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96" r:id="rId2"/>
    <p:sldId id="293" r:id="rId3"/>
    <p:sldId id="295" r:id="rId4"/>
    <p:sldId id="343" r:id="rId5"/>
    <p:sldId id="342" r:id="rId6"/>
    <p:sldId id="344" r:id="rId7"/>
    <p:sldId id="334" r:id="rId8"/>
    <p:sldId id="338" r:id="rId9"/>
    <p:sldId id="335" r:id="rId10"/>
    <p:sldId id="325" r:id="rId11"/>
    <p:sldId id="257" r:id="rId12"/>
    <p:sldId id="258" r:id="rId13"/>
    <p:sldId id="266" r:id="rId14"/>
    <p:sldId id="450" r:id="rId15"/>
    <p:sldId id="326" r:id="rId16"/>
    <p:sldId id="262" r:id="rId17"/>
    <p:sldId id="340" r:id="rId18"/>
    <p:sldId id="362" r:id="rId19"/>
    <p:sldId id="264" r:id="rId20"/>
    <p:sldId id="324" r:id="rId21"/>
    <p:sldId id="357" r:id="rId22"/>
    <p:sldId id="345" r:id="rId23"/>
    <p:sldId id="346" r:id="rId24"/>
    <p:sldId id="447" r:id="rId25"/>
    <p:sldId id="347" r:id="rId26"/>
    <p:sldId id="448" r:id="rId27"/>
    <p:sldId id="285" r:id="rId28"/>
    <p:sldId id="286" r:id="rId29"/>
    <p:sldId id="287" r:id="rId30"/>
    <p:sldId id="288" r:id="rId31"/>
    <p:sldId id="289" r:id="rId32"/>
    <p:sldId id="290" r:id="rId33"/>
    <p:sldId id="291" r:id="rId34"/>
    <p:sldId id="292" r:id="rId35"/>
    <p:sldId id="363" r:id="rId36"/>
    <p:sldId id="294" r:id="rId37"/>
    <p:sldId id="364" r:id="rId38"/>
    <p:sldId id="365" r:id="rId39"/>
    <p:sldId id="366" r:id="rId40"/>
    <p:sldId id="451" r:id="rId41"/>
    <p:sldId id="367" r:id="rId42"/>
    <p:sldId id="358" r:id="rId43"/>
    <p:sldId id="348" r:id="rId44"/>
    <p:sldId id="349" r:id="rId45"/>
    <p:sldId id="359" r:id="rId46"/>
    <p:sldId id="452" r:id="rId47"/>
    <p:sldId id="453" r:id="rId48"/>
    <p:sldId id="297" r:id="rId49"/>
    <p:sldId id="298" r:id="rId50"/>
    <p:sldId id="33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80" autoAdjust="0"/>
  </p:normalViewPr>
  <p:slideViewPr>
    <p:cSldViewPr snapToGrid="0">
      <p:cViewPr varScale="1">
        <p:scale>
          <a:sx n="62" d="100"/>
          <a:sy n="62" d="100"/>
        </p:scale>
        <p:origin x="760"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8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custT="1"/>
      <dgm:spPr>
        <a:solidFill>
          <a:srgbClr val="00B0F0"/>
        </a:solidFill>
      </dgm:spPr>
      <dgm:t>
        <a:bodyPr/>
        <a:lstStyle/>
        <a:p>
          <a:r>
            <a:rPr lang="en-US" sz="2800" b="1"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4872DEB8-4DAA-4B01-9B32-D5A359472DA9}">
      <dgm:prSet phldrT="[Text]" custT="1"/>
      <dgm:spPr>
        <a:solidFill>
          <a:srgbClr val="00B0F0"/>
        </a:solidFill>
      </dgm:spPr>
      <dgm:t>
        <a:bodyPr/>
        <a:lstStyle/>
        <a:p>
          <a:r>
            <a:rPr lang="en-US" sz="2800" b="1" dirty="0"/>
            <a:t>Evangelism</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AD83E1FC-498F-4F57-A0E5-0BC1A5F5D524}">
      <dgm:prSet phldrT="[Text]" custT="1"/>
      <dgm:spPr>
        <a:solidFill>
          <a:srgbClr val="00B0F0"/>
        </a:solidFill>
      </dgm:spPr>
      <dgm:t>
        <a:bodyPr/>
        <a:lstStyle/>
        <a:p>
          <a:r>
            <a:rPr lang="en-US" sz="2800" b="1" dirty="0"/>
            <a:t>2</a:t>
          </a:r>
        </a:p>
      </dgm:t>
    </dgm:pt>
    <dgm:pt modelId="{B6162DD8-2D32-4D5E-8173-DFB3EAC715FE}" type="parTrans" cxnId="{5A3FA0A7-CB77-44C6-AB62-BC679BCAC463}">
      <dgm:prSet/>
      <dgm:spPr/>
      <dgm:t>
        <a:bodyPr/>
        <a:lstStyle/>
        <a:p>
          <a:endParaRPr lang="en-US"/>
        </a:p>
      </dgm:t>
    </dgm:pt>
    <dgm:pt modelId="{A8026412-05B1-4869-96D7-E1D650A33BFF}" type="sibTrans" cxnId="{5A3FA0A7-CB77-44C6-AB62-BC679BCAC463}">
      <dgm:prSet/>
      <dgm:spPr/>
      <dgm:t>
        <a:bodyPr/>
        <a:lstStyle/>
        <a:p>
          <a:endParaRPr lang="en-US"/>
        </a:p>
      </dgm:t>
    </dgm:pt>
    <dgm:pt modelId="{C08B097A-5426-427E-A26F-ECD2A331AA50}">
      <dgm:prSet phldrT="[Text]" custT="1"/>
      <dgm:spPr>
        <a:solidFill>
          <a:schemeClr val="bg1"/>
        </a:solidFill>
      </dgm:spPr>
      <dgm:t>
        <a:bodyPr/>
        <a:lstStyle/>
        <a:p>
          <a:r>
            <a:rPr lang="en-US" sz="2800" b="1" dirty="0"/>
            <a:t>Ministry</a:t>
          </a:r>
        </a:p>
      </dgm:t>
    </dgm:pt>
    <dgm:pt modelId="{522206F3-1CAF-4653-B7DF-53558A634AAD}" type="parTrans" cxnId="{21277865-F641-4D29-BAEA-1438F5237D76}">
      <dgm:prSet/>
      <dgm:spPr/>
      <dgm:t>
        <a:bodyPr/>
        <a:lstStyle/>
        <a:p>
          <a:endParaRPr lang="en-US"/>
        </a:p>
      </dgm:t>
    </dgm:pt>
    <dgm:pt modelId="{7C3998E5-7447-4760-B41A-221CF19FC4CB}" type="sibTrans" cxnId="{21277865-F641-4D29-BAEA-1438F5237D76}">
      <dgm:prSet/>
      <dgm:spPr/>
      <dgm:t>
        <a:bodyPr/>
        <a:lstStyle/>
        <a:p>
          <a:endParaRPr lang="en-US"/>
        </a:p>
      </dgm:t>
    </dgm:pt>
    <dgm:pt modelId="{DA9ECB15-26D0-4C7B-8D71-659CD1D39DB5}">
      <dgm:prSet phldrT="[Text]" custT="1"/>
      <dgm:spPr>
        <a:solidFill>
          <a:srgbClr val="00B0F0"/>
        </a:solidFill>
      </dgm:spPr>
      <dgm:t>
        <a:bodyPr/>
        <a:lstStyle/>
        <a:p>
          <a:r>
            <a:rPr lang="en-US" sz="2800" b="1" dirty="0"/>
            <a:t>3</a:t>
          </a:r>
        </a:p>
      </dgm:t>
    </dgm:pt>
    <dgm:pt modelId="{7C9C5BAA-DE3A-48DA-AED7-771AECD1A441}" type="parTrans" cxnId="{B47C76AC-9BA1-4FA9-97D6-9F91599C7B1D}">
      <dgm:prSet/>
      <dgm:spPr/>
      <dgm:t>
        <a:bodyPr/>
        <a:lstStyle/>
        <a:p>
          <a:endParaRPr lang="en-US"/>
        </a:p>
      </dgm:t>
    </dgm:pt>
    <dgm:pt modelId="{83A0CC9E-CE13-4065-808D-90FF655E6FE9}" type="sibTrans" cxnId="{B47C76AC-9BA1-4FA9-97D6-9F91599C7B1D}">
      <dgm:prSet/>
      <dgm:spPr/>
      <dgm:t>
        <a:bodyPr/>
        <a:lstStyle/>
        <a:p>
          <a:endParaRPr lang="en-US"/>
        </a:p>
      </dgm:t>
    </dgm:pt>
    <dgm:pt modelId="{637AC462-07C5-4C91-A5A2-A773E54DD4EA}">
      <dgm:prSet phldrT="[Text]" custT="1"/>
      <dgm:spPr>
        <a:solidFill>
          <a:schemeClr val="bg1"/>
        </a:solidFill>
      </dgm:spPr>
      <dgm:t>
        <a:bodyPr/>
        <a:lstStyle/>
        <a:p>
          <a:r>
            <a:rPr lang="en-US" sz="2800" b="1" dirty="0"/>
            <a:t>Prayer   </a:t>
          </a:r>
        </a:p>
      </dgm:t>
    </dgm:pt>
    <dgm:pt modelId="{48840FA3-8AC8-4DAB-A621-E1322895578B}" type="parTrans" cxnId="{0A75D59E-44BB-46BC-A116-64BE604D1D36}">
      <dgm:prSet/>
      <dgm:spPr/>
      <dgm:t>
        <a:bodyPr/>
        <a:lstStyle/>
        <a:p>
          <a:endParaRPr lang="en-US"/>
        </a:p>
      </dgm:t>
    </dgm:pt>
    <dgm:pt modelId="{EEEAB943-9C28-49DB-9C2D-DD4C91944D5B}" type="sibTrans" cxnId="{0A75D59E-44BB-46BC-A116-64BE604D1D36}">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3">
        <dgm:presLayoutVars>
          <dgm:chMax val="1"/>
          <dgm:bulletEnabled val="1"/>
        </dgm:presLayoutVars>
      </dgm:prSet>
      <dgm:spPr/>
    </dgm:pt>
    <dgm:pt modelId="{DE9C9745-1E8A-4246-BC76-08715AA2082D}" type="pres">
      <dgm:prSet presAssocID="{E3C8F184-2194-4DF0-8789-D6A9D07EB375}" presName="descendantText" presStyleLbl="alignAcc1" presStyleIdx="0" presStyleCnt="3" custLinFactNeighborX="759" custLinFactNeighborY="-220">
        <dgm:presLayoutVars>
          <dgm:bulletEnabled val="1"/>
        </dgm:presLayoutVars>
      </dgm:prSet>
      <dgm:spPr/>
    </dgm:pt>
    <dgm:pt modelId="{43C40BC8-1F51-4D51-B292-CF3DA6066FCE}" type="pres">
      <dgm:prSet presAssocID="{D2ED0626-5969-472F-BEE5-8DC36EEA55A4}" presName="sp" presStyleCnt="0"/>
      <dgm:spPr/>
    </dgm:pt>
    <dgm:pt modelId="{5AA770F9-E960-4F45-8CCC-A634CA8E84CB}" type="pres">
      <dgm:prSet presAssocID="{AD83E1FC-498F-4F57-A0E5-0BC1A5F5D524}" presName="composite" presStyleCnt="0"/>
      <dgm:spPr/>
    </dgm:pt>
    <dgm:pt modelId="{8BD191FD-6951-4485-BB74-3DDC4FBFDD91}" type="pres">
      <dgm:prSet presAssocID="{AD83E1FC-498F-4F57-A0E5-0BC1A5F5D524}" presName="parentText" presStyleLbl="alignNode1" presStyleIdx="1" presStyleCnt="3">
        <dgm:presLayoutVars>
          <dgm:chMax val="1"/>
          <dgm:bulletEnabled val="1"/>
        </dgm:presLayoutVars>
      </dgm:prSet>
      <dgm:spPr/>
    </dgm:pt>
    <dgm:pt modelId="{4B7FBC71-5FC1-4DD9-B2BC-DDAE4F2C06EE}" type="pres">
      <dgm:prSet presAssocID="{AD83E1FC-498F-4F57-A0E5-0BC1A5F5D524}" presName="descendantText" presStyleLbl="alignAcc1" presStyleIdx="1" presStyleCnt="3">
        <dgm:presLayoutVars>
          <dgm:bulletEnabled val="1"/>
        </dgm:presLayoutVars>
      </dgm:prSet>
      <dgm:spPr/>
    </dgm:pt>
    <dgm:pt modelId="{EE8FFFD6-90F5-4BA8-9D9A-44A308EA441A}" type="pres">
      <dgm:prSet presAssocID="{A8026412-05B1-4869-96D7-E1D650A33BFF}" presName="sp" presStyleCnt="0"/>
      <dgm:spPr/>
    </dgm:pt>
    <dgm:pt modelId="{F7D62058-D6AA-425D-AC75-0013E14F94AD}" type="pres">
      <dgm:prSet presAssocID="{DA9ECB15-26D0-4C7B-8D71-659CD1D39DB5}" presName="composite" presStyleCnt="0"/>
      <dgm:spPr/>
    </dgm:pt>
    <dgm:pt modelId="{402DC6B8-7B9C-4F76-AC1B-1637846A60F7}" type="pres">
      <dgm:prSet presAssocID="{DA9ECB15-26D0-4C7B-8D71-659CD1D39DB5}" presName="parentText" presStyleLbl="alignNode1" presStyleIdx="2" presStyleCnt="3">
        <dgm:presLayoutVars>
          <dgm:chMax val="1"/>
          <dgm:bulletEnabled val="1"/>
        </dgm:presLayoutVars>
      </dgm:prSet>
      <dgm:spPr/>
    </dgm:pt>
    <dgm:pt modelId="{86025E91-1C24-41B4-86EE-C5B4416BA6E9}" type="pres">
      <dgm:prSet presAssocID="{DA9ECB15-26D0-4C7B-8D71-659CD1D39DB5}" presName="descendantText" presStyleLbl="alignAcc1" presStyleIdx="2" presStyleCnt="3">
        <dgm:presLayoutVars>
          <dgm:bulletEnabled val="1"/>
        </dgm:presLayoutVars>
      </dgm:prSet>
      <dgm:spPr/>
    </dgm:pt>
  </dgm:ptLst>
  <dgm:cxnLst>
    <dgm:cxn modelId="{B27AB220-724D-4BF9-A3C7-A92D473FEF8A}" type="presOf" srcId="{4872DEB8-4DAA-4B01-9B32-D5A359472DA9}" destId="{DE9C9745-1E8A-4246-BC76-08715AA2082D}" srcOrd="0" destOrd="0" presId="urn:microsoft.com/office/officeart/2005/8/layout/chevron2"/>
    <dgm:cxn modelId="{BD046A30-46B8-4BFE-A444-45DF1A43A5F4}" type="presOf" srcId="{DA9ECB15-26D0-4C7B-8D71-659CD1D39DB5}" destId="{402DC6B8-7B9C-4F76-AC1B-1637846A60F7}" srcOrd="0" destOrd="0" presId="urn:microsoft.com/office/officeart/2005/8/layout/chevron2"/>
    <dgm:cxn modelId="{4EE7C73E-8D10-4DF8-AEDF-8C49AFBBC2C2}" type="presOf" srcId="{AD83E1FC-498F-4F57-A0E5-0BC1A5F5D524}" destId="{8BD191FD-6951-4485-BB74-3DDC4FBFDD91}" srcOrd="0" destOrd="0" presId="urn:microsoft.com/office/officeart/2005/8/layout/chevron2"/>
    <dgm:cxn modelId="{F3E5B05D-6E15-4C61-8E63-024BC3F2DA96}" type="presOf" srcId="{C08B097A-5426-427E-A26F-ECD2A331AA50}" destId="{4B7FBC71-5FC1-4DD9-B2BC-DDAE4F2C06EE}" srcOrd="0" destOrd="0" presId="urn:microsoft.com/office/officeart/2005/8/layout/chevron2"/>
    <dgm:cxn modelId="{21277865-F641-4D29-BAEA-1438F5237D76}" srcId="{AD83E1FC-498F-4F57-A0E5-0BC1A5F5D524}" destId="{C08B097A-5426-427E-A26F-ECD2A331AA50}" srcOrd="0" destOrd="0" parTransId="{522206F3-1CAF-4653-B7DF-53558A634AAD}" sibTransId="{7C3998E5-7447-4760-B41A-221CF19FC4CB}"/>
    <dgm:cxn modelId="{3A1E374B-79AE-4CAB-898D-DE7617FA7D7D}" type="presOf" srcId="{E3C8F184-2194-4DF0-8789-D6A9D07EB375}" destId="{5D1DE64C-07C0-4C44-9730-2DAD61D802BC}" srcOrd="0" destOrd="0" presId="urn:microsoft.com/office/officeart/2005/8/layout/chevron2"/>
    <dgm:cxn modelId="{4F6D9778-1E41-4801-AE0A-031A87124B75}" srcId="{E3C8F184-2194-4DF0-8789-D6A9D07EB375}" destId="{4872DEB8-4DAA-4B01-9B32-D5A359472DA9}" srcOrd="0" destOrd="0" parTransId="{C4640CE9-4666-4626-976C-22BC57E28A84}" sibTransId="{41224FD4-2816-44D3-9F9A-4D31BF2E8FD2}"/>
    <dgm:cxn modelId="{0A75D59E-44BB-46BC-A116-64BE604D1D36}" srcId="{DA9ECB15-26D0-4C7B-8D71-659CD1D39DB5}" destId="{637AC462-07C5-4C91-A5A2-A773E54DD4EA}" srcOrd="0" destOrd="0" parTransId="{48840FA3-8AC8-4DAB-A621-E1322895578B}" sibTransId="{EEEAB943-9C28-49DB-9C2D-DD4C91944D5B}"/>
    <dgm:cxn modelId="{9EC7B1A2-6A48-4EDF-934F-E45FF48644EB}" type="presOf" srcId="{637AC462-07C5-4C91-A5A2-A773E54DD4EA}" destId="{86025E91-1C24-41B4-86EE-C5B4416BA6E9}" srcOrd="0" destOrd="0" presId="urn:microsoft.com/office/officeart/2005/8/layout/chevron2"/>
    <dgm:cxn modelId="{5A3FA0A7-CB77-44C6-AB62-BC679BCAC463}" srcId="{D86A4E5D-3EB3-4DEB-A5D0-3001FDB6E8A7}" destId="{AD83E1FC-498F-4F57-A0E5-0BC1A5F5D524}" srcOrd="1" destOrd="0" parTransId="{B6162DD8-2D32-4D5E-8173-DFB3EAC715FE}" sibTransId="{A8026412-05B1-4869-96D7-E1D650A33BFF}"/>
    <dgm:cxn modelId="{B47C76AC-9BA1-4FA9-97D6-9F91599C7B1D}" srcId="{D86A4E5D-3EB3-4DEB-A5D0-3001FDB6E8A7}" destId="{DA9ECB15-26D0-4C7B-8D71-659CD1D39DB5}" srcOrd="2" destOrd="0" parTransId="{7C9C5BAA-DE3A-48DA-AED7-771AECD1A441}" sibTransId="{83A0CC9E-CE13-4065-808D-90FF655E6FE9}"/>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BBA33E7B-1740-488B-A0B8-83143E4E5856}" type="presParOf" srcId="{B6F553D4-98EF-4B93-BBFC-BC2852B046C3}" destId="{5AA770F9-E960-4F45-8CCC-A634CA8E84CB}" srcOrd="2" destOrd="0" presId="urn:microsoft.com/office/officeart/2005/8/layout/chevron2"/>
    <dgm:cxn modelId="{7D36E86D-4B98-4503-8B0F-0DAFA012B58F}" type="presParOf" srcId="{5AA770F9-E960-4F45-8CCC-A634CA8E84CB}" destId="{8BD191FD-6951-4485-BB74-3DDC4FBFDD91}" srcOrd="0" destOrd="0" presId="urn:microsoft.com/office/officeart/2005/8/layout/chevron2"/>
    <dgm:cxn modelId="{05A7732C-8AAC-4679-BFE5-4A8186C01DC2}" type="presParOf" srcId="{5AA770F9-E960-4F45-8CCC-A634CA8E84CB}" destId="{4B7FBC71-5FC1-4DD9-B2BC-DDAE4F2C06EE}" srcOrd="1" destOrd="0" presId="urn:microsoft.com/office/officeart/2005/8/layout/chevron2"/>
    <dgm:cxn modelId="{9C96E8E2-C937-4388-B863-AB197D88B585}" type="presParOf" srcId="{B6F553D4-98EF-4B93-BBFC-BC2852B046C3}" destId="{EE8FFFD6-90F5-4BA8-9D9A-44A308EA441A}" srcOrd="3" destOrd="0" presId="urn:microsoft.com/office/officeart/2005/8/layout/chevron2"/>
    <dgm:cxn modelId="{2B2DD254-2B47-4928-A611-7FF3479AED22}" type="presParOf" srcId="{B6F553D4-98EF-4B93-BBFC-BC2852B046C3}" destId="{F7D62058-D6AA-425D-AC75-0013E14F94AD}" srcOrd="4" destOrd="0" presId="urn:microsoft.com/office/officeart/2005/8/layout/chevron2"/>
    <dgm:cxn modelId="{139292D4-0309-4C94-BA8D-8E9690B92555}" type="presParOf" srcId="{F7D62058-D6AA-425D-AC75-0013E14F94AD}" destId="{402DC6B8-7B9C-4F76-AC1B-1637846A60F7}" srcOrd="0" destOrd="0" presId="urn:microsoft.com/office/officeart/2005/8/layout/chevron2"/>
    <dgm:cxn modelId="{96F20176-9592-42AB-B776-2E74BE9659CA}" type="presParOf" srcId="{F7D62058-D6AA-425D-AC75-0013E14F94AD}" destId="{86025E91-1C24-41B4-86EE-C5B4416BA6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E0928-6444-424B-B88B-C151CA45B8D8}" type="doc">
      <dgm:prSet loTypeId="urn:microsoft.com/office/officeart/2005/8/layout/target1" loCatId="relationship" qsTypeId="urn:microsoft.com/office/officeart/2005/8/quickstyle/3d2" qsCatId="3D" csTypeId="urn:microsoft.com/office/officeart/2005/8/colors/colorful5" csCatId="colorful" phldr="1"/>
      <dgm:spPr/>
    </dgm:pt>
    <dgm:pt modelId="{F716A25C-1FB5-4EA0-A58C-1832F8080B69}">
      <dgm:prSet phldrT="[Text]"/>
      <dgm:spPr/>
      <dgm:t>
        <a:bodyPr/>
        <a:lstStyle/>
        <a:p>
          <a:pPr algn="l"/>
          <a:r>
            <a:rPr lang="en-US" b="1" dirty="0">
              <a:solidFill>
                <a:schemeClr val="bg1"/>
              </a:solidFill>
            </a:rPr>
            <a:t>My    town</a:t>
          </a:r>
        </a:p>
      </dgm:t>
    </dgm:pt>
    <dgm:pt modelId="{DDB5987A-0175-450E-AD6D-E11522304DED}" type="parTrans" cxnId="{AD814C40-869A-4D1A-B989-2555CBD8E140}">
      <dgm:prSet/>
      <dgm:spPr/>
      <dgm:t>
        <a:bodyPr/>
        <a:lstStyle/>
        <a:p>
          <a:endParaRPr lang="en-US"/>
        </a:p>
      </dgm:t>
    </dgm:pt>
    <dgm:pt modelId="{A15DAFA7-8B1D-4D9E-9E5A-EFE5F61D3692}" type="sibTrans" cxnId="{AD814C40-869A-4D1A-B989-2555CBD8E140}">
      <dgm:prSet/>
      <dgm:spPr/>
      <dgm:t>
        <a:bodyPr/>
        <a:lstStyle/>
        <a:p>
          <a:endParaRPr lang="en-US"/>
        </a:p>
      </dgm:t>
    </dgm:pt>
    <dgm:pt modelId="{810BEBA9-47FE-40E2-B4C6-7ADA36E0CFC0}">
      <dgm:prSet phldrT="[Text]"/>
      <dgm:spPr/>
      <dgm:t>
        <a:bodyPr/>
        <a:lstStyle/>
        <a:p>
          <a:r>
            <a:rPr lang="en-US" b="1" dirty="0">
              <a:solidFill>
                <a:schemeClr val="bg1"/>
              </a:solidFill>
            </a:rPr>
            <a:t>The world</a:t>
          </a:r>
        </a:p>
      </dgm:t>
    </dgm:pt>
    <dgm:pt modelId="{3A594DB7-2BDD-4A25-9173-46597BEB4D4F}" type="parTrans" cxnId="{85B550F0-F365-477C-9E19-95D8E0353986}">
      <dgm:prSet/>
      <dgm:spPr/>
      <dgm:t>
        <a:bodyPr/>
        <a:lstStyle/>
        <a:p>
          <a:endParaRPr lang="en-US"/>
        </a:p>
      </dgm:t>
    </dgm:pt>
    <dgm:pt modelId="{E210B31E-3B28-4494-A9EE-1F29C3320EE2}" type="sibTrans" cxnId="{85B550F0-F365-477C-9E19-95D8E0353986}">
      <dgm:prSet/>
      <dgm:spPr/>
      <dgm:t>
        <a:bodyPr/>
        <a:lstStyle/>
        <a:p>
          <a:endParaRPr lang="en-US"/>
        </a:p>
      </dgm:t>
    </dgm:pt>
    <dgm:pt modelId="{EE58897F-9DDA-40D4-BB79-F9A6CC6D6923}">
      <dgm:prSet phldrT="[Text]"/>
      <dgm:spPr/>
      <dgm:t>
        <a:bodyPr/>
        <a:lstStyle/>
        <a:p>
          <a:pPr algn="r"/>
          <a:r>
            <a:rPr lang="en-US" b="1" dirty="0">
              <a:solidFill>
                <a:schemeClr val="bg1"/>
              </a:solidFill>
            </a:rPr>
            <a:t>       My county/region </a:t>
          </a:r>
        </a:p>
      </dgm:t>
    </dgm:pt>
    <dgm:pt modelId="{DCF4D75F-FD0C-48F2-BBAF-36F4129D6376}" type="parTrans" cxnId="{C156F090-DA62-47FB-9F4D-DC42A3506BD7}">
      <dgm:prSet/>
      <dgm:spPr/>
      <dgm:t>
        <a:bodyPr/>
        <a:lstStyle/>
        <a:p>
          <a:endParaRPr lang="en-US"/>
        </a:p>
      </dgm:t>
    </dgm:pt>
    <dgm:pt modelId="{1FF69098-0165-48E7-B767-00FC16DC9936}" type="sibTrans" cxnId="{C156F090-DA62-47FB-9F4D-DC42A3506BD7}">
      <dgm:prSet/>
      <dgm:spPr/>
      <dgm:t>
        <a:bodyPr/>
        <a:lstStyle/>
        <a:p>
          <a:endParaRPr lang="en-US"/>
        </a:p>
      </dgm:t>
    </dgm:pt>
    <dgm:pt modelId="{FA3D9E17-82A1-4143-B9F1-C1BD283BF1B5}" type="pres">
      <dgm:prSet presAssocID="{CC8E0928-6444-424B-B88B-C151CA45B8D8}" presName="composite" presStyleCnt="0">
        <dgm:presLayoutVars>
          <dgm:chMax val="5"/>
          <dgm:dir/>
          <dgm:resizeHandles val="exact"/>
        </dgm:presLayoutVars>
      </dgm:prSet>
      <dgm:spPr/>
    </dgm:pt>
    <dgm:pt modelId="{11C8BEF5-1FB4-4E5F-8D79-D044CC63D3C1}" type="pres">
      <dgm:prSet presAssocID="{F716A25C-1FB5-4EA0-A58C-1832F8080B69}" presName="circle1" presStyleLbl="lnNode1" presStyleIdx="0" presStyleCnt="3"/>
      <dgm:spPr/>
    </dgm:pt>
    <dgm:pt modelId="{71015E5D-B284-4A0E-AB6F-637B692F3AA4}" type="pres">
      <dgm:prSet presAssocID="{F716A25C-1FB5-4EA0-A58C-1832F8080B69}" presName="text1" presStyleLbl="revTx" presStyleIdx="0" presStyleCnt="3" custScaleX="90022">
        <dgm:presLayoutVars>
          <dgm:bulletEnabled val="1"/>
        </dgm:presLayoutVars>
      </dgm:prSet>
      <dgm:spPr/>
    </dgm:pt>
    <dgm:pt modelId="{7ADA0AB7-3C76-417E-850C-6AEAB93CFE31}" type="pres">
      <dgm:prSet presAssocID="{F716A25C-1FB5-4EA0-A58C-1832F8080B69}" presName="line1" presStyleLbl="callout" presStyleIdx="0" presStyleCnt="6"/>
      <dgm:spPr/>
    </dgm:pt>
    <dgm:pt modelId="{B8D372EC-8ACA-4CB3-B493-64605ADDE4F6}" type="pres">
      <dgm:prSet presAssocID="{F716A25C-1FB5-4EA0-A58C-1832F8080B69}" presName="d1" presStyleLbl="callout" presStyleIdx="1" presStyleCnt="6"/>
      <dgm:spPr/>
    </dgm:pt>
    <dgm:pt modelId="{F5E49D88-A1EF-40AC-B083-1F04C195409F}" type="pres">
      <dgm:prSet presAssocID="{EE58897F-9DDA-40D4-BB79-F9A6CC6D6923}" presName="circle2" presStyleLbl="lnNode1" presStyleIdx="1" presStyleCnt="3"/>
      <dgm:spPr/>
    </dgm:pt>
    <dgm:pt modelId="{19639646-1ECC-4B22-BD49-A783BD8F2AEC}" type="pres">
      <dgm:prSet presAssocID="{EE58897F-9DDA-40D4-BB79-F9A6CC6D6923}" presName="text2" presStyleLbl="revTx" presStyleIdx="1" presStyleCnt="3" custScaleX="369169">
        <dgm:presLayoutVars>
          <dgm:bulletEnabled val="1"/>
        </dgm:presLayoutVars>
      </dgm:prSet>
      <dgm:spPr/>
    </dgm:pt>
    <dgm:pt modelId="{653C4C4C-F791-426B-9A67-26619ADE5D11}" type="pres">
      <dgm:prSet presAssocID="{EE58897F-9DDA-40D4-BB79-F9A6CC6D6923}" presName="line2" presStyleLbl="callout" presStyleIdx="2" presStyleCnt="6"/>
      <dgm:spPr/>
    </dgm:pt>
    <dgm:pt modelId="{E0E91965-DEE1-4A80-8F34-8F5D03E06E5E}" type="pres">
      <dgm:prSet presAssocID="{EE58897F-9DDA-40D4-BB79-F9A6CC6D6923}" presName="d2" presStyleLbl="callout" presStyleIdx="3" presStyleCnt="6"/>
      <dgm:spPr/>
    </dgm:pt>
    <dgm:pt modelId="{77396A13-62D3-4710-8263-9F6649BCF99A}" type="pres">
      <dgm:prSet presAssocID="{810BEBA9-47FE-40E2-B4C6-7ADA36E0CFC0}" presName="circle3" presStyleLbl="lnNode1" presStyleIdx="2" presStyleCnt="3"/>
      <dgm:spPr/>
    </dgm:pt>
    <dgm:pt modelId="{48522ADD-2BFA-4655-B160-C0D8D15F1D45}" type="pres">
      <dgm:prSet presAssocID="{810BEBA9-47FE-40E2-B4C6-7ADA36E0CFC0}" presName="text3" presStyleLbl="revTx" presStyleIdx="2" presStyleCnt="3">
        <dgm:presLayoutVars>
          <dgm:bulletEnabled val="1"/>
        </dgm:presLayoutVars>
      </dgm:prSet>
      <dgm:spPr/>
    </dgm:pt>
    <dgm:pt modelId="{E5D01B6C-31B1-4085-977E-50429309415B}" type="pres">
      <dgm:prSet presAssocID="{810BEBA9-47FE-40E2-B4C6-7ADA36E0CFC0}" presName="line3" presStyleLbl="callout" presStyleIdx="4" presStyleCnt="6"/>
      <dgm:spPr/>
    </dgm:pt>
    <dgm:pt modelId="{0ED78B3C-68A4-42E7-9731-34EF61AC0E95}" type="pres">
      <dgm:prSet presAssocID="{810BEBA9-47FE-40E2-B4C6-7ADA36E0CFC0}" presName="d3" presStyleLbl="callout" presStyleIdx="5" presStyleCnt="6"/>
      <dgm:spPr/>
    </dgm:pt>
  </dgm:ptLst>
  <dgm:cxnLst>
    <dgm:cxn modelId="{E5E5E137-8C7A-4378-AECC-51C7AC08B7B6}" type="presOf" srcId="{F716A25C-1FB5-4EA0-A58C-1832F8080B69}" destId="{71015E5D-B284-4A0E-AB6F-637B692F3AA4}" srcOrd="0" destOrd="0" presId="urn:microsoft.com/office/officeart/2005/8/layout/target1"/>
    <dgm:cxn modelId="{0BB56540-39F7-4327-9C1F-39A4BDE36A6D}" type="presOf" srcId="{EE58897F-9DDA-40D4-BB79-F9A6CC6D6923}" destId="{19639646-1ECC-4B22-BD49-A783BD8F2AEC}" srcOrd="0" destOrd="0" presId="urn:microsoft.com/office/officeart/2005/8/layout/target1"/>
    <dgm:cxn modelId="{AD814C40-869A-4D1A-B989-2555CBD8E140}" srcId="{CC8E0928-6444-424B-B88B-C151CA45B8D8}" destId="{F716A25C-1FB5-4EA0-A58C-1832F8080B69}" srcOrd="0" destOrd="0" parTransId="{DDB5987A-0175-450E-AD6D-E11522304DED}" sibTransId="{A15DAFA7-8B1D-4D9E-9E5A-EFE5F61D3692}"/>
    <dgm:cxn modelId="{5684B483-16F6-487E-9D1E-9F1FB1BEBE43}" type="presOf" srcId="{CC8E0928-6444-424B-B88B-C151CA45B8D8}" destId="{FA3D9E17-82A1-4143-B9F1-C1BD283BF1B5}" srcOrd="0" destOrd="0" presId="urn:microsoft.com/office/officeart/2005/8/layout/target1"/>
    <dgm:cxn modelId="{C156F090-DA62-47FB-9F4D-DC42A3506BD7}" srcId="{CC8E0928-6444-424B-B88B-C151CA45B8D8}" destId="{EE58897F-9DDA-40D4-BB79-F9A6CC6D6923}" srcOrd="1" destOrd="0" parTransId="{DCF4D75F-FD0C-48F2-BBAF-36F4129D6376}" sibTransId="{1FF69098-0165-48E7-B767-00FC16DC9936}"/>
    <dgm:cxn modelId="{2C9A50E1-CDB5-4618-8DB6-55B593832870}" type="presOf" srcId="{810BEBA9-47FE-40E2-B4C6-7ADA36E0CFC0}" destId="{48522ADD-2BFA-4655-B160-C0D8D15F1D45}" srcOrd="0" destOrd="0" presId="urn:microsoft.com/office/officeart/2005/8/layout/target1"/>
    <dgm:cxn modelId="{85B550F0-F365-477C-9E19-95D8E0353986}" srcId="{CC8E0928-6444-424B-B88B-C151CA45B8D8}" destId="{810BEBA9-47FE-40E2-B4C6-7ADA36E0CFC0}" srcOrd="2" destOrd="0" parTransId="{3A594DB7-2BDD-4A25-9173-46597BEB4D4F}" sibTransId="{E210B31E-3B28-4494-A9EE-1F29C3320EE2}"/>
    <dgm:cxn modelId="{A7C57806-BE9A-4883-9D0D-794DF94F7B55}" type="presParOf" srcId="{FA3D9E17-82A1-4143-B9F1-C1BD283BF1B5}" destId="{11C8BEF5-1FB4-4E5F-8D79-D044CC63D3C1}" srcOrd="0" destOrd="0" presId="urn:microsoft.com/office/officeart/2005/8/layout/target1"/>
    <dgm:cxn modelId="{554EC994-CC06-4096-AB0C-F7491EB29475}" type="presParOf" srcId="{FA3D9E17-82A1-4143-B9F1-C1BD283BF1B5}" destId="{71015E5D-B284-4A0E-AB6F-637B692F3AA4}" srcOrd="1" destOrd="0" presId="urn:microsoft.com/office/officeart/2005/8/layout/target1"/>
    <dgm:cxn modelId="{089DBE73-472D-4442-8D20-90D8FF0BBD69}" type="presParOf" srcId="{FA3D9E17-82A1-4143-B9F1-C1BD283BF1B5}" destId="{7ADA0AB7-3C76-417E-850C-6AEAB93CFE31}" srcOrd="2" destOrd="0" presId="urn:microsoft.com/office/officeart/2005/8/layout/target1"/>
    <dgm:cxn modelId="{79C999A7-434D-42F1-B74A-BEE16C253A03}" type="presParOf" srcId="{FA3D9E17-82A1-4143-B9F1-C1BD283BF1B5}" destId="{B8D372EC-8ACA-4CB3-B493-64605ADDE4F6}" srcOrd="3" destOrd="0" presId="urn:microsoft.com/office/officeart/2005/8/layout/target1"/>
    <dgm:cxn modelId="{67B5279B-71C4-46A1-AAD2-8641E1563FEF}" type="presParOf" srcId="{FA3D9E17-82A1-4143-B9F1-C1BD283BF1B5}" destId="{F5E49D88-A1EF-40AC-B083-1F04C195409F}" srcOrd="4" destOrd="0" presId="urn:microsoft.com/office/officeart/2005/8/layout/target1"/>
    <dgm:cxn modelId="{216F1A93-7521-44AB-8941-222F270DCF92}" type="presParOf" srcId="{FA3D9E17-82A1-4143-B9F1-C1BD283BF1B5}" destId="{19639646-1ECC-4B22-BD49-A783BD8F2AEC}" srcOrd="5" destOrd="0" presId="urn:microsoft.com/office/officeart/2005/8/layout/target1"/>
    <dgm:cxn modelId="{2F9E8F8D-4702-409A-AA26-757C2038F2E1}" type="presParOf" srcId="{FA3D9E17-82A1-4143-B9F1-C1BD283BF1B5}" destId="{653C4C4C-F791-426B-9A67-26619ADE5D11}" srcOrd="6" destOrd="0" presId="urn:microsoft.com/office/officeart/2005/8/layout/target1"/>
    <dgm:cxn modelId="{CD65A876-CF89-48ED-8D56-207969A0C9D4}" type="presParOf" srcId="{FA3D9E17-82A1-4143-B9F1-C1BD283BF1B5}" destId="{E0E91965-DEE1-4A80-8F34-8F5D03E06E5E}" srcOrd="7" destOrd="0" presId="urn:microsoft.com/office/officeart/2005/8/layout/target1"/>
    <dgm:cxn modelId="{0A68FABC-2E87-42ED-A4A6-010CB44160C9}" type="presParOf" srcId="{FA3D9E17-82A1-4143-B9F1-C1BD283BF1B5}" destId="{77396A13-62D3-4710-8263-9F6649BCF99A}" srcOrd="8" destOrd="0" presId="urn:microsoft.com/office/officeart/2005/8/layout/target1"/>
    <dgm:cxn modelId="{EDB2CD55-D983-45F1-BAEB-410DEED7E48E}" type="presParOf" srcId="{FA3D9E17-82A1-4143-B9F1-C1BD283BF1B5}" destId="{48522ADD-2BFA-4655-B160-C0D8D15F1D45}" srcOrd="9" destOrd="0" presId="urn:microsoft.com/office/officeart/2005/8/layout/target1"/>
    <dgm:cxn modelId="{802DAF39-DE34-465F-9257-B6CF009DD037}" type="presParOf" srcId="{FA3D9E17-82A1-4143-B9F1-C1BD283BF1B5}" destId="{E5D01B6C-31B1-4085-977E-50429309415B}" srcOrd="10" destOrd="0" presId="urn:microsoft.com/office/officeart/2005/8/layout/target1"/>
    <dgm:cxn modelId="{8E7B4E79-88A9-44FA-9FC7-600A62181D21}" type="presParOf" srcId="{FA3D9E17-82A1-4143-B9F1-C1BD283BF1B5}" destId="{0ED78B3C-68A4-42E7-9731-34EF61AC0E95}"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custT="1"/>
      <dgm:spPr>
        <a:solidFill>
          <a:srgbClr val="00B0F0"/>
        </a:solidFill>
      </dgm:spPr>
      <dgm:t>
        <a:bodyPr/>
        <a:lstStyle/>
        <a:p>
          <a:r>
            <a:rPr lang="en-US" sz="2800" b="1"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4872DEB8-4DAA-4B01-9B32-D5A359472DA9}">
      <dgm:prSet phldrT="[Text]" custT="1"/>
      <dgm:spPr>
        <a:solidFill>
          <a:schemeClr val="bg1"/>
        </a:solidFill>
      </dgm:spPr>
      <dgm:t>
        <a:bodyPr/>
        <a:lstStyle/>
        <a:p>
          <a:r>
            <a:rPr lang="en-US" sz="2800" b="1" dirty="0"/>
            <a:t>Evangelism</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AD83E1FC-498F-4F57-A0E5-0BC1A5F5D524}">
      <dgm:prSet phldrT="[Text]" custT="1"/>
      <dgm:spPr>
        <a:solidFill>
          <a:srgbClr val="00B0F0"/>
        </a:solidFill>
      </dgm:spPr>
      <dgm:t>
        <a:bodyPr/>
        <a:lstStyle/>
        <a:p>
          <a:r>
            <a:rPr lang="en-US" sz="2800" b="1" dirty="0"/>
            <a:t>2</a:t>
          </a:r>
        </a:p>
      </dgm:t>
    </dgm:pt>
    <dgm:pt modelId="{B6162DD8-2D32-4D5E-8173-DFB3EAC715FE}" type="parTrans" cxnId="{5A3FA0A7-CB77-44C6-AB62-BC679BCAC463}">
      <dgm:prSet/>
      <dgm:spPr/>
      <dgm:t>
        <a:bodyPr/>
        <a:lstStyle/>
        <a:p>
          <a:endParaRPr lang="en-US"/>
        </a:p>
      </dgm:t>
    </dgm:pt>
    <dgm:pt modelId="{A8026412-05B1-4869-96D7-E1D650A33BFF}" type="sibTrans" cxnId="{5A3FA0A7-CB77-44C6-AB62-BC679BCAC463}">
      <dgm:prSet/>
      <dgm:spPr/>
      <dgm:t>
        <a:bodyPr/>
        <a:lstStyle/>
        <a:p>
          <a:endParaRPr lang="en-US"/>
        </a:p>
      </dgm:t>
    </dgm:pt>
    <dgm:pt modelId="{C08B097A-5426-427E-A26F-ECD2A331AA50}">
      <dgm:prSet phldrT="[Text]" custT="1"/>
      <dgm:spPr>
        <a:solidFill>
          <a:srgbClr val="00B0F0"/>
        </a:solidFill>
      </dgm:spPr>
      <dgm:t>
        <a:bodyPr/>
        <a:lstStyle/>
        <a:p>
          <a:r>
            <a:rPr lang="en-US" sz="2800" b="1" dirty="0"/>
            <a:t>Ministry</a:t>
          </a:r>
        </a:p>
      </dgm:t>
    </dgm:pt>
    <dgm:pt modelId="{522206F3-1CAF-4653-B7DF-53558A634AAD}" type="parTrans" cxnId="{21277865-F641-4D29-BAEA-1438F5237D76}">
      <dgm:prSet/>
      <dgm:spPr/>
      <dgm:t>
        <a:bodyPr/>
        <a:lstStyle/>
        <a:p>
          <a:endParaRPr lang="en-US"/>
        </a:p>
      </dgm:t>
    </dgm:pt>
    <dgm:pt modelId="{7C3998E5-7447-4760-B41A-221CF19FC4CB}" type="sibTrans" cxnId="{21277865-F641-4D29-BAEA-1438F5237D76}">
      <dgm:prSet/>
      <dgm:spPr/>
      <dgm:t>
        <a:bodyPr/>
        <a:lstStyle/>
        <a:p>
          <a:endParaRPr lang="en-US"/>
        </a:p>
      </dgm:t>
    </dgm:pt>
    <dgm:pt modelId="{DA9ECB15-26D0-4C7B-8D71-659CD1D39DB5}">
      <dgm:prSet phldrT="[Text]" custT="1"/>
      <dgm:spPr>
        <a:solidFill>
          <a:srgbClr val="00B0F0"/>
        </a:solidFill>
      </dgm:spPr>
      <dgm:t>
        <a:bodyPr/>
        <a:lstStyle/>
        <a:p>
          <a:r>
            <a:rPr lang="en-US" sz="2800" b="1" dirty="0"/>
            <a:t>3</a:t>
          </a:r>
        </a:p>
      </dgm:t>
    </dgm:pt>
    <dgm:pt modelId="{7C9C5BAA-DE3A-48DA-AED7-771AECD1A441}" type="parTrans" cxnId="{B47C76AC-9BA1-4FA9-97D6-9F91599C7B1D}">
      <dgm:prSet/>
      <dgm:spPr/>
      <dgm:t>
        <a:bodyPr/>
        <a:lstStyle/>
        <a:p>
          <a:endParaRPr lang="en-US"/>
        </a:p>
      </dgm:t>
    </dgm:pt>
    <dgm:pt modelId="{83A0CC9E-CE13-4065-808D-90FF655E6FE9}" type="sibTrans" cxnId="{B47C76AC-9BA1-4FA9-97D6-9F91599C7B1D}">
      <dgm:prSet/>
      <dgm:spPr/>
      <dgm:t>
        <a:bodyPr/>
        <a:lstStyle/>
        <a:p>
          <a:endParaRPr lang="en-US"/>
        </a:p>
      </dgm:t>
    </dgm:pt>
    <dgm:pt modelId="{637AC462-07C5-4C91-A5A2-A773E54DD4EA}">
      <dgm:prSet phldrT="[Text]" custT="1"/>
      <dgm:spPr>
        <a:solidFill>
          <a:schemeClr val="bg1"/>
        </a:solidFill>
      </dgm:spPr>
      <dgm:t>
        <a:bodyPr/>
        <a:lstStyle/>
        <a:p>
          <a:r>
            <a:rPr lang="en-US" sz="2800" b="1" dirty="0"/>
            <a:t>Prayer   </a:t>
          </a:r>
        </a:p>
      </dgm:t>
    </dgm:pt>
    <dgm:pt modelId="{48840FA3-8AC8-4DAB-A621-E1322895578B}" type="parTrans" cxnId="{0A75D59E-44BB-46BC-A116-64BE604D1D36}">
      <dgm:prSet/>
      <dgm:spPr/>
      <dgm:t>
        <a:bodyPr/>
        <a:lstStyle/>
        <a:p>
          <a:endParaRPr lang="en-US"/>
        </a:p>
      </dgm:t>
    </dgm:pt>
    <dgm:pt modelId="{EEEAB943-9C28-49DB-9C2D-DD4C91944D5B}" type="sibTrans" cxnId="{0A75D59E-44BB-46BC-A116-64BE604D1D36}">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3">
        <dgm:presLayoutVars>
          <dgm:chMax val="1"/>
          <dgm:bulletEnabled val="1"/>
        </dgm:presLayoutVars>
      </dgm:prSet>
      <dgm:spPr/>
    </dgm:pt>
    <dgm:pt modelId="{DE9C9745-1E8A-4246-BC76-08715AA2082D}" type="pres">
      <dgm:prSet presAssocID="{E3C8F184-2194-4DF0-8789-D6A9D07EB375}" presName="descendantText" presStyleLbl="alignAcc1" presStyleIdx="0" presStyleCnt="3" custLinFactNeighborX="759" custLinFactNeighborY="-220">
        <dgm:presLayoutVars>
          <dgm:bulletEnabled val="1"/>
        </dgm:presLayoutVars>
      </dgm:prSet>
      <dgm:spPr/>
    </dgm:pt>
    <dgm:pt modelId="{43C40BC8-1F51-4D51-B292-CF3DA6066FCE}" type="pres">
      <dgm:prSet presAssocID="{D2ED0626-5969-472F-BEE5-8DC36EEA55A4}" presName="sp" presStyleCnt="0"/>
      <dgm:spPr/>
    </dgm:pt>
    <dgm:pt modelId="{5AA770F9-E960-4F45-8CCC-A634CA8E84CB}" type="pres">
      <dgm:prSet presAssocID="{AD83E1FC-498F-4F57-A0E5-0BC1A5F5D524}" presName="composite" presStyleCnt="0"/>
      <dgm:spPr/>
    </dgm:pt>
    <dgm:pt modelId="{8BD191FD-6951-4485-BB74-3DDC4FBFDD91}" type="pres">
      <dgm:prSet presAssocID="{AD83E1FC-498F-4F57-A0E5-0BC1A5F5D524}" presName="parentText" presStyleLbl="alignNode1" presStyleIdx="1" presStyleCnt="3">
        <dgm:presLayoutVars>
          <dgm:chMax val="1"/>
          <dgm:bulletEnabled val="1"/>
        </dgm:presLayoutVars>
      </dgm:prSet>
      <dgm:spPr/>
    </dgm:pt>
    <dgm:pt modelId="{4B7FBC71-5FC1-4DD9-B2BC-DDAE4F2C06EE}" type="pres">
      <dgm:prSet presAssocID="{AD83E1FC-498F-4F57-A0E5-0BC1A5F5D524}" presName="descendantText" presStyleLbl="alignAcc1" presStyleIdx="1" presStyleCnt="3">
        <dgm:presLayoutVars>
          <dgm:bulletEnabled val="1"/>
        </dgm:presLayoutVars>
      </dgm:prSet>
      <dgm:spPr/>
    </dgm:pt>
    <dgm:pt modelId="{EE8FFFD6-90F5-4BA8-9D9A-44A308EA441A}" type="pres">
      <dgm:prSet presAssocID="{A8026412-05B1-4869-96D7-E1D650A33BFF}" presName="sp" presStyleCnt="0"/>
      <dgm:spPr/>
    </dgm:pt>
    <dgm:pt modelId="{F7D62058-D6AA-425D-AC75-0013E14F94AD}" type="pres">
      <dgm:prSet presAssocID="{DA9ECB15-26D0-4C7B-8D71-659CD1D39DB5}" presName="composite" presStyleCnt="0"/>
      <dgm:spPr/>
    </dgm:pt>
    <dgm:pt modelId="{402DC6B8-7B9C-4F76-AC1B-1637846A60F7}" type="pres">
      <dgm:prSet presAssocID="{DA9ECB15-26D0-4C7B-8D71-659CD1D39DB5}" presName="parentText" presStyleLbl="alignNode1" presStyleIdx="2" presStyleCnt="3">
        <dgm:presLayoutVars>
          <dgm:chMax val="1"/>
          <dgm:bulletEnabled val="1"/>
        </dgm:presLayoutVars>
      </dgm:prSet>
      <dgm:spPr/>
    </dgm:pt>
    <dgm:pt modelId="{86025E91-1C24-41B4-86EE-C5B4416BA6E9}" type="pres">
      <dgm:prSet presAssocID="{DA9ECB15-26D0-4C7B-8D71-659CD1D39DB5}" presName="descendantText" presStyleLbl="alignAcc1" presStyleIdx="2" presStyleCnt="3">
        <dgm:presLayoutVars>
          <dgm:bulletEnabled val="1"/>
        </dgm:presLayoutVars>
      </dgm:prSet>
      <dgm:spPr/>
    </dgm:pt>
  </dgm:ptLst>
  <dgm:cxnLst>
    <dgm:cxn modelId="{B27AB220-724D-4BF9-A3C7-A92D473FEF8A}" type="presOf" srcId="{4872DEB8-4DAA-4B01-9B32-D5A359472DA9}" destId="{DE9C9745-1E8A-4246-BC76-08715AA2082D}" srcOrd="0" destOrd="0" presId="urn:microsoft.com/office/officeart/2005/8/layout/chevron2"/>
    <dgm:cxn modelId="{BD046A30-46B8-4BFE-A444-45DF1A43A5F4}" type="presOf" srcId="{DA9ECB15-26D0-4C7B-8D71-659CD1D39DB5}" destId="{402DC6B8-7B9C-4F76-AC1B-1637846A60F7}" srcOrd="0" destOrd="0" presId="urn:microsoft.com/office/officeart/2005/8/layout/chevron2"/>
    <dgm:cxn modelId="{4EE7C73E-8D10-4DF8-AEDF-8C49AFBBC2C2}" type="presOf" srcId="{AD83E1FC-498F-4F57-A0E5-0BC1A5F5D524}" destId="{8BD191FD-6951-4485-BB74-3DDC4FBFDD91}" srcOrd="0" destOrd="0" presId="urn:microsoft.com/office/officeart/2005/8/layout/chevron2"/>
    <dgm:cxn modelId="{F3E5B05D-6E15-4C61-8E63-024BC3F2DA96}" type="presOf" srcId="{C08B097A-5426-427E-A26F-ECD2A331AA50}" destId="{4B7FBC71-5FC1-4DD9-B2BC-DDAE4F2C06EE}" srcOrd="0" destOrd="0" presId="urn:microsoft.com/office/officeart/2005/8/layout/chevron2"/>
    <dgm:cxn modelId="{21277865-F641-4D29-BAEA-1438F5237D76}" srcId="{AD83E1FC-498F-4F57-A0E5-0BC1A5F5D524}" destId="{C08B097A-5426-427E-A26F-ECD2A331AA50}" srcOrd="0" destOrd="0" parTransId="{522206F3-1CAF-4653-B7DF-53558A634AAD}" sibTransId="{7C3998E5-7447-4760-B41A-221CF19FC4CB}"/>
    <dgm:cxn modelId="{3A1E374B-79AE-4CAB-898D-DE7617FA7D7D}" type="presOf" srcId="{E3C8F184-2194-4DF0-8789-D6A9D07EB375}" destId="{5D1DE64C-07C0-4C44-9730-2DAD61D802BC}" srcOrd="0" destOrd="0" presId="urn:microsoft.com/office/officeart/2005/8/layout/chevron2"/>
    <dgm:cxn modelId="{4F6D9778-1E41-4801-AE0A-031A87124B75}" srcId="{E3C8F184-2194-4DF0-8789-D6A9D07EB375}" destId="{4872DEB8-4DAA-4B01-9B32-D5A359472DA9}" srcOrd="0" destOrd="0" parTransId="{C4640CE9-4666-4626-976C-22BC57E28A84}" sibTransId="{41224FD4-2816-44D3-9F9A-4D31BF2E8FD2}"/>
    <dgm:cxn modelId="{0A75D59E-44BB-46BC-A116-64BE604D1D36}" srcId="{DA9ECB15-26D0-4C7B-8D71-659CD1D39DB5}" destId="{637AC462-07C5-4C91-A5A2-A773E54DD4EA}" srcOrd="0" destOrd="0" parTransId="{48840FA3-8AC8-4DAB-A621-E1322895578B}" sibTransId="{EEEAB943-9C28-49DB-9C2D-DD4C91944D5B}"/>
    <dgm:cxn modelId="{9EC7B1A2-6A48-4EDF-934F-E45FF48644EB}" type="presOf" srcId="{637AC462-07C5-4C91-A5A2-A773E54DD4EA}" destId="{86025E91-1C24-41B4-86EE-C5B4416BA6E9}" srcOrd="0" destOrd="0" presId="urn:microsoft.com/office/officeart/2005/8/layout/chevron2"/>
    <dgm:cxn modelId="{5A3FA0A7-CB77-44C6-AB62-BC679BCAC463}" srcId="{D86A4E5D-3EB3-4DEB-A5D0-3001FDB6E8A7}" destId="{AD83E1FC-498F-4F57-A0E5-0BC1A5F5D524}" srcOrd="1" destOrd="0" parTransId="{B6162DD8-2D32-4D5E-8173-DFB3EAC715FE}" sibTransId="{A8026412-05B1-4869-96D7-E1D650A33BFF}"/>
    <dgm:cxn modelId="{B47C76AC-9BA1-4FA9-97D6-9F91599C7B1D}" srcId="{D86A4E5D-3EB3-4DEB-A5D0-3001FDB6E8A7}" destId="{DA9ECB15-26D0-4C7B-8D71-659CD1D39DB5}" srcOrd="2" destOrd="0" parTransId="{7C9C5BAA-DE3A-48DA-AED7-771AECD1A441}" sibTransId="{83A0CC9E-CE13-4065-808D-90FF655E6FE9}"/>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BBA33E7B-1740-488B-A0B8-83143E4E5856}" type="presParOf" srcId="{B6F553D4-98EF-4B93-BBFC-BC2852B046C3}" destId="{5AA770F9-E960-4F45-8CCC-A634CA8E84CB}" srcOrd="2" destOrd="0" presId="urn:microsoft.com/office/officeart/2005/8/layout/chevron2"/>
    <dgm:cxn modelId="{7D36E86D-4B98-4503-8B0F-0DAFA012B58F}" type="presParOf" srcId="{5AA770F9-E960-4F45-8CCC-A634CA8E84CB}" destId="{8BD191FD-6951-4485-BB74-3DDC4FBFDD91}" srcOrd="0" destOrd="0" presId="urn:microsoft.com/office/officeart/2005/8/layout/chevron2"/>
    <dgm:cxn modelId="{05A7732C-8AAC-4679-BFE5-4A8186C01DC2}" type="presParOf" srcId="{5AA770F9-E960-4F45-8CCC-A634CA8E84CB}" destId="{4B7FBC71-5FC1-4DD9-B2BC-DDAE4F2C06EE}" srcOrd="1" destOrd="0" presId="urn:microsoft.com/office/officeart/2005/8/layout/chevron2"/>
    <dgm:cxn modelId="{9C96E8E2-C937-4388-B863-AB197D88B585}" type="presParOf" srcId="{B6F553D4-98EF-4B93-BBFC-BC2852B046C3}" destId="{EE8FFFD6-90F5-4BA8-9D9A-44A308EA441A}" srcOrd="3" destOrd="0" presId="urn:microsoft.com/office/officeart/2005/8/layout/chevron2"/>
    <dgm:cxn modelId="{2B2DD254-2B47-4928-A611-7FF3479AED22}" type="presParOf" srcId="{B6F553D4-98EF-4B93-BBFC-BC2852B046C3}" destId="{F7D62058-D6AA-425D-AC75-0013E14F94AD}" srcOrd="4" destOrd="0" presId="urn:microsoft.com/office/officeart/2005/8/layout/chevron2"/>
    <dgm:cxn modelId="{139292D4-0309-4C94-BA8D-8E9690B92555}" type="presParOf" srcId="{F7D62058-D6AA-425D-AC75-0013E14F94AD}" destId="{402DC6B8-7B9C-4F76-AC1B-1637846A60F7}" srcOrd="0" destOrd="0" presId="urn:microsoft.com/office/officeart/2005/8/layout/chevron2"/>
    <dgm:cxn modelId="{96F20176-9592-42AB-B776-2E74BE9659CA}" type="presParOf" srcId="{F7D62058-D6AA-425D-AC75-0013E14F94AD}" destId="{86025E91-1C24-41B4-86EE-C5B4416BA6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2D6B65-C9B1-47C2-A980-780D1AF602B1}" type="doc">
      <dgm:prSet loTypeId="urn:microsoft.com/office/officeart/2005/8/layout/arrow1" loCatId="relationship" qsTypeId="urn:microsoft.com/office/officeart/2005/8/quickstyle/3d3" qsCatId="3D" csTypeId="urn:microsoft.com/office/officeart/2005/8/colors/colorful4" csCatId="colorful" phldr="1"/>
      <dgm:spPr/>
      <dgm:t>
        <a:bodyPr/>
        <a:lstStyle/>
        <a:p>
          <a:endParaRPr lang="en-US"/>
        </a:p>
      </dgm:t>
    </dgm:pt>
    <dgm:pt modelId="{BBCFCD78-3C44-4941-86A0-F412D85FF985}">
      <dgm:prSet phldrT="[Text]"/>
      <dgm:spPr/>
      <dgm:t>
        <a:bodyPr/>
        <a:lstStyle/>
        <a:p>
          <a:r>
            <a:rPr lang="en-US" b="1" dirty="0"/>
            <a:t>Church Culture</a:t>
          </a:r>
        </a:p>
      </dgm:t>
    </dgm:pt>
    <dgm:pt modelId="{E1ED0272-A18B-4502-87B2-145684D891B3}" type="parTrans" cxnId="{8388EE6E-79C8-4130-8026-660606690A7B}">
      <dgm:prSet/>
      <dgm:spPr/>
      <dgm:t>
        <a:bodyPr/>
        <a:lstStyle/>
        <a:p>
          <a:endParaRPr lang="en-US"/>
        </a:p>
      </dgm:t>
    </dgm:pt>
    <dgm:pt modelId="{D84DCD06-A15F-4F5C-BCCA-71B820A16734}" type="sibTrans" cxnId="{8388EE6E-79C8-4130-8026-660606690A7B}">
      <dgm:prSet/>
      <dgm:spPr/>
      <dgm:t>
        <a:bodyPr/>
        <a:lstStyle/>
        <a:p>
          <a:endParaRPr lang="en-US"/>
        </a:p>
      </dgm:t>
    </dgm:pt>
    <dgm:pt modelId="{7F73BA56-6A6B-48CD-8BFF-E0E9AB63AD24}">
      <dgm:prSet phldrT="[Text]"/>
      <dgm:spPr/>
      <dgm:t>
        <a:bodyPr/>
        <a:lstStyle/>
        <a:p>
          <a:r>
            <a:rPr lang="en-US" b="1" dirty="0">
              <a:solidFill>
                <a:schemeClr val="tx1"/>
              </a:solidFill>
            </a:rPr>
            <a:t>External Culture </a:t>
          </a:r>
        </a:p>
      </dgm:t>
    </dgm:pt>
    <dgm:pt modelId="{16707017-EDE1-4869-B634-F126E04D3E68}" type="parTrans" cxnId="{4C451D5D-6D7B-4FD7-A0E2-DAEC7778C58C}">
      <dgm:prSet/>
      <dgm:spPr/>
      <dgm:t>
        <a:bodyPr/>
        <a:lstStyle/>
        <a:p>
          <a:endParaRPr lang="en-US"/>
        </a:p>
      </dgm:t>
    </dgm:pt>
    <dgm:pt modelId="{7E564CFF-9784-4DBC-B31B-43EA9847CC5E}" type="sibTrans" cxnId="{4C451D5D-6D7B-4FD7-A0E2-DAEC7778C58C}">
      <dgm:prSet/>
      <dgm:spPr/>
      <dgm:t>
        <a:bodyPr/>
        <a:lstStyle/>
        <a:p>
          <a:endParaRPr lang="en-US"/>
        </a:p>
      </dgm:t>
    </dgm:pt>
    <dgm:pt modelId="{1EC4B2E7-F737-4611-BB45-2418C1D392B4}" type="pres">
      <dgm:prSet presAssocID="{A42D6B65-C9B1-47C2-A980-780D1AF602B1}" presName="cycle" presStyleCnt="0">
        <dgm:presLayoutVars>
          <dgm:dir/>
          <dgm:resizeHandles val="exact"/>
        </dgm:presLayoutVars>
      </dgm:prSet>
      <dgm:spPr/>
    </dgm:pt>
    <dgm:pt modelId="{7EEB23D3-A582-4F11-BC4E-95F0B38965E2}" type="pres">
      <dgm:prSet presAssocID="{BBCFCD78-3C44-4941-86A0-F412D85FF985}" presName="arrow" presStyleLbl="node1" presStyleIdx="0" presStyleCnt="2" custScaleX="99774">
        <dgm:presLayoutVars>
          <dgm:bulletEnabled val="1"/>
        </dgm:presLayoutVars>
      </dgm:prSet>
      <dgm:spPr/>
    </dgm:pt>
    <dgm:pt modelId="{41572348-C6A9-47A9-BFEA-704F1F9A908E}" type="pres">
      <dgm:prSet presAssocID="{7F73BA56-6A6B-48CD-8BFF-E0E9AB63AD24}" presName="arrow" presStyleLbl="node1" presStyleIdx="1" presStyleCnt="2" custScaleX="136533">
        <dgm:presLayoutVars>
          <dgm:bulletEnabled val="1"/>
        </dgm:presLayoutVars>
      </dgm:prSet>
      <dgm:spPr/>
    </dgm:pt>
  </dgm:ptLst>
  <dgm:cxnLst>
    <dgm:cxn modelId="{4C451D5D-6D7B-4FD7-A0E2-DAEC7778C58C}" srcId="{A42D6B65-C9B1-47C2-A980-780D1AF602B1}" destId="{7F73BA56-6A6B-48CD-8BFF-E0E9AB63AD24}" srcOrd="1" destOrd="0" parTransId="{16707017-EDE1-4869-B634-F126E04D3E68}" sibTransId="{7E564CFF-9784-4DBC-B31B-43EA9847CC5E}"/>
    <dgm:cxn modelId="{8388EE6E-79C8-4130-8026-660606690A7B}" srcId="{A42D6B65-C9B1-47C2-A980-780D1AF602B1}" destId="{BBCFCD78-3C44-4941-86A0-F412D85FF985}" srcOrd="0" destOrd="0" parTransId="{E1ED0272-A18B-4502-87B2-145684D891B3}" sibTransId="{D84DCD06-A15F-4F5C-BCCA-71B820A16734}"/>
    <dgm:cxn modelId="{186E0C7F-0768-4C38-8525-B1AF53F9EBC0}" type="presOf" srcId="{A42D6B65-C9B1-47C2-A980-780D1AF602B1}" destId="{1EC4B2E7-F737-4611-BB45-2418C1D392B4}" srcOrd="0" destOrd="0" presId="urn:microsoft.com/office/officeart/2005/8/layout/arrow1"/>
    <dgm:cxn modelId="{FFD315EE-4CFE-4D69-92F8-AA1AD2D1CE7E}" type="presOf" srcId="{BBCFCD78-3C44-4941-86A0-F412D85FF985}" destId="{7EEB23D3-A582-4F11-BC4E-95F0B38965E2}" srcOrd="0" destOrd="0" presId="urn:microsoft.com/office/officeart/2005/8/layout/arrow1"/>
    <dgm:cxn modelId="{E4132BF3-91A8-4DEA-81EB-A3E042C9140B}" type="presOf" srcId="{7F73BA56-6A6B-48CD-8BFF-E0E9AB63AD24}" destId="{41572348-C6A9-47A9-BFEA-704F1F9A908E}" srcOrd="0" destOrd="0" presId="urn:microsoft.com/office/officeart/2005/8/layout/arrow1"/>
    <dgm:cxn modelId="{46016E46-D59A-4537-ABDD-3C81DFACFF64}" type="presParOf" srcId="{1EC4B2E7-F737-4611-BB45-2418C1D392B4}" destId="{7EEB23D3-A582-4F11-BC4E-95F0B38965E2}" srcOrd="0" destOrd="0" presId="urn:microsoft.com/office/officeart/2005/8/layout/arrow1"/>
    <dgm:cxn modelId="{901C1312-0896-442C-9746-20E0B546EF24}" type="presParOf" srcId="{1EC4B2E7-F737-4611-BB45-2418C1D392B4}" destId="{41572348-C6A9-47A9-BFEA-704F1F9A908E}"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2D6B65-C9B1-47C2-A980-780D1AF602B1}" type="doc">
      <dgm:prSet loTypeId="urn:microsoft.com/office/officeart/2005/8/layout/arrow1" loCatId="relationship" qsTypeId="urn:microsoft.com/office/officeart/2005/8/quickstyle/3d3" qsCatId="3D" csTypeId="urn:microsoft.com/office/officeart/2005/8/colors/colorful4" csCatId="colorful" phldr="1"/>
      <dgm:spPr/>
      <dgm:t>
        <a:bodyPr/>
        <a:lstStyle/>
        <a:p>
          <a:endParaRPr lang="en-US"/>
        </a:p>
      </dgm:t>
    </dgm:pt>
    <dgm:pt modelId="{BBCFCD78-3C44-4941-86A0-F412D85FF985}">
      <dgm:prSet phldrT="[Text]"/>
      <dgm:spPr/>
      <dgm:t>
        <a:bodyPr/>
        <a:lstStyle/>
        <a:p>
          <a:r>
            <a:rPr lang="en-US" b="1" dirty="0"/>
            <a:t>Church Culture</a:t>
          </a:r>
        </a:p>
      </dgm:t>
    </dgm:pt>
    <dgm:pt modelId="{E1ED0272-A18B-4502-87B2-145684D891B3}" type="parTrans" cxnId="{8388EE6E-79C8-4130-8026-660606690A7B}">
      <dgm:prSet/>
      <dgm:spPr/>
      <dgm:t>
        <a:bodyPr/>
        <a:lstStyle/>
        <a:p>
          <a:endParaRPr lang="en-US"/>
        </a:p>
      </dgm:t>
    </dgm:pt>
    <dgm:pt modelId="{D84DCD06-A15F-4F5C-BCCA-71B820A16734}" type="sibTrans" cxnId="{8388EE6E-79C8-4130-8026-660606690A7B}">
      <dgm:prSet/>
      <dgm:spPr/>
      <dgm:t>
        <a:bodyPr/>
        <a:lstStyle/>
        <a:p>
          <a:endParaRPr lang="en-US"/>
        </a:p>
      </dgm:t>
    </dgm:pt>
    <dgm:pt modelId="{7F73BA56-6A6B-48CD-8BFF-E0E9AB63AD24}">
      <dgm:prSet phldrT="[Text]"/>
      <dgm:spPr/>
      <dgm:t>
        <a:bodyPr/>
        <a:lstStyle/>
        <a:p>
          <a:r>
            <a:rPr lang="en-US" b="1" dirty="0">
              <a:solidFill>
                <a:schemeClr val="tx1"/>
              </a:solidFill>
            </a:rPr>
            <a:t>External Culture </a:t>
          </a:r>
        </a:p>
      </dgm:t>
    </dgm:pt>
    <dgm:pt modelId="{16707017-EDE1-4869-B634-F126E04D3E68}" type="parTrans" cxnId="{4C451D5D-6D7B-4FD7-A0E2-DAEC7778C58C}">
      <dgm:prSet/>
      <dgm:spPr/>
      <dgm:t>
        <a:bodyPr/>
        <a:lstStyle/>
        <a:p>
          <a:endParaRPr lang="en-US"/>
        </a:p>
      </dgm:t>
    </dgm:pt>
    <dgm:pt modelId="{7E564CFF-9784-4DBC-B31B-43EA9847CC5E}" type="sibTrans" cxnId="{4C451D5D-6D7B-4FD7-A0E2-DAEC7778C58C}">
      <dgm:prSet/>
      <dgm:spPr/>
      <dgm:t>
        <a:bodyPr/>
        <a:lstStyle/>
        <a:p>
          <a:endParaRPr lang="en-US"/>
        </a:p>
      </dgm:t>
    </dgm:pt>
    <dgm:pt modelId="{1EC4B2E7-F737-4611-BB45-2418C1D392B4}" type="pres">
      <dgm:prSet presAssocID="{A42D6B65-C9B1-47C2-A980-780D1AF602B1}" presName="cycle" presStyleCnt="0">
        <dgm:presLayoutVars>
          <dgm:dir/>
          <dgm:resizeHandles val="exact"/>
        </dgm:presLayoutVars>
      </dgm:prSet>
      <dgm:spPr/>
    </dgm:pt>
    <dgm:pt modelId="{7EEB23D3-A582-4F11-BC4E-95F0B38965E2}" type="pres">
      <dgm:prSet presAssocID="{BBCFCD78-3C44-4941-86A0-F412D85FF985}" presName="arrow" presStyleLbl="node1" presStyleIdx="0" presStyleCnt="2" custScaleX="147036">
        <dgm:presLayoutVars>
          <dgm:bulletEnabled val="1"/>
        </dgm:presLayoutVars>
      </dgm:prSet>
      <dgm:spPr/>
    </dgm:pt>
    <dgm:pt modelId="{41572348-C6A9-47A9-BFEA-704F1F9A908E}" type="pres">
      <dgm:prSet presAssocID="{7F73BA56-6A6B-48CD-8BFF-E0E9AB63AD24}" presName="arrow" presStyleLbl="node1" presStyleIdx="1" presStyleCnt="2" custScaleX="110277">
        <dgm:presLayoutVars>
          <dgm:bulletEnabled val="1"/>
        </dgm:presLayoutVars>
      </dgm:prSet>
      <dgm:spPr/>
    </dgm:pt>
  </dgm:ptLst>
  <dgm:cxnLst>
    <dgm:cxn modelId="{4C451D5D-6D7B-4FD7-A0E2-DAEC7778C58C}" srcId="{A42D6B65-C9B1-47C2-A980-780D1AF602B1}" destId="{7F73BA56-6A6B-48CD-8BFF-E0E9AB63AD24}" srcOrd="1" destOrd="0" parTransId="{16707017-EDE1-4869-B634-F126E04D3E68}" sibTransId="{7E564CFF-9784-4DBC-B31B-43EA9847CC5E}"/>
    <dgm:cxn modelId="{082B155F-8ECE-48A5-8C4B-EE18CCADA892}" type="presOf" srcId="{7F73BA56-6A6B-48CD-8BFF-E0E9AB63AD24}" destId="{41572348-C6A9-47A9-BFEA-704F1F9A908E}" srcOrd="0" destOrd="0" presId="urn:microsoft.com/office/officeart/2005/8/layout/arrow1"/>
    <dgm:cxn modelId="{8388EE6E-79C8-4130-8026-660606690A7B}" srcId="{A42D6B65-C9B1-47C2-A980-780D1AF602B1}" destId="{BBCFCD78-3C44-4941-86A0-F412D85FF985}" srcOrd="0" destOrd="0" parTransId="{E1ED0272-A18B-4502-87B2-145684D891B3}" sibTransId="{D84DCD06-A15F-4F5C-BCCA-71B820A16734}"/>
    <dgm:cxn modelId="{EE8D4ADF-DB70-4ABC-B0E2-EEC884FA16A6}" type="presOf" srcId="{BBCFCD78-3C44-4941-86A0-F412D85FF985}" destId="{7EEB23D3-A582-4F11-BC4E-95F0B38965E2}" srcOrd="0" destOrd="0" presId="urn:microsoft.com/office/officeart/2005/8/layout/arrow1"/>
    <dgm:cxn modelId="{81AFD7E2-6E49-449C-AE83-1F13934A08BB}" type="presOf" srcId="{A42D6B65-C9B1-47C2-A980-780D1AF602B1}" destId="{1EC4B2E7-F737-4611-BB45-2418C1D392B4}" srcOrd="0" destOrd="0" presId="urn:microsoft.com/office/officeart/2005/8/layout/arrow1"/>
    <dgm:cxn modelId="{6D5A9388-6668-4C19-BF8B-1B62E3285AF6}" type="presParOf" srcId="{1EC4B2E7-F737-4611-BB45-2418C1D392B4}" destId="{7EEB23D3-A582-4F11-BC4E-95F0B38965E2}" srcOrd="0" destOrd="0" presId="urn:microsoft.com/office/officeart/2005/8/layout/arrow1"/>
    <dgm:cxn modelId="{19E617FA-9316-4D17-AD01-74686E0FEDF6}" type="presParOf" srcId="{1EC4B2E7-F737-4611-BB45-2418C1D392B4}" destId="{41572348-C6A9-47A9-BFEA-704F1F9A908E}"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81750E-7EF5-4C15-8CFA-E9956DEFBE52}" type="doc">
      <dgm:prSet loTypeId="urn:microsoft.com/office/officeart/2005/8/layout/radial1" loCatId="relationship" qsTypeId="urn:microsoft.com/office/officeart/2005/8/quickstyle/3d2" qsCatId="3D" csTypeId="urn:microsoft.com/office/officeart/2005/8/colors/accent2_1" csCatId="accent2" phldr="1"/>
      <dgm:spPr/>
      <dgm:t>
        <a:bodyPr/>
        <a:lstStyle/>
        <a:p>
          <a:endParaRPr lang="en-US"/>
        </a:p>
      </dgm:t>
    </dgm:pt>
    <dgm:pt modelId="{55DD6B4A-3FA1-43FD-8804-9DFD403E16B9}">
      <dgm:prSet phldrT="[Text]" custT="1"/>
      <dgm:spPr>
        <a:solidFill>
          <a:srgbClr val="FFC000"/>
        </a:solidFill>
      </dgm:spPr>
      <dgm:t>
        <a:bodyPr/>
        <a:lstStyle/>
        <a:p>
          <a:r>
            <a:rPr lang="en-US" sz="1600" b="1" i="0"/>
            <a:t>Volunteer Mobilization</a:t>
          </a:r>
          <a:endParaRPr lang="en-US" sz="1600" b="1" i="0" dirty="0"/>
        </a:p>
      </dgm:t>
    </dgm:pt>
    <dgm:pt modelId="{5417E928-0350-42AE-A8E6-A78CEF6EFE95}" type="parTrans" cxnId="{F230090E-BDAB-4880-891A-4A197080754C}">
      <dgm:prSet/>
      <dgm:spPr/>
      <dgm:t>
        <a:bodyPr/>
        <a:lstStyle/>
        <a:p>
          <a:endParaRPr lang="en-US" sz="2400" b="1" i="0"/>
        </a:p>
      </dgm:t>
    </dgm:pt>
    <dgm:pt modelId="{E482E018-9633-44A5-AD44-AC0119959E0A}" type="sibTrans" cxnId="{F230090E-BDAB-4880-891A-4A197080754C}">
      <dgm:prSet/>
      <dgm:spPr/>
      <dgm:t>
        <a:bodyPr/>
        <a:lstStyle/>
        <a:p>
          <a:endParaRPr lang="en-US" sz="2400" b="1" i="0"/>
        </a:p>
      </dgm:t>
    </dgm:pt>
    <dgm:pt modelId="{320F7199-C0D9-43A0-B38A-89BC29080445}">
      <dgm:prSet phldrT="[Text]" custT="1"/>
      <dgm: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0">
          <a:solidFill>
            <a:schemeClr val="tx2"/>
          </a:solidFill>
        </a:ln>
      </dgm:spPr>
      <dgm:t>
        <a:bodyPr/>
        <a:lstStyle/>
        <a:p>
          <a:r>
            <a:rPr lang="en-US" sz="2400" b="1" i="0" dirty="0"/>
            <a:t>Pulpit</a:t>
          </a:r>
        </a:p>
      </dgm:t>
    </dgm:pt>
    <dgm:pt modelId="{01A83131-98B1-44B6-A576-3663448938CD}" type="parTrans" cxnId="{D0DD6163-A088-4151-B3F7-E22A679632D8}">
      <dgm:prSet custT="1"/>
      <dgm:spPr/>
      <dgm:t>
        <a:bodyPr/>
        <a:lstStyle/>
        <a:p>
          <a:endParaRPr lang="en-US" sz="2400" b="1" i="0"/>
        </a:p>
      </dgm:t>
    </dgm:pt>
    <dgm:pt modelId="{73C646D8-00CD-4F61-A484-A04187F746E9}" type="sibTrans" cxnId="{D0DD6163-A088-4151-B3F7-E22A679632D8}">
      <dgm:prSet/>
      <dgm:spPr/>
      <dgm:t>
        <a:bodyPr/>
        <a:lstStyle/>
        <a:p>
          <a:endParaRPr lang="en-US" sz="2400" b="1" i="0"/>
        </a:p>
      </dgm:t>
    </dgm:pt>
    <dgm:pt modelId="{C64341AB-2ECC-4144-9822-CD2B42CBCA28}">
      <dgm:prSet phldrT="[Text]" custT="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en-US" sz="1800" b="1" i="0" dirty="0"/>
            <a:t>Leadership Modelling</a:t>
          </a:r>
        </a:p>
      </dgm:t>
    </dgm:pt>
    <dgm:pt modelId="{9B1A37F9-8D2E-4959-AB90-D95CA277BB53}" type="parTrans" cxnId="{2473FF93-8B80-4D1C-B664-BF436DDBA1DB}">
      <dgm:prSet custT="1"/>
      <dgm:spPr/>
      <dgm:t>
        <a:bodyPr/>
        <a:lstStyle/>
        <a:p>
          <a:endParaRPr lang="en-US" sz="2400" b="1" i="0"/>
        </a:p>
      </dgm:t>
    </dgm:pt>
    <dgm:pt modelId="{68397577-AF36-4234-B584-C631BF2D134C}" type="sibTrans" cxnId="{2473FF93-8B80-4D1C-B664-BF436DDBA1DB}">
      <dgm:prSet/>
      <dgm:spPr/>
      <dgm:t>
        <a:bodyPr/>
        <a:lstStyle/>
        <a:p>
          <a:endParaRPr lang="en-US" sz="2400" b="1" i="0"/>
        </a:p>
      </dgm:t>
    </dgm:pt>
    <dgm:pt modelId="{0781F816-0546-4DEB-8598-63E5BAC3DBDA}">
      <dgm:prSet phldrT="[Text]" custT="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en-US" sz="1600" b="1" i="0" dirty="0"/>
            <a:t>Overflow of Disciple</a:t>
          </a:r>
        </a:p>
        <a:p>
          <a:r>
            <a:rPr lang="en-US" sz="1600" b="1" i="0" dirty="0"/>
            <a:t>making</a:t>
          </a:r>
        </a:p>
      </dgm:t>
    </dgm:pt>
    <dgm:pt modelId="{435BA0CF-3064-4D58-A353-ECFB89E8AA07}" type="parTrans" cxnId="{67D8B678-EB89-4588-85B9-32A20FF3C1FA}">
      <dgm:prSet custT="1"/>
      <dgm:spPr/>
      <dgm:t>
        <a:bodyPr/>
        <a:lstStyle/>
        <a:p>
          <a:endParaRPr lang="en-US" sz="2400" b="1" i="0"/>
        </a:p>
      </dgm:t>
    </dgm:pt>
    <dgm:pt modelId="{D2B71FA3-5581-4EFC-B422-4F3AFC8C3668}" type="sibTrans" cxnId="{67D8B678-EB89-4588-85B9-32A20FF3C1FA}">
      <dgm:prSet/>
      <dgm:spPr/>
      <dgm:t>
        <a:bodyPr/>
        <a:lstStyle/>
        <a:p>
          <a:endParaRPr lang="en-US" sz="2400" b="1" i="0"/>
        </a:p>
      </dgm:t>
    </dgm:pt>
    <dgm:pt modelId="{0C5FD057-4253-4F7C-B935-F099602BADC6}">
      <dgm:prSet phldrT="[Text]" custT="1"/>
      <dgm:sp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dgm:spPr>
      <dgm:t>
        <a:bodyPr/>
        <a:lstStyle/>
        <a:p>
          <a:r>
            <a:rPr lang="en-US" sz="1400" b="1" i="0" dirty="0"/>
            <a:t>Assimilation Expectations</a:t>
          </a:r>
        </a:p>
      </dgm:t>
    </dgm:pt>
    <dgm:pt modelId="{34630302-3295-4889-A933-FCF6F6BDA237}" type="parTrans" cxnId="{45AC241C-04E5-4330-AAE1-0B877F602B6F}">
      <dgm:prSet custT="1"/>
      <dgm:spPr/>
      <dgm:t>
        <a:bodyPr/>
        <a:lstStyle/>
        <a:p>
          <a:endParaRPr lang="en-US" sz="2400" b="1" i="0"/>
        </a:p>
      </dgm:t>
    </dgm:pt>
    <dgm:pt modelId="{BDADF4E4-CDDA-4D4C-B926-ABD11E70F83B}" type="sibTrans" cxnId="{45AC241C-04E5-4330-AAE1-0B877F602B6F}">
      <dgm:prSet/>
      <dgm:spPr/>
      <dgm:t>
        <a:bodyPr/>
        <a:lstStyle/>
        <a:p>
          <a:endParaRPr lang="en-US" sz="2400" b="1" i="0"/>
        </a:p>
      </dgm:t>
    </dgm:pt>
    <dgm:pt modelId="{892A6734-D45E-4250-AE6C-B9ECD815998E}">
      <dgm:prSet phldrT="[Text]" custT="1"/>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US" sz="2000" b="1" i="0" dirty="0"/>
            <a:t>Support Systems</a:t>
          </a:r>
        </a:p>
      </dgm:t>
    </dgm:pt>
    <dgm:pt modelId="{0CC1BDD1-0F5D-433A-93C9-5E31653844C8}" type="parTrans" cxnId="{0FE004B8-D201-433A-BC22-013608664E14}">
      <dgm:prSet custT="1"/>
      <dgm:spPr/>
      <dgm:t>
        <a:bodyPr/>
        <a:lstStyle/>
        <a:p>
          <a:endParaRPr lang="en-US" sz="2400" b="1" i="0"/>
        </a:p>
      </dgm:t>
    </dgm:pt>
    <dgm:pt modelId="{4E858525-5DB7-40DB-BCEA-B7223BB8E692}" type="sibTrans" cxnId="{0FE004B8-D201-433A-BC22-013608664E14}">
      <dgm:prSet/>
      <dgm:spPr/>
      <dgm:t>
        <a:bodyPr/>
        <a:lstStyle/>
        <a:p>
          <a:endParaRPr lang="en-US" sz="2400" b="1" i="0"/>
        </a:p>
      </dgm:t>
    </dgm:pt>
    <dgm:pt modelId="{EDA799CD-0793-4C1B-B5C8-FDF557E6D1A0}">
      <dgm:prSet phldrT="[Text]" custT="1"/>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dgm:spPr>
      <dgm:t>
        <a:bodyPr/>
        <a:lstStyle/>
        <a:p>
          <a:r>
            <a:rPr lang="en-US" sz="2000" b="1" i="0" dirty="0"/>
            <a:t>Teaching Forum</a:t>
          </a:r>
        </a:p>
      </dgm:t>
    </dgm:pt>
    <dgm:pt modelId="{5E584C22-0991-458B-A848-039139A8A735}" type="parTrans" cxnId="{B054CADD-D891-4EF2-89CE-86FE7701A835}">
      <dgm:prSet custT="1"/>
      <dgm:spPr/>
      <dgm:t>
        <a:bodyPr/>
        <a:lstStyle/>
        <a:p>
          <a:endParaRPr lang="en-US" sz="2400" b="1" i="0"/>
        </a:p>
      </dgm:t>
    </dgm:pt>
    <dgm:pt modelId="{A3A6B6A0-7C1F-4663-A083-A51D6FCBF440}" type="sibTrans" cxnId="{B054CADD-D891-4EF2-89CE-86FE7701A835}">
      <dgm:prSet/>
      <dgm:spPr/>
      <dgm:t>
        <a:bodyPr/>
        <a:lstStyle/>
        <a:p>
          <a:endParaRPr lang="en-US" sz="2400" b="1" i="0"/>
        </a:p>
      </dgm:t>
    </dgm:pt>
    <dgm:pt modelId="{EDAD25E6-C7DD-4E08-A7A1-E36A44221E3F}" type="pres">
      <dgm:prSet presAssocID="{F781750E-7EF5-4C15-8CFA-E9956DEFBE52}" presName="cycle" presStyleCnt="0">
        <dgm:presLayoutVars>
          <dgm:chMax val="1"/>
          <dgm:dir/>
          <dgm:animLvl val="ctr"/>
          <dgm:resizeHandles val="exact"/>
        </dgm:presLayoutVars>
      </dgm:prSet>
      <dgm:spPr/>
    </dgm:pt>
    <dgm:pt modelId="{E51CEE45-9DF7-41AB-BAE1-0934E4557575}" type="pres">
      <dgm:prSet presAssocID="{55DD6B4A-3FA1-43FD-8804-9DFD403E16B9}" presName="centerShape" presStyleLbl="node0" presStyleIdx="0" presStyleCnt="1"/>
      <dgm:spPr/>
    </dgm:pt>
    <dgm:pt modelId="{024F0243-76B9-493F-AAFF-CF686CA04424}" type="pres">
      <dgm:prSet presAssocID="{01A83131-98B1-44B6-A576-3663448938CD}" presName="Name9" presStyleLbl="parChTrans1D2" presStyleIdx="0" presStyleCnt="6"/>
      <dgm:spPr/>
    </dgm:pt>
    <dgm:pt modelId="{1B467ACB-D5FC-4D0C-B1E9-1B07E00B9323}" type="pres">
      <dgm:prSet presAssocID="{01A83131-98B1-44B6-A576-3663448938CD}" presName="connTx" presStyleLbl="parChTrans1D2" presStyleIdx="0" presStyleCnt="6"/>
      <dgm:spPr/>
    </dgm:pt>
    <dgm:pt modelId="{99229690-77C9-48F3-9953-81680599C309}" type="pres">
      <dgm:prSet presAssocID="{320F7199-C0D9-43A0-B38A-89BC29080445}" presName="node" presStyleLbl="node1" presStyleIdx="0" presStyleCnt="6">
        <dgm:presLayoutVars>
          <dgm:bulletEnabled val="1"/>
        </dgm:presLayoutVars>
      </dgm:prSet>
      <dgm:spPr/>
    </dgm:pt>
    <dgm:pt modelId="{D6DBCF7B-B7A8-4456-88F5-F428B2B67875}" type="pres">
      <dgm:prSet presAssocID="{9B1A37F9-8D2E-4959-AB90-D95CA277BB53}" presName="Name9" presStyleLbl="parChTrans1D2" presStyleIdx="1" presStyleCnt="6"/>
      <dgm:spPr/>
    </dgm:pt>
    <dgm:pt modelId="{265944D6-07EC-4BE7-8E7A-76EE12F4F79F}" type="pres">
      <dgm:prSet presAssocID="{9B1A37F9-8D2E-4959-AB90-D95CA277BB53}" presName="connTx" presStyleLbl="parChTrans1D2" presStyleIdx="1" presStyleCnt="6"/>
      <dgm:spPr/>
    </dgm:pt>
    <dgm:pt modelId="{A507B1E5-530D-4AC9-AAED-40EA6EEAD7B9}" type="pres">
      <dgm:prSet presAssocID="{C64341AB-2ECC-4144-9822-CD2B42CBCA28}" presName="node" presStyleLbl="node1" presStyleIdx="1" presStyleCnt="6">
        <dgm:presLayoutVars>
          <dgm:bulletEnabled val="1"/>
        </dgm:presLayoutVars>
      </dgm:prSet>
      <dgm:spPr/>
    </dgm:pt>
    <dgm:pt modelId="{AEF5A8EC-6DEA-4B16-B586-5A4F731198DC}" type="pres">
      <dgm:prSet presAssocID="{435BA0CF-3064-4D58-A353-ECFB89E8AA07}" presName="Name9" presStyleLbl="parChTrans1D2" presStyleIdx="2" presStyleCnt="6"/>
      <dgm:spPr/>
    </dgm:pt>
    <dgm:pt modelId="{6CE032CA-5848-4BA0-BAD4-4296DD176C4A}" type="pres">
      <dgm:prSet presAssocID="{435BA0CF-3064-4D58-A353-ECFB89E8AA07}" presName="connTx" presStyleLbl="parChTrans1D2" presStyleIdx="2" presStyleCnt="6"/>
      <dgm:spPr/>
    </dgm:pt>
    <dgm:pt modelId="{FC4F1484-B8B7-46A2-A661-085A4776A2DB}" type="pres">
      <dgm:prSet presAssocID="{0781F816-0546-4DEB-8598-63E5BAC3DBDA}" presName="node" presStyleLbl="node1" presStyleIdx="2" presStyleCnt="6">
        <dgm:presLayoutVars>
          <dgm:bulletEnabled val="1"/>
        </dgm:presLayoutVars>
      </dgm:prSet>
      <dgm:spPr/>
    </dgm:pt>
    <dgm:pt modelId="{D435E847-4F51-4763-BD01-6EB98380CA9B}" type="pres">
      <dgm:prSet presAssocID="{34630302-3295-4889-A933-FCF6F6BDA237}" presName="Name9" presStyleLbl="parChTrans1D2" presStyleIdx="3" presStyleCnt="6"/>
      <dgm:spPr/>
    </dgm:pt>
    <dgm:pt modelId="{84E7E764-E13D-4CBA-AD72-7812DA258880}" type="pres">
      <dgm:prSet presAssocID="{34630302-3295-4889-A933-FCF6F6BDA237}" presName="connTx" presStyleLbl="parChTrans1D2" presStyleIdx="3" presStyleCnt="6"/>
      <dgm:spPr/>
    </dgm:pt>
    <dgm:pt modelId="{1873BFCC-79A4-42E4-9974-4E9C67399113}" type="pres">
      <dgm:prSet presAssocID="{0C5FD057-4253-4F7C-B935-F099602BADC6}" presName="node" presStyleLbl="node1" presStyleIdx="3" presStyleCnt="6">
        <dgm:presLayoutVars>
          <dgm:bulletEnabled val="1"/>
        </dgm:presLayoutVars>
      </dgm:prSet>
      <dgm:spPr/>
    </dgm:pt>
    <dgm:pt modelId="{19F4F96A-E0E7-4C81-B378-08FC4A8D06F0}" type="pres">
      <dgm:prSet presAssocID="{5E584C22-0991-458B-A848-039139A8A735}" presName="Name9" presStyleLbl="parChTrans1D2" presStyleIdx="4" presStyleCnt="6"/>
      <dgm:spPr/>
    </dgm:pt>
    <dgm:pt modelId="{20B225B3-FB5E-4270-B579-846DB841AACC}" type="pres">
      <dgm:prSet presAssocID="{5E584C22-0991-458B-A848-039139A8A735}" presName="connTx" presStyleLbl="parChTrans1D2" presStyleIdx="4" presStyleCnt="6"/>
      <dgm:spPr/>
    </dgm:pt>
    <dgm:pt modelId="{28B0DA17-B3F8-461C-9A64-9314B70A7746}" type="pres">
      <dgm:prSet presAssocID="{EDA799CD-0793-4C1B-B5C8-FDF557E6D1A0}" presName="node" presStyleLbl="node1" presStyleIdx="4" presStyleCnt="6">
        <dgm:presLayoutVars>
          <dgm:bulletEnabled val="1"/>
        </dgm:presLayoutVars>
      </dgm:prSet>
      <dgm:spPr/>
    </dgm:pt>
    <dgm:pt modelId="{9400D419-E04D-4333-B8A8-F73B797510CC}" type="pres">
      <dgm:prSet presAssocID="{0CC1BDD1-0F5D-433A-93C9-5E31653844C8}" presName="Name9" presStyleLbl="parChTrans1D2" presStyleIdx="5" presStyleCnt="6"/>
      <dgm:spPr/>
    </dgm:pt>
    <dgm:pt modelId="{E76C4AFE-FA40-4FF2-822F-252EFFD31434}" type="pres">
      <dgm:prSet presAssocID="{0CC1BDD1-0F5D-433A-93C9-5E31653844C8}" presName="connTx" presStyleLbl="parChTrans1D2" presStyleIdx="5" presStyleCnt="6"/>
      <dgm:spPr/>
    </dgm:pt>
    <dgm:pt modelId="{8790F98C-94AF-4967-A077-22EB3812FCFE}" type="pres">
      <dgm:prSet presAssocID="{892A6734-D45E-4250-AE6C-B9ECD815998E}" presName="node" presStyleLbl="node1" presStyleIdx="5" presStyleCnt="6">
        <dgm:presLayoutVars>
          <dgm:bulletEnabled val="1"/>
        </dgm:presLayoutVars>
      </dgm:prSet>
      <dgm:spPr/>
    </dgm:pt>
  </dgm:ptLst>
  <dgm:cxnLst>
    <dgm:cxn modelId="{9AF4A801-8F0C-4806-B615-A7A92FE6C0A1}" type="presOf" srcId="{01A83131-98B1-44B6-A576-3663448938CD}" destId="{024F0243-76B9-493F-AAFF-CF686CA04424}" srcOrd="0" destOrd="0" presId="urn:microsoft.com/office/officeart/2005/8/layout/radial1"/>
    <dgm:cxn modelId="{C35BCD01-121B-4113-BCE2-4DB69EF2126E}" type="presOf" srcId="{0CC1BDD1-0F5D-433A-93C9-5E31653844C8}" destId="{E76C4AFE-FA40-4FF2-822F-252EFFD31434}" srcOrd="1" destOrd="0" presId="urn:microsoft.com/office/officeart/2005/8/layout/radial1"/>
    <dgm:cxn modelId="{F230090E-BDAB-4880-891A-4A197080754C}" srcId="{F781750E-7EF5-4C15-8CFA-E9956DEFBE52}" destId="{55DD6B4A-3FA1-43FD-8804-9DFD403E16B9}" srcOrd="0" destOrd="0" parTransId="{5417E928-0350-42AE-A8E6-A78CEF6EFE95}" sibTransId="{E482E018-9633-44A5-AD44-AC0119959E0A}"/>
    <dgm:cxn modelId="{D15A9F13-3CAF-47AC-9766-2469894E51D7}" type="presOf" srcId="{34630302-3295-4889-A933-FCF6F6BDA237}" destId="{D435E847-4F51-4763-BD01-6EB98380CA9B}" srcOrd="0" destOrd="0" presId="urn:microsoft.com/office/officeart/2005/8/layout/radial1"/>
    <dgm:cxn modelId="{45AC241C-04E5-4330-AAE1-0B877F602B6F}" srcId="{55DD6B4A-3FA1-43FD-8804-9DFD403E16B9}" destId="{0C5FD057-4253-4F7C-B935-F099602BADC6}" srcOrd="3" destOrd="0" parTransId="{34630302-3295-4889-A933-FCF6F6BDA237}" sibTransId="{BDADF4E4-CDDA-4D4C-B926-ABD11E70F83B}"/>
    <dgm:cxn modelId="{949F803F-4FC5-4027-B1FD-209D8D1C4E34}" type="presOf" srcId="{5E584C22-0991-458B-A848-039139A8A735}" destId="{19F4F96A-E0E7-4C81-B378-08FC4A8D06F0}" srcOrd="0" destOrd="0" presId="urn:microsoft.com/office/officeart/2005/8/layout/radial1"/>
    <dgm:cxn modelId="{3CCF8261-D034-4036-98DF-EBEA9FA2A74A}" type="presOf" srcId="{F781750E-7EF5-4C15-8CFA-E9956DEFBE52}" destId="{EDAD25E6-C7DD-4E08-A7A1-E36A44221E3F}" srcOrd="0" destOrd="0" presId="urn:microsoft.com/office/officeart/2005/8/layout/radial1"/>
    <dgm:cxn modelId="{C41B5462-2E87-4CAB-A2BF-DF5059EE8ED1}" type="presOf" srcId="{435BA0CF-3064-4D58-A353-ECFB89E8AA07}" destId="{AEF5A8EC-6DEA-4B16-B586-5A4F731198DC}" srcOrd="0" destOrd="0" presId="urn:microsoft.com/office/officeart/2005/8/layout/radial1"/>
    <dgm:cxn modelId="{D0DD6163-A088-4151-B3F7-E22A679632D8}" srcId="{55DD6B4A-3FA1-43FD-8804-9DFD403E16B9}" destId="{320F7199-C0D9-43A0-B38A-89BC29080445}" srcOrd="0" destOrd="0" parTransId="{01A83131-98B1-44B6-A576-3663448938CD}" sibTransId="{73C646D8-00CD-4F61-A484-A04187F746E9}"/>
    <dgm:cxn modelId="{95F4D563-5A4F-4BCB-80CB-36079C2100A7}" type="presOf" srcId="{0C5FD057-4253-4F7C-B935-F099602BADC6}" destId="{1873BFCC-79A4-42E4-9974-4E9C67399113}" srcOrd="0" destOrd="0" presId="urn:microsoft.com/office/officeart/2005/8/layout/radial1"/>
    <dgm:cxn modelId="{7CD9FF65-C537-40CB-8294-E6C7BBB6E46B}" type="presOf" srcId="{01A83131-98B1-44B6-A576-3663448938CD}" destId="{1B467ACB-D5FC-4D0C-B1E9-1B07E00B9323}" srcOrd="1" destOrd="0" presId="urn:microsoft.com/office/officeart/2005/8/layout/radial1"/>
    <dgm:cxn modelId="{CABF9A4D-E18B-44BD-880A-F6E861849184}" type="presOf" srcId="{55DD6B4A-3FA1-43FD-8804-9DFD403E16B9}" destId="{E51CEE45-9DF7-41AB-BAE1-0934E4557575}" srcOrd="0" destOrd="0" presId="urn:microsoft.com/office/officeart/2005/8/layout/radial1"/>
    <dgm:cxn modelId="{739B8657-6FB1-4113-8441-DEC086C50F63}" type="presOf" srcId="{9B1A37F9-8D2E-4959-AB90-D95CA277BB53}" destId="{D6DBCF7B-B7A8-4456-88F5-F428B2B67875}" srcOrd="0" destOrd="0" presId="urn:microsoft.com/office/officeart/2005/8/layout/radial1"/>
    <dgm:cxn modelId="{67D8B678-EB89-4588-85B9-32A20FF3C1FA}" srcId="{55DD6B4A-3FA1-43FD-8804-9DFD403E16B9}" destId="{0781F816-0546-4DEB-8598-63E5BAC3DBDA}" srcOrd="2" destOrd="0" parTransId="{435BA0CF-3064-4D58-A353-ECFB89E8AA07}" sibTransId="{D2B71FA3-5581-4EFC-B422-4F3AFC8C3668}"/>
    <dgm:cxn modelId="{1428448C-E814-4D35-A9EE-12C15BC892E1}" type="presOf" srcId="{C64341AB-2ECC-4144-9822-CD2B42CBCA28}" destId="{A507B1E5-530D-4AC9-AAED-40EA6EEAD7B9}" srcOrd="0" destOrd="0" presId="urn:microsoft.com/office/officeart/2005/8/layout/radial1"/>
    <dgm:cxn modelId="{4075E993-17D0-4629-B96C-C73939DF9C19}" type="presOf" srcId="{9B1A37F9-8D2E-4959-AB90-D95CA277BB53}" destId="{265944D6-07EC-4BE7-8E7A-76EE12F4F79F}" srcOrd="1" destOrd="0" presId="urn:microsoft.com/office/officeart/2005/8/layout/radial1"/>
    <dgm:cxn modelId="{2473FF93-8B80-4D1C-B664-BF436DDBA1DB}" srcId="{55DD6B4A-3FA1-43FD-8804-9DFD403E16B9}" destId="{C64341AB-2ECC-4144-9822-CD2B42CBCA28}" srcOrd="1" destOrd="0" parTransId="{9B1A37F9-8D2E-4959-AB90-D95CA277BB53}" sibTransId="{68397577-AF36-4234-B584-C631BF2D134C}"/>
    <dgm:cxn modelId="{14CB2698-B390-4EBF-930A-E0542583EFDE}" type="presOf" srcId="{435BA0CF-3064-4D58-A353-ECFB89E8AA07}" destId="{6CE032CA-5848-4BA0-BAD4-4296DD176C4A}" srcOrd="1" destOrd="0" presId="urn:microsoft.com/office/officeart/2005/8/layout/radial1"/>
    <dgm:cxn modelId="{2A6668AD-293B-47B6-BBDE-C985CF7E44E7}" type="presOf" srcId="{5E584C22-0991-458B-A848-039139A8A735}" destId="{20B225B3-FB5E-4270-B579-846DB841AACC}" srcOrd="1" destOrd="0" presId="urn:microsoft.com/office/officeart/2005/8/layout/radial1"/>
    <dgm:cxn modelId="{5E9EBEB6-857A-450C-BB00-9C48F5216243}" type="presOf" srcId="{320F7199-C0D9-43A0-B38A-89BC29080445}" destId="{99229690-77C9-48F3-9953-81680599C309}" srcOrd="0" destOrd="0" presId="urn:microsoft.com/office/officeart/2005/8/layout/radial1"/>
    <dgm:cxn modelId="{0FE004B8-D201-433A-BC22-013608664E14}" srcId="{55DD6B4A-3FA1-43FD-8804-9DFD403E16B9}" destId="{892A6734-D45E-4250-AE6C-B9ECD815998E}" srcOrd="5" destOrd="0" parTransId="{0CC1BDD1-0F5D-433A-93C9-5E31653844C8}" sibTransId="{4E858525-5DB7-40DB-BCEA-B7223BB8E692}"/>
    <dgm:cxn modelId="{055878BB-E450-49F3-8D04-D872F5A397FA}" type="presOf" srcId="{0781F816-0546-4DEB-8598-63E5BAC3DBDA}" destId="{FC4F1484-B8B7-46A2-A661-085A4776A2DB}" srcOrd="0" destOrd="0" presId="urn:microsoft.com/office/officeart/2005/8/layout/radial1"/>
    <dgm:cxn modelId="{581C18BD-6B28-412A-95CB-C65EAAFA61D9}" type="presOf" srcId="{EDA799CD-0793-4C1B-B5C8-FDF557E6D1A0}" destId="{28B0DA17-B3F8-461C-9A64-9314B70A7746}" srcOrd="0" destOrd="0" presId="urn:microsoft.com/office/officeart/2005/8/layout/radial1"/>
    <dgm:cxn modelId="{F231D2C4-0275-4AB7-8200-3F0FF611AB5A}" type="presOf" srcId="{892A6734-D45E-4250-AE6C-B9ECD815998E}" destId="{8790F98C-94AF-4967-A077-22EB3812FCFE}" srcOrd="0" destOrd="0" presId="urn:microsoft.com/office/officeart/2005/8/layout/radial1"/>
    <dgm:cxn modelId="{B054CADD-D891-4EF2-89CE-86FE7701A835}" srcId="{55DD6B4A-3FA1-43FD-8804-9DFD403E16B9}" destId="{EDA799CD-0793-4C1B-B5C8-FDF557E6D1A0}" srcOrd="4" destOrd="0" parTransId="{5E584C22-0991-458B-A848-039139A8A735}" sibTransId="{A3A6B6A0-7C1F-4663-A083-A51D6FCBF440}"/>
    <dgm:cxn modelId="{88296FE7-F195-4159-B469-68C01E165531}" type="presOf" srcId="{34630302-3295-4889-A933-FCF6F6BDA237}" destId="{84E7E764-E13D-4CBA-AD72-7812DA258880}" srcOrd="1" destOrd="0" presId="urn:microsoft.com/office/officeart/2005/8/layout/radial1"/>
    <dgm:cxn modelId="{D22F1DF8-6B21-49BA-9C1A-967E744387B0}" type="presOf" srcId="{0CC1BDD1-0F5D-433A-93C9-5E31653844C8}" destId="{9400D419-E04D-4333-B8A8-F73B797510CC}" srcOrd="0" destOrd="0" presId="urn:microsoft.com/office/officeart/2005/8/layout/radial1"/>
    <dgm:cxn modelId="{D53D869E-8382-4502-8D1E-E59016D25104}" type="presParOf" srcId="{EDAD25E6-C7DD-4E08-A7A1-E36A44221E3F}" destId="{E51CEE45-9DF7-41AB-BAE1-0934E4557575}" srcOrd="0" destOrd="0" presId="urn:microsoft.com/office/officeart/2005/8/layout/radial1"/>
    <dgm:cxn modelId="{05E0BA8E-A4CD-4C2C-9039-9111D97B2BB5}" type="presParOf" srcId="{EDAD25E6-C7DD-4E08-A7A1-E36A44221E3F}" destId="{024F0243-76B9-493F-AAFF-CF686CA04424}" srcOrd="1" destOrd="0" presId="urn:microsoft.com/office/officeart/2005/8/layout/radial1"/>
    <dgm:cxn modelId="{578D1224-BDD4-459C-B1A4-4EAD6EB27027}" type="presParOf" srcId="{024F0243-76B9-493F-AAFF-CF686CA04424}" destId="{1B467ACB-D5FC-4D0C-B1E9-1B07E00B9323}" srcOrd="0" destOrd="0" presId="urn:microsoft.com/office/officeart/2005/8/layout/radial1"/>
    <dgm:cxn modelId="{C286BEDD-0C65-49D3-94DE-7429C0289FB9}" type="presParOf" srcId="{EDAD25E6-C7DD-4E08-A7A1-E36A44221E3F}" destId="{99229690-77C9-48F3-9953-81680599C309}" srcOrd="2" destOrd="0" presId="urn:microsoft.com/office/officeart/2005/8/layout/radial1"/>
    <dgm:cxn modelId="{2352772F-197A-4E1B-9993-F3C5C01AD976}" type="presParOf" srcId="{EDAD25E6-C7DD-4E08-A7A1-E36A44221E3F}" destId="{D6DBCF7B-B7A8-4456-88F5-F428B2B67875}" srcOrd="3" destOrd="0" presId="urn:microsoft.com/office/officeart/2005/8/layout/radial1"/>
    <dgm:cxn modelId="{4C816934-8181-4875-803F-76BC18A05E97}" type="presParOf" srcId="{D6DBCF7B-B7A8-4456-88F5-F428B2B67875}" destId="{265944D6-07EC-4BE7-8E7A-76EE12F4F79F}" srcOrd="0" destOrd="0" presId="urn:microsoft.com/office/officeart/2005/8/layout/radial1"/>
    <dgm:cxn modelId="{4840A608-0CCE-48A0-88A5-90D33B304A0A}" type="presParOf" srcId="{EDAD25E6-C7DD-4E08-A7A1-E36A44221E3F}" destId="{A507B1E5-530D-4AC9-AAED-40EA6EEAD7B9}" srcOrd="4" destOrd="0" presId="urn:microsoft.com/office/officeart/2005/8/layout/radial1"/>
    <dgm:cxn modelId="{98BB3919-19DC-41F6-91A6-EF920BA6F0EF}" type="presParOf" srcId="{EDAD25E6-C7DD-4E08-A7A1-E36A44221E3F}" destId="{AEF5A8EC-6DEA-4B16-B586-5A4F731198DC}" srcOrd="5" destOrd="0" presId="urn:microsoft.com/office/officeart/2005/8/layout/radial1"/>
    <dgm:cxn modelId="{55B013D7-5606-4EFB-8AEB-338A8BB5AE2A}" type="presParOf" srcId="{AEF5A8EC-6DEA-4B16-B586-5A4F731198DC}" destId="{6CE032CA-5848-4BA0-BAD4-4296DD176C4A}" srcOrd="0" destOrd="0" presId="urn:microsoft.com/office/officeart/2005/8/layout/radial1"/>
    <dgm:cxn modelId="{38549F13-3B9F-4723-BE0B-A2CC4A53D8FA}" type="presParOf" srcId="{EDAD25E6-C7DD-4E08-A7A1-E36A44221E3F}" destId="{FC4F1484-B8B7-46A2-A661-085A4776A2DB}" srcOrd="6" destOrd="0" presId="urn:microsoft.com/office/officeart/2005/8/layout/radial1"/>
    <dgm:cxn modelId="{612919BE-F488-4071-84C5-598BF892DEF6}" type="presParOf" srcId="{EDAD25E6-C7DD-4E08-A7A1-E36A44221E3F}" destId="{D435E847-4F51-4763-BD01-6EB98380CA9B}" srcOrd="7" destOrd="0" presId="urn:microsoft.com/office/officeart/2005/8/layout/radial1"/>
    <dgm:cxn modelId="{3D9B26A2-9C79-4BE5-B6B0-FCCA09C0E3DF}" type="presParOf" srcId="{D435E847-4F51-4763-BD01-6EB98380CA9B}" destId="{84E7E764-E13D-4CBA-AD72-7812DA258880}" srcOrd="0" destOrd="0" presId="urn:microsoft.com/office/officeart/2005/8/layout/radial1"/>
    <dgm:cxn modelId="{4F999D02-1D93-44AF-8045-7C7B42823072}" type="presParOf" srcId="{EDAD25E6-C7DD-4E08-A7A1-E36A44221E3F}" destId="{1873BFCC-79A4-42E4-9974-4E9C67399113}" srcOrd="8" destOrd="0" presId="urn:microsoft.com/office/officeart/2005/8/layout/radial1"/>
    <dgm:cxn modelId="{1DFC7850-ED23-4CCA-A612-2C7458BD023E}" type="presParOf" srcId="{EDAD25E6-C7DD-4E08-A7A1-E36A44221E3F}" destId="{19F4F96A-E0E7-4C81-B378-08FC4A8D06F0}" srcOrd="9" destOrd="0" presId="urn:microsoft.com/office/officeart/2005/8/layout/radial1"/>
    <dgm:cxn modelId="{609B91B0-997A-4217-9F5E-365983E6458A}" type="presParOf" srcId="{19F4F96A-E0E7-4C81-B378-08FC4A8D06F0}" destId="{20B225B3-FB5E-4270-B579-846DB841AACC}" srcOrd="0" destOrd="0" presId="urn:microsoft.com/office/officeart/2005/8/layout/radial1"/>
    <dgm:cxn modelId="{4CD0BE86-F8B2-4EC4-AD35-734A943D339C}" type="presParOf" srcId="{EDAD25E6-C7DD-4E08-A7A1-E36A44221E3F}" destId="{28B0DA17-B3F8-461C-9A64-9314B70A7746}" srcOrd="10" destOrd="0" presId="urn:microsoft.com/office/officeart/2005/8/layout/radial1"/>
    <dgm:cxn modelId="{59C45315-8264-46A3-B0E8-9A28A5314BE3}" type="presParOf" srcId="{EDAD25E6-C7DD-4E08-A7A1-E36A44221E3F}" destId="{9400D419-E04D-4333-B8A8-F73B797510CC}" srcOrd="11" destOrd="0" presId="urn:microsoft.com/office/officeart/2005/8/layout/radial1"/>
    <dgm:cxn modelId="{95688082-533C-4048-BF01-D7EE5942934E}" type="presParOf" srcId="{9400D419-E04D-4333-B8A8-F73B797510CC}" destId="{E76C4AFE-FA40-4FF2-822F-252EFFD31434}" srcOrd="0" destOrd="0" presId="urn:microsoft.com/office/officeart/2005/8/layout/radial1"/>
    <dgm:cxn modelId="{25AF5D67-5A30-44AC-AC46-5B0438DFB967}" type="presParOf" srcId="{EDAD25E6-C7DD-4E08-A7A1-E36A44221E3F}" destId="{8790F98C-94AF-4967-A077-22EB3812FCFE}"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custT="1"/>
      <dgm:spPr>
        <a:solidFill>
          <a:srgbClr val="00B0F0"/>
        </a:solidFill>
      </dgm:spPr>
      <dgm:t>
        <a:bodyPr/>
        <a:lstStyle/>
        <a:p>
          <a:r>
            <a:rPr lang="en-US" sz="2800" b="1"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4872DEB8-4DAA-4B01-9B32-D5A359472DA9}">
      <dgm:prSet phldrT="[Text]" custT="1"/>
      <dgm:spPr>
        <a:solidFill>
          <a:schemeClr val="bg1"/>
        </a:solidFill>
      </dgm:spPr>
      <dgm:t>
        <a:bodyPr/>
        <a:lstStyle/>
        <a:p>
          <a:r>
            <a:rPr lang="en-US" sz="2800" b="1" dirty="0"/>
            <a:t>Evangelism</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AD83E1FC-498F-4F57-A0E5-0BC1A5F5D524}">
      <dgm:prSet phldrT="[Text]" custT="1"/>
      <dgm:spPr>
        <a:solidFill>
          <a:srgbClr val="00B0F0"/>
        </a:solidFill>
      </dgm:spPr>
      <dgm:t>
        <a:bodyPr/>
        <a:lstStyle/>
        <a:p>
          <a:r>
            <a:rPr lang="en-US" sz="2800" b="1" dirty="0"/>
            <a:t>2</a:t>
          </a:r>
        </a:p>
      </dgm:t>
    </dgm:pt>
    <dgm:pt modelId="{B6162DD8-2D32-4D5E-8173-DFB3EAC715FE}" type="parTrans" cxnId="{5A3FA0A7-CB77-44C6-AB62-BC679BCAC463}">
      <dgm:prSet/>
      <dgm:spPr/>
      <dgm:t>
        <a:bodyPr/>
        <a:lstStyle/>
        <a:p>
          <a:endParaRPr lang="en-US"/>
        </a:p>
      </dgm:t>
    </dgm:pt>
    <dgm:pt modelId="{A8026412-05B1-4869-96D7-E1D650A33BFF}" type="sibTrans" cxnId="{5A3FA0A7-CB77-44C6-AB62-BC679BCAC463}">
      <dgm:prSet/>
      <dgm:spPr/>
      <dgm:t>
        <a:bodyPr/>
        <a:lstStyle/>
        <a:p>
          <a:endParaRPr lang="en-US"/>
        </a:p>
      </dgm:t>
    </dgm:pt>
    <dgm:pt modelId="{C08B097A-5426-427E-A26F-ECD2A331AA50}">
      <dgm:prSet phldrT="[Text]" custT="1"/>
      <dgm:spPr>
        <a:solidFill>
          <a:schemeClr val="bg1"/>
        </a:solidFill>
      </dgm:spPr>
      <dgm:t>
        <a:bodyPr/>
        <a:lstStyle/>
        <a:p>
          <a:r>
            <a:rPr lang="en-US" sz="2800" b="1" dirty="0"/>
            <a:t>Ministry</a:t>
          </a:r>
        </a:p>
      </dgm:t>
    </dgm:pt>
    <dgm:pt modelId="{522206F3-1CAF-4653-B7DF-53558A634AAD}" type="parTrans" cxnId="{21277865-F641-4D29-BAEA-1438F5237D76}">
      <dgm:prSet/>
      <dgm:spPr/>
      <dgm:t>
        <a:bodyPr/>
        <a:lstStyle/>
        <a:p>
          <a:endParaRPr lang="en-US"/>
        </a:p>
      </dgm:t>
    </dgm:pt>
    <dgm:pt modelId="{7C3998E5-7447-4760-B41A-221CF19FC4CB}" type="sibTrans" cxnId="{21277865-F641-4D29-BAEA-1438F5237D76}">
      <dgm:prSet/>
      <dgm:spPr/>
      <dgm:t>
        <a:bodyPr/>
        <a:lstStyle/>
        <a:p>
          <a:endParaRPr lang="en-US"/>
        </a:p>
      </dgm:t>
    </dgm:pt>
    <dgm:pt modelId="{DA9ECB15-26D0-4C7B-8D71-659CD1D39DB5}">
      <dgm:prSet phldrT="[Text]" custT="1"/>
      <dgm:spPr>
        <a:solidFill>
          <a:srgbClr val="00B0F0"/>
        </a:solidFill>
      </dgm:spPr>
      <dgm:t>
        <a:bodyPr/>
        <a:lstStyle/>
        <a:p>
          <a:r>
            <a:rPr lang="en-US" sz="2800" b="1" dirty="0"/>
            <a:t>3</a:t>
          </a:r>
        </a:p>
      </dgm:t>
    </dgm:pt>
    <dgm:pt modelId="{7C9C5BAA-DE3A-48DA-AED7-771AECD1A441}" type="parTrans" cxnId="{B47C76AC-9BA1-4FA9-97D6-9F91599C7B1D}">
      <dgm:prSet/>
      <dgm:spPr/>
      <dgm:t>
        <a:bodyPr/>
        <a:lstStyle/>
        <a:p>
          <a:endParaRPr lang="en-US"/>
        </a:p>
      </dgm:t>
    </dgm:pt>
    <dgm:pt modelId="{83A0CC9E-CE13-4065-808D-90FF655E6FE9}" type="sibTrans" cxnId="{B47C76AC-9BA1-4FA9-97D6-9F91599C7B1D}">
      <dgm:prSet/>
      <dgm:spPr/>
      <dgm:t>
        <a:bodyPr/>
        <a:lstStyle/>
        <a:p>
          <a:endParaRPr lang="en-US"/>
        </a:p>
      </dgm:t>
    </dgm:pt>
    <dgm:pt modelId="{637AC462-07C5-4C91-A5A2-A773E54DD4EA}">
      <dgm:prSet phldrT="[Text]" custT="1"/>
      <dgm:spPr>
        <a:solidFill>
          <a:srgbClr val="00B0F0"/>
        </a:solidFill>
      </dgm:spPr>
      <dgm:t>
        <a:bodyPr/>
        <a:lstStyle/>
        <a:p>
          <a:r>
            <a:rPr lang="en-US" sz="2800" b="1" dirty="0"/>
            <a:t>Prayer   </a:t>
          </a:r>
        </a:p>
      </dgm:t>
    </dgm:pt>
    <dgm:pt modelId="{48840FA3-8AC8-4DAB-A621-E1322895578B}" type="parTrans" cxnId="{0A75D59E-44BB-46BC-A116-64BE604D1D36}">
      <dgm:prSet/>
      <dgm:spPr/>
      <dgm:t>
        <a:bodyPr/>
        <a:lstStyle/>
        <a:p>
          <a:endParaRPr lang="en-US"/>
        </a:p>
      </dgm:t>
    </dgm:pt>
    <dgm:pt modelId="{EEEAB943-9C28-49DB-9C2D-DD4C91944D5B}" type="sibTrans" cxnId="{0A75D59E-44BB-46BC-A116-64BE604D1D36}">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3">
        <dgm:presLayoutVars>
          <dgm:chMax val="1"/>
          <dgm:bulletEnabled val="1"/>
        </dgm:presLayoutVars>
      </dgm:prSet>
      <dgm:spPr/>
    </dgm:pt>
    <dgm:pt modelId="{DE9C9745-1E8A-4246-BC76-08715AA2082D}" type="pres">
      <dgm:prSet presAssocID="{E3C8F184-2194-4DF0-8789-D6A9D07EB375}" presName="descendantText" presStyleLbl="alignAcc1" presStyleIdx="0" presStyleCnt="3" custLinFactNeighborX="759" custLinFactNeighborY="-220">
        <dgm:presLayoutVars>
          <dgm:bulletEnabled val="1"/>
        </dgm:presLayoutVars>
      </dgm:prSet>
      <dgm:spPr/>
    </dgm:pt>
    <dgm:pt modelId="{43C40BC8-1F51-4D51-B292-CF3DA6066FCE}" type="pres">
      <dgm:prSet presAssocID="{D2ED0626-5969-472F-BEE5-8DC36EEA55A4}" presName="sp" presStyleCnt="0"/>
      <dgm:spPr/>
    </dgm:pt>
    <dgm:pt modelId="{5AA770F9-E960-4F45-8CCC-A634CA8E84CB}" type="pres">
      <dgm:prSet presAssocID="{AD83E1FC-498F-4F57-A0E5-0BC1A5F5D524}" presName="composite" presStyleCnt="0"/>
      <dgm:spPr/>
    </dgm:pt>
    <dgm:pt modelId="{8BD191FD-6951-4485-BB74-3DDC4FBFDD91}" type="pres">
      <dgm:prSet presAssocID="{AD83E1FC-498F-4F57-A0E5-0BC1A5F5D524}" presName="parentText" presStyleLbl="alignNode1" presStyleIdx="1" presStyleCnt="3">
        <dgm:presLayoutVars>
          <dgm:chMax val="1"/>
          <dgm:bulletEnabled val="1"/>
        </dgm:presLayoutVars>
      </dgm:prSet>
      <dgm:spPr/>
    </dgm:pt>
    <dgm:pt modelId="{4B7FBC71-5FC1-4DD9-B2BC-DDAE4F2C06EE}" type="pres">
      <dgm:prSet presAssocID="{AD83E1FC-498F-4F57-A0E5-0BC1A5F5D524}" presName="descendantText" presStyleLbl="alignAcc1" presStyleIdx="1" presStyleCnt="3">
        <dgm:presLayoutVars>
          <dgm:bulletEnabled val="1"/>
        </dgm:presLayoutVars>
      </dgm:prSet>
      <dgm:spPr/>
    </dgm:pt>
    <dgm:pt modelId="{EE8FFFD6-90F5-4BA8-9D9A-44A308EA441A}" type="pres">
      <dgm:prSet presAssocID="{A8026412-05B1-4869-96D7-E1D650A33BFF}" presName="sp" presStyleCnt="0"/>
      <dgm:spPr/>
    </dgm:pt>
    <dgm:pt modelId="{F7D62058-D6AA-425D-AC75-0013E14F94AD}" type="pres">
      <dgm:prSet presAssocID="{DA9ECB15-26D0-4C7B-8D71-659CD1D39DB5}" presName="composite" presStyleCnt="0"/>
      <dgm:spPr/>
    </dgm:pt>
    <dgm:pt modelId="{402DC6B8-7B9C-4F76-AC1B-1637846A60F7}" type="pres">
      <dgm:prSet presAssocID="{DA9ECB15-26D0-4C7B-8D71-659CD1D39DB5}" presName="parentText" presStyleLbl="alignNode1" presStyleIdx="2" presStyleCnt="3">
        <dgm:presLayoutVars>
          <dgm:chMax val="1"/>
          <dgm:bulletEnabled val="1"/>
        </dgm:presLayoutVars>
      </dgm:prSet>
      <dgm:spPr/>
    </dgm:pt>
    <dgm:pt modelId="{86025E91-1C24-41B4-86EE-C5B4416BA6E9}" type="pres">
      <dgm:prSet presAssocID="{DA9ECB15-26D0-4C7B-8D71-659CD1D39DB5}" presName="descendantText" presStyleLbl="alignAcc1" presStyleIdx="2" presStyleCnt="3">
        <dgm:presLayoutVars>
          <dgm:bulletEnabled val="1"/>
        </dgm:presLayoutVars>
      </dgm:prSet>
      <dgm:spPr/>
    </dgm:pt>
  </dgm:ptLst>
  <dgm:cxnLst>
    <dgm:cxn modelId="{B27AB220-724D-4BF9-A3C7-A92D473FEF8A}" type="presOf" srcId="{4872DEB8-4DAA-4B01-9B32-D5A359472DA9}" destId="{DE9C9745-1E8A-4246-BC76-08715AA2082D}" srcOrd="0" destOrd="0" presId="urn:microsoft.com/office/officeart/2005/8/layout/chevron2"/>
    <dgm:cxn modelId="{BD046A30-46B8-4BFE-A444-45DF1A43A5F4}" type="presOf" srcId="{DA9ECB15-26D0-4C7B-8D71-659CD1D39DB5}" destId="{402DC6B8-7B9C-4F76-AC1B-1637846A60F7}" srcOrd="0" destOrd="0" presId="urn:microsoft.com/office/officeart/2005/8/layout/chevron2"/>
    <dgm:cxn modelId="{4EE7C73E-8D10-4DF8-AEDF-8C49AFBBC2C2}" type="presOf" srcId="{AD83E1FC-498F-4F57-A0E5-0BC1A5F5D524}" destId="{8BD191FD-6951-4485-BB74-3DDC4FBFDD91}" srcOrd="0" destOrd="0" presId="urn:microsoft.com/office/officeart/2005/8/layout/chevron2"/>
    <dgm:cxn modelId="{F3E5B05D-6E15-4C61-8E63-024BC3F2DA96}" type="presOf" srcId="{C08B097A-5426-427E-A26F-ECD2A331AA50}" destId="{4B7FBC71-5FC1-4DD9-B2BC-DDAE4F2C06EE}" srcOrd="0" destOrd="0" presId="urn:microsoft.com/office/officeart/2005/8/layout/chevron2"/>
    <dgm:cxn modelId="{21277865-F641-4D29-BAEA-1438F5237D76}" srcId="{AD83E1FC-498F-4F57-A0E5-0BC1A5F5D524}" destId="{C08B097A-5426-427E-A26F-ECD2A331AA50}" srcOrd="0" destOrd="0" parTransId="{522206F3-1CAF-4653-B7DF-53558A634AAD}" sibTransId="{7C3998E5-7447-4760-B41A-221CF19FC4CB}"/>
    <dgm:cxn modelId="{3A1E374B-79AE-4CAB-898D-DE7617FA7D7D}" type="presOf" srcId="{E3C8F184-2194-4DF0-8789-D6A9D07EB375}" destId="{5D1DE64C-07C0-4C44-9730-2DAD61D802BC}" srcOrd="0" destOrd="0" presId="urn:microsoft.com/office/officeart/2005/8/layout/chevron2"/>
    <dgm:cxn modelId="{4F6D9778-1E41-4801-AE0A-031A87124B75}" srcId="{E3C8F184-2194-4DF0-8789-D6A9D07EB375}" destId="{4872DEB8-4DAA-4B01-9B32-D5A359472DA9}" srcOrd="0" destOrd="0" parTransId="{C4640CE9-4666-4626-976C-22BC57E28A84}" sibTransId="{41224FD4-2816-44D3-9F9A-4D31BF2E8FD2}"/>
    <dgm:cxn modelId="{0A75D59E-44BB-46BC-A116-64BE604D1D36}" srcId="{DA9ECB15-26D0-4C7B-8D71-659CD1D39DB5}" destId="{637AC462-07C5-4C91-A5A2-A773E54DD4EA}" srcOrd="0" destOrd="0" parTransId="{48840FA3-8AC8-4DAB-A621-E1322895578B}" sibTransId="{EEEAB943-9C28-49DB-9C2D-DD4C91944D5B}"/>
    <dgm:cxn modelId="{9EC7B1A2-6A48-4EDF-934F-E45FF48644EB}" type="presOf" srcId="{637AC462-07C5-4C91-A5A2-A773E54DD4EA}" destId="{86025E91-1C24-41B4-86EE-C5B4416BA6E9}" srcOrd="0" destOrd="0" presId="urn:microsoft.com/office/officeart/2005/8/layout/chevron2"/>
    <dgm:cxn modelId="{5A3FA0A7-CB77-44C6-AB62-BC679BCAC463}" srcId="{D86A4E5D-3EB3-4DEB-A5D0-3001FDB6E8A7}" destId="{AD83E1FC-498F-4F57-A0E5-0BC1A5F5D524}" srcOrd="1" destOrd="0" parTransId="{B6162DD8-2D32-4D5E-8173-DFB3EAC715FE}" sibTransId="{A8026412-05B1-4869-96D7-E1D650A33BFF}"/>
    <dgm:cxn modelId="{B47C76AC-9BA1-4FA9-97D6-9F91599C7B1D}" srcId="{D86A4E5D-3EB3-4DEB-A5D0-3001FDB6E8A7}" destId="{DA9ECB15-26D0-4C7B-8D71-659CD1D39DB5}" srcOrd="2" destOrd="0" parTransId="{7C9C5BAA-DE3A-48DA-AED7-771AECD1A441}" sibTransId="{83A0CC9E-CE13-4065-808D-90FF655E6FE9}"/>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BBA33E7B-1740-488B-A0B8-83143E4E5856}" type="presParOf" srcId="{B6F553D4-98EF-4B93-BBFC-BC2852B046C3}" destId="{5AA770F9-E960-4F45-8CCC-A634CA8E84CB}" srcOrd="2" destOrd="0" presId="urn:microsoft.com/office/officeart/2005/8/layout/chevron2"/>
    <dgm:cxn modelId="{7D36E86D-4B98-4503-8B0F-0DAFA012B58F}" type="presParOf" srcId="{5AA770F9-E960-4F45-8CCC-A634CA8E84CB}" destId="{8BD191FD-6951-4485-BB74-3DDC4FBFDD91}" srcOrd="0" destOrd="0" presId="urn:microsoft.com/office/officeart/2005/8/layout/chevron2"/>
    <dgm:cxn modelId="{05A7732C-8AAC-4679-BFE5-4A8186C01DC2}" type="presParOf" srcId="{5AA770F9-E960-4F45-8CCC-A634CA8E84CB}" destId="{4B7FBC71-5FC1-4DD9-B2BC-DDAE4F2C06EE}" srcOrd="1" destOrd="0" presId="urn:microsoft.com/office/officeart/2005/8/layout/chevron2"/>
    <dgm:cxn modelId="{9C96E8E2-C937-4388-B863-AB197D88B585}" type="presParOf" srcId="{B6F553D4-98EF-4B93-BBFC-BC2852B046C3}" destId="{EE8FFFD6-90F5-4BA8-9D9A-44A308EA441A}" srcOrd="3" destOrd="0" presId="urn:microsoft.com/office/officeart/2005/8/layout/chevron2"/>
    <dgm:cxn modelId="{2B2DD254-2B47-4928-A611-7FF3479AED22}" type="presParOf" srcId="{B6F553D4-98EF-4B93-BBFC-BC2852B046C3}" destId="{F7D62058-D6AA-425D-AC75-0013E14F94AD}" srcOrd="4" destOrd="0" presId="urn:microsoft.com/office/officeart/2005/8/layout/chevron2"/>
    <dgm:cxn modelId="{139292D4-0309-4C94-BA8D-8E9690B92555}" type="presParOf" srcId="{F7D62058-D6AA-425D-AC75-0013E14F94AD}" destId="{402DC6B8-7B9C-4F76-AC1B-1637846A60F7}" srcOrd="0" destOrd="0" presId="urn:microsoft.com/office/officeart/2005/8/layout/chevron2"/>
    <dgm:cxn modelId="{96F20176-9592-42AB-B776-2E74BE9659CA}" type="presParOf" srcId="{F7D62058-D6AA-425D-AC75-0013E14F94AD}" destId="{86025E91-1C24-41B4-86EE-C5B4416BA6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220477" y="221127"/>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p>
      </dsp:txBody>
      <dsp:txXfrm rot="-5400000">
        <a:off x="2" y="515097"/>
        <a:ext cx="1028895" cy="440956"/>
      </dsp:txXfrm>
    </dsp:sp>
    <dsp:sp modelId="{DE9C9745-1E8A-4246-BC76-08715AA2082D}">
      <dsp:nvSpPr>
        <dsp:cNvPr id="0" name=""/>
        <dsp:cNvSpPr/>
      </dsp:nvSpPr>
      <dsp:spPr>
        <a:xfrm rot="5400000">
          <a:off x="3087954" y="-2059059"/>
          <a:ext cx="955403" cy="5073521"/>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Evangelism</a:t>
          </a:r>
        </a:p>
      </dsp:txBody>
      <dsp:txXfrm rot="-5400000">
        <a:off x="1028896" y="46638"/>
        <a:ext cx="5026882" cy="862125"/>
      </dsp:txXfrm>
    </dsp:sp>
    <dsp:sp modelId="{8BD191FD-6951-4485-BB74-3DDC4FBFDD91}">
      <dsp:nvSpPr>
        <dsp:cNvPr id="0" name=""/>
        <dsp:cNvSpPr/>
      </dsp:nvSpPr>
      <dsp:spPr>
        <a:xfrm rot="5400000">
          <a:off x="-220477" y="1495068"/>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2</a:t>
          </a:r>
        </a:p>
      </dsp:txBody>
      <dsp:txXfrm rot="-5400000">
        <a:off x="2" y="1789038"/>
        <a:ext cx="1028895" cy="440956"/>
      </dsp:txXfrm>
    </dsp:sp>
    <dsp:sp modelId="{4B7FBC71-5FC1-4DD9-B2BC-DDAE4F2C06EE}">
      <dsp:nvSpPr>
        <dsp:cNvPr id="0" name=""/>
        <dsp:cNvSpPr/>
      </dsp:nvSpPr>
      <dsp:spPr>
        <a:xfrm rot="5400000">
          <a:off x="3087954" y="-784468"/>
          <a:ext cx="955403" cy="50735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Ministry</a:t>
          </a:r>
        </a:p>
      </dsp:txBody>
      <dsp:txXfrm rot="-5400000">
        <a:off x="1028896" y="1321229"/>
        <a:ext cx="5026882" cy="862125"/>
      </dsp:txXfrm>
    </dsp:sp>
    <dsp:sp modelId="{402DC6B8-7B9C-4F76-AC1B-1637846A60F7}">
      <dsp:nvSpPr>
        <dsp:cNvPr id="0" name=""/>
        <dsp:cNvSpPr/>
      </dsp:nvSpPr>
      <dsp:spPr>
        <a:xfrm rot="5400000">
          <a:off x="-220477" y="2769008"/>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3</a:t>
          </a:r>
        </a:p>
      </dsp:txBody>
      <dsp:txXfrm rot="-5400000">
        <a:off x="2" y="3062978"/>
        <a:ext cx="1028895" cy="440956"/>
      </dsp:txXfrm>
    </dsp:sp>
    <dsp:sp modelId="{86025E91-1C24-41B4-86EE-C5B4416BA6E9}">
      <dsp:nvSpPr>
        <dsp:cNvPr id="0" name=""/>
        <dsp:cNvSpPr/>
      </dsp:nvSpPr>
      <dsp:spPr>
        <a:xfrm rot="5400000">
          <a:off x="3087954" y="489472"/>
          <a:ext cx="955403" cy="50735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Prayer   </a:t>
          </a:r>
        </a:p>
      </dsp:txBody>
      <dsp:txXfrm rot="-5400000">
        <a:off x="1028896" y="2595170"/>
        <a:ext cx="5026882" cy="862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96A13-62D3-4710-8263-9F6649BCF99A}">
      <dsp:nvSpPr>
        <dsp:cNvPr id="0" name=""/>
        <dsp:cNvSpPr/>
      </dsp:nvSpPr>
      <dsp:spPr>
        <a:xfrm>
          <a:off x="425215" y="990600"/>
          <a:ext cx="2971800" cy="2971800"/>
        </a:xfrm>
        <a:prstGeom prst="ellipse">
          <a:avLst/>
        </a:prstGeom>
        <a:gradFill rotWithShape="0">
          <a:gsLst>
            <a:gs pos="0">
              <a:schemeClr val="accent5">
                <a:hueOff val="-1581595"/>
                <a:satOff val="-20541"/>
                <a:lumOff val="-21373"/>
                <a:alphaOff val="0"/>
                <a:shade val="51000"/>
                <a:satMod val="130000"/>
              </a:schemeClr>
            </a:gs>
            <a:gs pos="80000">
              <a:schemeClr val="accent5">
                <a:hueOff val="-1581595"/>
                <a:satOff val="-20541"/>
                <a:lumOff val="-21373"/>
                <a:alphaOff val="0"/>
                <a:shade val="93000"/>
                <a:satMod val="130000"/>
              </a:schemeClr>
            </a:gs>
            <a:gs pos="100000">
              <a:schemeClr val="accent5">
                <a:hueOff val="-1581595"/>
                <a:satOff val="-20541"/>
                <a:lumOff val="-21373"/>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F5E49D88-A1EF-40AC-B083-1F04C195409F}">
      <dsp:nvSpPr>
        <dsp:cNvPr id="0" name=""/>
        <dsp:cNvSpPr/>
      </dsp:nvSpPr>
      <dsp:spPr>
        <a:xfrm>
          <a:off x="1019575" y="1584960"/>
          <a:ext cx="1783080" cy="1783080"/>
        </a:xfrm>
        <a:prstGeom prst="ellipse">
          <a:avLst/>
        </a:prstGeom>
        <a:gradFill rotWithShape="0">
          <a:gsLst>
            <a:gs pos="0">
              <a:schemeClr val="accent5">
                <a:hueOff val="-790798"/>
                <a:satOff val="-10271"/>
                <a:lumOff val="-10687"/>
                <a:alphaOff val="0"/>
                <a:shade val="51000"/>
                <a:satMod val="130000"/>
              </a:schemeClr>
            </a:gs>
            <a:gs pos="80000">
              <a:schemeClr val="accent5">
                <a:hueOff val="-790798"/>
                <a:satOff val="-10271"/>
                <a:lumOff val="-10687"/>
                <a:alphaOff val="0"/>
                <a:shade val="93000"/>
                <a:satMod val="130000"/>
              </a:schemeClr>
            </a:gs>
            <a:gs pos="100000">
              <a:schemeClr val="accent5">
                <a:hueOff val="-790798"/>
                <a:satOff val="-10271"/>
                <a:lumOff val="-10687"/>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11C8BEF5-1FB4-4E5F-8D79-D044CC63D3C1}">
      <dsp:nvSpPr>
        <dsp:cNvPr id="0" name=""/>
        <dsp:cNvSpPr/>
      </dsp:nvSpPr>
      <dsp:spPr>
        <a:xfrm>
          <a:off x="1613935" y="2179320"/>
          <a:ext cx="594359" cy="59435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71015E5D-B284-4A0E-AB6F-637B692F3AA4}">
      <dsp:nvSpPr>
        <dsp:cNvPr id="0" name=""/>
        <dsp:cNvSpPr/>
      </dsp:nvSpPr>
      <dsp:spPr>
        <a:xfrm>
          <a:off x="3966447" y="0"/>
          <a:ext cx="1337636" cy="866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36830" rIns="36830" bIns="36830"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chemeClr val="bg1"/>
              </a:solidFill>
            </a:rPr>
            <a:t>My    town</a:t>
          </a:r>
        </a:p>
      </dsp:txBody>
      <dsp:txXfrm>
        <a:off x="3966447" y="0"/>
        <a:ext cx="1337636" cy="866775"/>
      </dsp:txXfrm>
    </dsp:sp>
    <dsp:sp modelId="{7ADA0AB7-3C76-417E-850C-6AEAB93CFE31}">
      <dsp:nvSpPr>
        <dsp:cNvPr id="0" name=""/>
        <dsp:cNvSpPr/>
      </dsp:nvSpPr>
      <dsp:spPr>
        <a:xfrm>
          <a:off x="3520840" y="433387"/>
          <a:ext cx="371475"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B8D372EC-8ACA-4CB3-B493-64605ADDE4F6}">
      <dsp:nvSpPr>
        <dsp:cNvPr id="0" name=""/>
        <dsp:cNvSpPr/>
      </dsp:nvSpPr>
      <dsp:spPr>
        <a:xfrm rot="5400000">
          <a:off x="1693926" y="651071"/>
          <a:ext cx="2042617" cy="1608239"/>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19639646-1ECC-4B22-BD49-A783BD8F2AEC}">
      <dsp:nvSpPr>
        <dsp:cNvPr id="0" name=""/>
        <dsp:cNvSpPr/>
      </dsp:nvSpPr>
      <dsp:spPr>
        <a:xfrm>
          <a:off x="1892524" y="866775"/>
          <a:ext cx="5485482" cy="866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36830" rIns="36830" bIns="36830" numCol="1" spcCol="1270" anchor="ctr" anchorCtr="0">
          <a:noAutofit/>
        </a:bodyPr>
        <a:lstStyle/>
        <a:p>
          <a:pPr marL="0" lvl="0" indent="0" algn="r" defTabSz="1289050">
            <a:lnSpc>
              <a:spcPct val="90000"/>
            </a:lnSpc>
            <a:spcBef>
              <a:spcPct val="0"/>
            </a:spcBef>
            <a:spcAft>
              <a:spcPct val="35000"/>
            </a:spcAft>
            <a:buNone/>
          </a:pPr>
          <a:r>
            <a:rPr lang="en-US" sz="2900" b="1" kern="1200" dirty="0">
              <a:solidFill>
                <a:schemeClr val="bg1"/>
              </a:solidFill>
            </a:rPr>
            <a:t>       My county/region </a:t>
          </a:r>
        </a:p>
      </dsp:txBody>
      <dsp:txXfrm>
        <a:off x="1892524" y="866775"/>
        <a:ext cx="5485482" cy="866775"/>
      </dsp:txXfrm>
    </dsp:sp>
    <dsp:sp modelId="{653C4C4C-F791-426B-9A67-26619ADE5D11}">
      <dsp:nvSpPr>
        <dsp:cNvPr id="0" name=""/>
        <dsp:cNvSpPr/>
      </dsp:nvSpPr>
      <dsp:spPr>
        <a:xfrm>
          <a:off x="3520840" y="1300162"/>
          <a:ext cx="371475"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E0E91965-DEE1-4A80-8F34-8F5D03E06E5E}">
      <dsp:nvSpPr>
        <dsp:cNvPr id="0" name=""/>
        <dsp:cNvSpPr/>
      </dsp:nvSpPr>
      <dsp:spPr>
        <a:xfrm rot="5400000">
          <a:off x="2132365" y="1504325"/>
          <a:ext cx="1591696" cy="1182281"/>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8522ADD-2BFA-4655-B160-C0D8D15F1D45}">
      <dsp:nvSpPr>
        <dsp:cNvPr id="0" name=""/>
        <dsp:cNvSpPr/>
      </dsp:nvSpPr>
      <dsp:spPr>
        <a:xfrm>
          <a:off x="3892315" y="1733550"/>
          <a:ext cx="1485900" cy="866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36830" rIns="36830" bIns="36830"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chemeClr val="bg1"/>
              </a:solidFill>
            </a:rPr>
            <a:t>The world</a:t>
          </a:r>
        </a:p>
      </dsp:txBody>
      <dsp:txXfrm>
        <a:off x="3892315" y="1733550"/>
        <a:ext cx="1485900" cy="866775"/>
      </dsp:txXfrm>
    </dsp:sp>
    <dsp:sp modelId="{E5D01B6C-31B1-4085-977E-50429309415B}">
      <dsp:nvSpPr>
        <dsp:cNvPr id="0" name=""/>
        <dsp:cNvSpPr/>
      </dsp:nvSpPr>
      <dsp:spPr>
        <a:xfrm>
          <a:off x="3520840" y="2166937"/>
          <a:ext cx="371475"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ED78B3C-68A4-42E7-9731-34EF61AC0E95}">
      <dsp:nvSpPr>
        <dsp:cNvPr id="0" name=""/>
        <dsp:cNvSpPr/>
      </dsp:nvSpPr>
      <dsp:spPr>
        <a:xfrm rot="5400000">
          <a:off x="2571350" y="2356885"/>
          <a:ext cx="1137208" cy="756323"/>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220477" y="221127"/>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p>
      </dsp:txBody>
      <dsp:txXfrm rot="-5400000">
        <a:off x="2" y="515097"/>
        <a:ext cx="1028895" cy="440956"/>
      </dsp:txXfrm>
    </dsp:sp>
    <dsp:sp modelId="{DE9C9745-1E8A-4246-BC76-08715AA2082D}">
      <dsp:nvSpPr>
        <dsp:cNvPr id="0" name=""/>
        <dsp:cNvSpPr/>
      </dsp:nvSpPr>
      <dsp:spPr>
        <a:xfrm rot="5400000">
          <a:off x="3087954" y="-2059059"/>
          <a:ext cx="955403" cy="50735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Evangelism</a:t>
          </a:r>
        </a:p>
      </dsp:txBody>
      <dsp:txXfrm rot="-5400000">
        <a:off x="1028896" y="46638"/>
        <a:ext cx="5026882" cy="862125"/>
      </dsp:txXfrm>
    </dsp:sp>
    <dsp:sp modelId="{8BD191FD-6951-4485-BB74-3DDC4FBFDD91}">
      <dsp:nvSpPr>
        <dsp:cNvPr id="0" name=""/>
        <dsp:cNvSpPr/>
      </dsp:nvSpPr>
      <dsp:spPr>
        <a:xfrm rot="5400000">
          <a:off x="-220477" y="1495068"/>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2</a:t>
          </a:r>
        </a:p>
      </dsp:txBody>
      <dsp:txXfrm rot="-5400000">
        <a:off x="2" y="1789038"/>
        <a:ext cx="1028895" cy="440956"/>
      </dsp:txXfrm>
    </dsp:sp>
    <dsp:sp modelId="{4B7FBC71-5FC1-4DD9-B2BC-DDAE4F2C06EE}">
      <dsp:nvSpPr>
        <dsp:cNvPr id="0" name=""/>
        <dsp:cNvSpPr/>
      </dsp:nvSpPr>
      <dsp:spPr>
        <a:xfrm rot="5400000">
          <a:off x="3087954" y="-784468"/>
          <a:ext cx="955403" cy="5073521"/>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Ministry</a:t>
          </a:r>
        </a:p>
      </dsp:txBody>
      <dsp:txXfrm rot="-5400000">
        <a:off x="1028896" y="1321229"/>
        <a:ext cx="5026882" cy="862125"/>
      </dsp:txXfrm>
    </dsp:sp>
    <dsp:sp modelId="{402DC6B8-7B9C-4F76-AC1B-1637846A60F7}">
      <dsp:nvSpPr>
        <dsp:cNvPr id="0" name=""/>
        <dsp:cNvSpPr/>
      </dsp:nvSpPr>
      <dsp:spPr>
        <a:xfrm rot="5400000">
          <a:off x="-220477" y="2769008"/>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3</a:t>
          </a:r>
        </a:p>
      </dsp:txBody>
      <dsp:txXfrm rot="-5400000">
        <a:off x="2" y="3062978"/>
        <a:ext cx="1028895" cy="440956"/>
      </dsp:txXfrm>
    </dsp:sp>
    <dsp:sp modelId="{86025E91-1C24-41B4-86EE-C5B4416BA6E9}">
      <dsp:nvSpPr>
        <dsp:cNvPr id="0" name=""/>
        <dsp:cNvSpPr/>
      </dsp:nvSpPr>
      <dsp:spPr>
        <a:xfrm rot="5400000">
          <a:off x="3087954" y="489472"/>
          <a:ext cx="955403" cy="50735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Prayer   </a:t>
          </a:r>
        </a:p>
      </dsp:txBody>
      <dsp:txXfrm rot="-5400000">
        <a:off x="1028896" y="2595170"/>
        <a:ext cx="5026882" cy="862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B23D3-A582-4F11-BC4E-95F0B38965E2}">
      <dsp:nvSpPr>
        <dsp:cNvPr id="0" name=""/>
        <dsp:cNvSpPr/>
      </dsp:nvSpPr>
      <dsp:spPr>
        <a:xfrm rot="16200000">
          <a:off x="-263167" y="580925"/>
          <a:ext cx="2895589" cy="2902148"/>
        </a:xfrm>
        <a:prstGeom prst="upArrow">
          <a:avLst>
            <a:gd name="adj1" fmla="val 50000"/>
            <a:gd name="adj2" fmla="val 35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b="1" kern="1200" dirty="0"/>
            <a:t>Church Culture</a:t>
          </a:r>
        </a:p>
      </dsp:txBody>
      <dsp:txXfrm rot="5400000">
        <a:off x="240282" y="1308101"/>
        <a:ext cx="2395420" cy="1447795"/>
      </dsp:txXfrm>
    </dsp:sp>
    <dsp:sp modelId="{41572348-C6A9-47A9-BFEA-704F1F9A908E}">
      <dsp:nvSpPr>
        <dsp:cNvPr id="0" name=""/>
        <dsp:cNvSpPr/>
      </dsp:nvSpPr>
      <dsp:spPr>
        <a:xfrm rot="5400000">
          <a:off x="2396777" y="580925"/>
          <a:ext cx="3962390" cy="2902148"/>
        </a:xfrm>
        <a:prstGeom prst="upArrow">
          <a:avLst>
            <a:gd name="adj1" fmla="val 50000"/>
            <a:gd name="adj2" fmla="val 35000"/>
          </a:avLst>
        </a:prstGeom>
        <a:solidFill>
          <a:schemeClr val="accent4">
            <a:hueOff val="2772973"/>
            <a:satOff val="94872"/>
            <a:lumOff val="847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chemeClr val="tx1"/>
              </a:solidFill>
            </a:rPr>
            <a:t>External Culture </a:t>
          </a:r>
        </a:p>
      </dsp:txBody>
      <dsp:txXfrm rot="-5400000">
        <a:off x="2926899" y="1041402"/>
        <a:ext cx="2394272" cy="19811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B23D3-A582-4F11-BC4E-95F0B38965E2}">
      <dsp:nvSpPr>
        <dsp:cNvPr id="0" name=""/>
        <dsp:cNvSpPr/>
      </dsp:nvSpPr>
      <dsp:spPr>
        <a:xfrm rot="16200000">
          <a:off x="-415573" y="580925"/>
          <a:ext cx="4267202" cy="2902148"/>
        </a:xfrm>
        <a:prstGeom prst="upArrow">
          <a:avLst>
            <a:gd name="adj1" fmla="val 50000"/>
            <a:gd name="adj2" fmla="val 35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Church Culture</a:t>
          </a:r>
        </a:p>
      </dsp:txBody>
      <dsp:txXfrm rot="5400000">
        <a:off x="774831" y="965198"/>
        <a:ext cx="2394272" cy="2133601"/>
      </dsp:txXfrm>
    </dsp:sp>
    <dsp:sp modelId="{41572348-C6A9-47A9-BFEA-704F1F9A908E}">
      <dsp:nvSpPr>
        <dsp:cNvPr id="0" name=""/>
        <dsp:cNvSpPr/>
      </dsp:nvSpPr>
      <dsp:spPr>
        <a:xfrm rot="5400000">
          <a:off x="3311171" y="580925"/>
          <a:ext cx="3200402" cy="2902148"/>
        </a:xfrm>
        <a:prstGeom prst="upArrow">
          <a:avLst>
            <a:gd name="adj1" fmla="val 50000"/>
            <a:gd name="adj2" fmla="val 35000"/>
          </a:avLst>
        </a:prstGeom>
        <a:solidFill>
          <a:schemeClr val="accent4">
            <a:hueOff val="2772973"/>
            <a:satOff val="94872"/>
            <a:lumOff val="847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External Culture </a:t>
          </a:r>
        </a:p>
      </dsp:txBody>
      <dsp:txXfrm rot="-5400000">
        <a:off x="3460299" y="1231899"/>
        <a:ext cx="2394272" cy="16002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CEE45-9DF7-41AB-BAE1-0934E4557575}">
      <dsp:nvSpPr>
        <dsp:cNvPr id="0" name=""/>
        <dsp:cNvSpPr/>
      </dsp:nvSpPr>
      <dsp:spPr>
        <a:xfrm>
          <a:off x="3607835" y="2312435"/>
          <a:ext cx="1775928" cy="1775928"/>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a:t>Volunteer Mobilization</a:t>
          </a:r>
          <a:endParaRPr lang="en-US" sz="1600" b="1" i="0" kern="1200" dirty="0"/>
        </a:p>
      </dsp:txBody>
      <dsp:txXfrm>
        <a:off x="3867914" y="2572514"/>
        <a:ext cx="1255770" cy="1255770"/>
      </dsp:txXfrm>
    </dsp:sp>
    <dsp:sp modelId="{024F0243-76B9-493F-AAFF-CF686CA04424}">
      <dsp:nvSpPr>
        <dsp:cNvPr id="0" name=""/>
        <dsp:cNvSpPr/>
      </dsp:nvSpPr>
      <dsp:spPr>
        <a:xfrm rot="16200000">
          <a:off x="4229313" y="2028172"/>
          <a:ext cx="532973" cy="35551"/>
        </a:xfrm>
        <a:custGeom>
          <a:avLst/>
          <a:gdLst/>
          <a:ahLst/>
          <a:cxnLst/>
          <a:rect l="0" t="0" r="0" b="0"/>
          <a:pathLst>
            <a:path>
              <a:moveTo>
                <a:pt x="0" y="17775"/>
              </a:moveTo>
              <a:lnTo>
                <a:pt x="532973" y="1777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i="0" kern="1200"/>
        </a:p>
      </dsp:txBody>
      <dsp:txXfrm>
        <a:off x="4482475" y="2032624"/>
        <a:ext cx="26648" cy="26648"/>
      </dsp:txXfrm>
    </dsp:sp>
    <dsp:sp modelId="{99229690-77C9-48F3-9953-81680599C309}">
      <dsp:nvSpPr>
        <dsp:cNvPr id="0" name=""/>
        <dsp:cNvSpPr/>
      </dsp:nvSpPr>
      <dsp:spPr>
        <a:xfrm>
          <a:off x="3607835" y="3533"/>
          <a:ext cx="1775928" cy="1775928"/>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0">
          <a:solidFill>
            <a:schemeClr val="tx2"/>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0" kern="1200" dirty="0"/>
            <a:t>Pulpit</a:t>
          </a:r>
        </a:p>
      </dsp:txBody>
      <dsp:txXfrm>
        <a:off x="3867914" y="263612"/>
        <a:ext cx="1255770" cy="1255770"/>
      </dsp:txXfrm>
    </dsp:sp>
    <dsp:sp modelId="{D6DBCF7B-B7A8-4456-88F5-F428B2B67875}">
      <dsp:nvSpPr>
        <dsp:cNvPr id="0" name=""/>
        <dsp:cNvSpPr/>
      </dsp:nvSpPr>
      <dsp:spPr>
        <a:xfrm rot="19800000">
          <a:off x="5229097" y="2605398"/>
          <a:ext cx="532973" cy="35551"/>
        </a:xfrm>
        <a:custGeom>
          <a:avLst/>
          <a:gdLst/>
          <a:ahLst/>
          <a:cxnLst/>
          <a:rect l="0" t="0" r="0" b="0"/>
          <a:pathLst>
            <a:path>
              <a:moveTo>
                <a:pt x="0" y="17775"/>
              </a:moveTo>
              <a:lnTo>
                <a:pt x="532973" y="1777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i="0" kern="1200"/>
        </a:p>
      </dsp:txBody>
      <dsp:txXfrm>
        <a:off x="5482259" y="2609850"/>
        <a:ext cx="26648" cy="26648"/>
      </dsp:txXfrm>
    </dsp:sp>
    <dsp:sp modelId="{A507B1E5-530D-4AC9-AAED-40EA6EEAD7B9}">
      <dsp:nvSpPr>
        <dsp:cNvPr id="0" name=""/>
        <dsp:cNvSpPr/>
      </dsp:nvSpPr>
      <dsp:spPr>
        <a:xfrm>
          <a:off x="5607403" y="1157984"/>
          <a:ext cx="1775928" cy="1775928"/>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i="0" kern="1200" dirty="0"/>
            <a:t>Leadership Modelling</a:t>
          </a:r>
        </a:p>
      </dsp:txBody>
      <dsp:txXfrm>
        <a:off x="5867482" y="1418063"/>
        <a:ext cx="1255770" cy="1255770"/>
      </dsp:txXfrm>
    </dsp:sp>
    <dsp:sp modelId="{AEF5A8EC-6DEA-4B16-B586-5A4F731198DC}">
      <dsp:nvSpPr>
        <dsp:cNvPr id="0" name=""/>
        <dsp:cNvSpPr/>
      </dsp:nvSpPr>
      <dsp:spPr>
        <a:xfrm rot="1800000">
          <a:off x="5229097" y="3759849"/>
          <a:ext cx="532973" cy="35551"/>
        </a:xfrm>
        <a:custGeom>
          <a:avLst/>
          <a:gdLst/>
          <a:ahLst/>
          <a:cxnLst/>
          <a:rect l="0" t="0" r="0" b="0"/>
          <a:pathLst>
            <a:path>
              <a:moveTo>
                <a:pt x="0" y="17775"/>
              </a:moveTo>
              <a:lnTo>
                <a:pt x="532973" y="1777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i="0" kern="1200"/>
        </a:p>
      </dsp:txBody>
      <dsp:txXfrm>
        <a:off x="5482259" y="3764301"/>
        <a:ext cx="26648" cy="26648"/>
      </dsp:txXfrm>
    </dsp:sp>
    <dsp:sp modelId="{FC4F1484-B8B7-46A2-A661-085A4776A2DB}">
      <dsp:nvSpPr>
        <dsp:cNvPr id="0" name=""/>
        <dsp:cNvSpPr/>
      </dsp:nvSpPr>
      <dsp:spPr>
        <a:xfrm>
          <a:off x="5607403" y="3466886"/>
          <a:ext cx="1775928" cy="1775928"/>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t>Overflow of Disciple</a:t>
          </a:r>
        </a:p>
        <a:p>
          <a:pPr marL="0" lvl="0" indent="0" algn="ctr" defTabSz="711200">
            <a:lnSpc>
              <a:spcPct val="90000"/>
            </a:lnSpc>
            <a:spcBef>
              <a:spcPct val="0"/>
            </a:spcBef>
            <a:spcAft>
              <a:spcPct val="35000"/>
            </a:spcAft>
            <a:buNone/>
          </a:pPr>
          <a:r>
            <a:rPr lang="en-US" sz="1600" b="1" i="0" kern="1200" dirty="0"/>
            <a:t>making</a:t>
          </a:r>
        </a:p>
      </dsp:txBody>
      <dsp:txXfrm>
        <a:off x="5867482" y="3726965"/>
        <a:ext cx="1255770" cy="1255770"/>
      </dsp:txXfrm>
    </dsp:sp>
    <dsp:sp modelId="{D435E847-4F51-4763-BD01-6EB98380CA9B}">
      <dsp:nvSpPr>
        <dsp:cNvPr id="0" name=""/>
        <dsp:cNvSpPr/>
      </dsp:nvSpPr>
      <dsp:spPr>
        <a:xfrm rot="5400000">
          <a:off x="4229313" y="4337075"/>
          <a:ext cx="532973" cy="35551"/>
        </a:xfrm>
        <a:custGeom>
          <a:avLst/>
          <a:gdLst/>
          <a:ahLst/>
          <a:cxnLst/>
          <a:rect l="0" t="0" r="0" b="0"/>
          <a:pathLst>
            <a:path>
              <a:moveTo>
                <a:pt x="0" y="17775"/>
              </a:moveTo>
              <a:lnTo>
                <a:pt x="532973" y="1777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i="0" kern="1200"/>
        </a:p>
      </dsp:txBody>
      <dsp:txXfrm>
        <a:off x="4482475" y="4341526"/>
        <a:ext cx="26648" cy="26648"/>
      </dsp:txXfrm>
    </dsp:sp>
    <dsp:sp modelId="{1873BFCC-79A4-42E4-9974-4E9C67399113}">
      <dsp:nvSpPr>
        <dsp:cNvPr id="0" name=""/>
        <dsp:cNvSpPr/>
      </dsp:nvSpPr>
      <dsp:spPr>
        <a:xfrm>
          <a:off x="3607835" y="4621338"/>
          <a:ext cx="1775928" cy="1775928"/>
        </a:xfrm>
        <a:prstGeom prst="ellipse">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kern="1200" dirty="0"/>
            <a:t>Assimilation Expectations</a:t>
          </a:r>
        </a:p>
      </dsp:txBody>
      <dsp:txXfrm>
        <a:off x="3867914" y="4881417"/>
        <a:ext cx="1255770" cy="1255770"/>
      </dsp:txXfrm>
    </dsp:sp>
    <dsp:sp modelId="{19F4F96A-E0E7-4C81-B378-08FC4A8D06F0}">
      <dsp:nvSpPr>
        <dsp:cNvPr id="0" name=""/>
        <dsp:cNvSpPr/>
      </dsp:nvSpPr>
      <dsp:spPr>
        <a:xfrm rot="9000000">
          <a:off x="3229528" y="3759849"/>
          <a:ext cx="532973" cy="35551"/>
        </a:xfrm>
        <a:custGeom>
          <a:avLst/>
          <a:gdLst/>
          <a:ahLst/>
          <a:cxnLst/>
          <a:rect l="0" t="0" r="0" b="0"/>
          <a:pathLst>
            <a:path>
              <a:moveTo>
                <a:pt x="0" y="17775"/>
              </a:moveTo>
              <a:lnTo>
                <a:pt x="532973" y="1777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i="0" kern="1200"/>
        </a:p>
      </dsp:txBody>
      <dsp:txXfrm rot="10800000">
        <a:off x="3482691" y="3764301"/>
        <a:ext cx="26648" cy="26648"/>
      </dsp:txXfrm>
    </dsp:sp>
    <dsp:sp modelId="{28B0DA17-B3F8-461C-9A64-9314B70A7746}">
      <dsp:nvSpPr>
        <dsp:cNvPr id="0" name=""/>
        <dsp:cNvSpPr/>
      </dsp:nvSpPr>
      <dsp:spPr>
        <a:xfrm>
          <a:off x="1608267" y="3466886"/>
          <a:ext cx="1775928" cy="1775928"/>
        </a:xfrm>
        <a:prstGeom prst="ellips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dirty="0"/>
            <a:t>Teaching Forum</a:t>
          </a:r>
        </a:p>
      </dsp:txBody>
      <dsp:txXfrm>
        <a:off x="1868346" y="3726965"/>
        <a:ext cx="1255770" cy="1255770"/>
      </dsp:txXfrm>
    </dsp:sp>
    <dsp:sp modelId="{9400D419-E04D-4333-B8A8-F73B797510CC}">
      <dsp:nvSpPr>
        <dsp:cNvPr id="0" name=""/>
        <dsp:cNvSpPr/>
      </dsp:nvSpPr>
      <dsp:spPr>
        <a:xfrm rot="12600000">
          <a:off x="3229528" y="2605398"/>
          <a:ext cx="532973" cy="35551"/>
        </a:xfrm>
        <a:custGeom>
          <a:avLst/>
          <a:gdLst/>
          <a:ahLst/>
          <a:cxnLst/>
          <a:rect l="0" t="0" r="0" b="0"/>
          <a:pathLst>
            <a:path>
              <a:moveTo>
                <a:pt x="0" y="17775"/>
              </a:moveTo>
              <a:lnTo>
                <a:pt x="532973" y="1777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i="0" kern="1200"/>
        </a:p>
      </dsp:txBody>
      <dsp:txXfrm rot="10800000">
        <a:off x="3482691" y="2609850"/>
        <a:ext cx="26648" cy="26648"/>
      </dsp:txXfrm>
    </dsp:sp>
    <dsp:sp modelId="{8790F98C-94AF-4967-A077-22EB3812FCFE}">
      <dsp:nvSpPr>
        <dsp:cNvPr id="0" name=""/>
        <dsp:cNvSpPr/>
      </dsp:nvSpPr>
      <dsp:spPr>
        <a:xfrm>
          <a:off x="1608267" y="1157984"/>
          <a:ext cx="1775928" cy="1775928"/>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dirty="0"/>
            <a:t>Support Systems</a:t>
          </a:r>
        </a:p>
      </dsp:txBody>
      <dsp:txXfrm>
        <a:off x="1868346" y="1418063"/>
        <a:ext cx="1255770" cy="1255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220477" y="221127"/>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p>
      </dsp:txBody>
      <dsp:txXfrm rot="-5400000">
        <a:off x="2" y="515097"/>
        <a:ext cx="1028895" cy="440956"/>
      </dsp:txXfrm>
    </dsp:sp>
    <dsp:sp modelId="{DE9C9745-1E8A-4246-BC76-08715AA2082D}">
      <dsp:nvSpPr>
        <dsp:cNvPr id="0" name=""/>
        <dsp:cNvSpPr/>
      </dsp:nvSpPr>
      <dsp:spPr>
        <a:xfrm rot="5400000">
          <a:off x="3087954" y="-2059059"/>
          <a:ext cx="955403" cy="50735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Evangelism</a:t>
          </a:r>
        </a:p>
      </dsp:txBody>
      <dsp:txXfrm rot="-5400000">
        <a:off x="1028896" y="46638"/>
        <a:ext cx="5026882" cy="862125"/>
      </dsp:txXfrm>
    </dsp:sp>
    <dsp:sp modelId="{8BD191FD-6951-4485-BB74-3DDC4FBFDD91}">
      <dsp:nvSpPr>
        <dsp:cNvPr id="0" name=""/>
        <dsp:cNvSpPr/>
      </dsp:nvSpPr>
      <dsp:spPr>
        <a:xfrm rot="5400000">
          <a:off x="-220477" y="1495068"/>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2</a:t>
          </a:r>
        </a:p>
      </dsp:txBody>
      <dsp:txXfrm rot="-5400000">
        <a:off x="2" y="1789038"/>
        <a:ext cx="1028895" cy="440956"/>
      </dsp:txXfrm>
    </dsp:sp>
    <dsp:sp modelId="{4B7FBC71-5FC1-4DD9-B2BC-DDAE4F2C06EE}">
      <dsp:nvSpPr>
        <dsp:cNvPr id="0" name=""/>
        <dsp:cNvSpPr/>
      </dsp:nvSpPr>
      <dsp:spPr>
        <a:xfrm rot="5400000">
          <a:off x="3087954" y="-784468"/>
          <a:ext cx="955403" cy="5073521"/>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Ministry</a:t>
          </a:r>
        </a:p>
      </dsp:txBody>
      <dsp:txXfrm rot="-5400000">
        <a:off x="1028896" y="1321229"/>
        <a:ext cx="5026882" cy="862125"/>
      </dsp:txXfrm>
    </dsp:sp>
    <dsp:sp modelId="{402DC6B8-7B9C-4F76-AC1B-1637846A60F7}">
      <dsp:nvSpPr>
        <dsp:cNvPr id="0" name=""/>
        <dsp:cNvSpPr/>
      </dsp:nvSpPr>
      <dsp:spPr>
        <a:xfrm rot="5400000">
          <a:off x="-220477" y="2769008"/>
          <a:ext cx="1469851" cy="10288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3</a:t>
          </a:r>
        </a:p>
      </dsp:txBody>
      <dsp:txXfrm rot="-5400000">
        <a:off x="2" y="3062978"/>
        <a:ext cx="1028895" cy="440956"/>
      </dsp:txXfrm>
    </dsp:sp>
    <dsp:sp modelId="{86025E91-1C24-41B4-86EE-C5B4416BA6E9}">
      <dsp:nvSpPr>
        <dsp:cNvPr id="0" name=""/>
        <dsp:cNvSpPr/>
      </dsp:nvSpPr>
      <dsp:spPr>
        <a:xfrm rot="5400000">
          <a:off x="3087954" y="489472"/>
          <a:ext cx="955403" cy="5073521"/>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Prayer   </a:t>
          </a:r>
        </a:p>
      </dsp:txBody>
      <dsp:txXfrm rot="-5400000">
        <a:off x="1028896" y="2595170"/>
        <a:ext cx="5026882" cy="8621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A8820-FC06-46E8-967B-11871C1CDAFC}" type="datetimeFigureOut">
              <a:rPr lang="en-US" smtClean="0"/>
              <a:t>6/9/2018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D6F11-80E7-4BD3-8692-76F8BF293791}" type="slidenum">
              <a:rPr lang="en-US" smtClean="0"/>
              <a:t>‹#›</a:t>
            </a:fld>
            <a:endParaRPr lang="en-US"/>
          </a:p>
        </p:txBody>
      </p:sp>
    </p:spTree>
    <p:extLst>
      <p:ext uri="{BB962C8B-B14F-4D97-AF65-F5344CB8AC3E}">
        <p14:creationId xmlns:p14="http://schemas.microsoft.com/office/powerpoint/2010/main" val="102788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75364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428625" y="708025"/>
            <a:ext cx="6219825" cy="3498850"/>
          </a:xfrm>
          <a:ln/>
          <a:extLs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9226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54" indent="-285713" eaLnBrk="0" hangingPunct="0">
              <a:defRPr>
                <a:solidFill>
                  <a:schemeClr val="tx1"/>
                </a:solidFill>
                <a:latin typeface="Times New Roman" pitchFamily="18" charset="0"/>
              </a:defRPr>
            </a:lvl2pPr>
            <a:lvl3pPr marL="1142853" indent="-228570" eaLnBrk="0" hangingPunct="0">
              <a:defRPr>
                <a:solidFill>
                  <a:schemeClr val="tx1"/>
                </a:solidFill>
                <a:latin typeface="Times New Roman" pitchFamily="18" charset="0"/>
              </a:defRPr>
            </a:lvl3pPr>
            <a:lvl4pPr marL="1599994" indent="-228570" eaLnBrk="0" hangingPunct="0">
              <a:defRPr>
                <a:solidFill>
                  <a:schemeClr val="tx1"/>
                </a:solidFill>
                <a:latin typeface="Times New Roman" pitchFamily="18" charset="0"/>
              </a:defRPr>
            </a:lvl4pPr>
            <a:lvl5pPr marL="2057134" indent="-228570" eaLnBrk="0" hangingPunct="0">
              <a:defRPr>
                <a:solidFill>
                  <a:schemeClr val="tx1"/>
                </a:solidFill>
                <a:latin typeface="Times New Roman" pitchFamily="18" charset="0"/>
              </a:defRPr>
            </a:lvl5pPr>
            <a:lvl6pPr marL="2514276" indent="-228570" eaLnBrk="0" fontAlgn="base" hangingPunct="0">
              <a:spcBef>
                <a:spcPct val="0"/>
              </a:spcBef>
              <a:spcAft>
                <a:spcPct val="0"/>
              </a:spcAft>
              <a:defRPr>
                <a:solidFill>
                  <a:schemeClr val="tx1"/>
                </a:solidFill>
                <a:latin typeface="Times New Roman" pitchFamily="18" charset="0"/>
              </a:defRPr>
            </a:lvl6pPr>
            <a:lvl7pPr marL="2971417" indent="-228570" eaLnBrk="0" fontAlgn="base" hangingPunct="0">
              <a:spcBef>
                <a:spcPct val="0"/>
              </a:spcBef>
              <a:spcAft>
                <a:spcPct val="0"/>
              </a:spcAft>
              <a:defRPr>
                <a:solidFill>
                  <a:schemeClr val="tx1"/>
                </a:solidFill>
                <a:latin typeface="Times New Roman" pitchFamily="18" charset="0"/>
              </a:defRPr>
            </a:lvl7pPr>
            <a:lvl8pPr marL="3428558" indent="-228570" eaLnBrk="0" fontAlgn="base" hangingPunct="0">
              <a:spcBef>
                <a:spcPct val="0"/>
              </a:spcBef>
              <a:spcAft>
                <a:spcPct val="0"/>
              </a:spcAft>
              <a:defRPr>
                <a:solidFill>
                  <a:schemeClr val="tx1"/>
                </a:solidFill>
                <a:latin typeface="Times New Roman" pitchFamily="18" charset="0"/>
              </a:defRPr>
            </a:lvl8pPr>
            <a:lvl9pPr marL="3885699" indent="-228570" eaLnBrk="0" fontAlgn="base" hangingPunct="0">
              <a:spcBef>
                <a:spcPct val="0"/>
              </a:spcBef>
              <a:spcAft>
                <a:spcPct val="0"/>
              </a:spcAft>
              <a:defRPr>
                <a:solidFill>
                  <a:schemeClr val="tx1"/>
                </a:solidFill>
                <a:latin typeface="Times New Roman" pitchFamily="18" charset="0"/>
              </a:defRPr>
            </a:lvl9pPr>
          </a:lstStyle>
          <a:p>
            <a:fld id="{2346306E-3FA2-43A7-BFE1-709CB79139E0}" type="slidenum">
              <a:rPr lang="en-US" altLang="en-US">
                <a:solidFill>
                  <a:prstClr val="black"/>
                </a:solidFill>
              </a:rPr>
              <a:pPr/>
              <a:t>19</a:t>
            </a:fld>
            <a:endParaRPr lang="en-US" altLang="en-US">
              <a:solidFill>
                <a:prstClr val="black"/>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xfrm>
            <a:off x="314325" y="4210051"/>
            <a:ext cx="6607175" cy="494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New Roman" pitchFamily="18" charset="0"/>
              </a:rPr>
              <a:t>3.</a:t>
            </a:r>
            <a:r>
              <a:rPr lang="en-US" altLang="en-US" dirty="0">
                <a:latin typeface="Times New Roman" pitchFamily="18" charset="0"/>
              </a:rPr>
              <a:t> </a:t>
            </a:r>
            <a:r>
              <a:rPr lang="en-US" altLang="en-US" b="1" dirty="0">
                <a:latin typeface="Times New Roman" pitchFamily="18" charset="0"/>
              </a:rPr>
              <a:t>Vary the training methods</a:t>
            </a:r>
          </a:p>
          <a:p>
            <a:pPr lvl="1"/>
            <a:r>
              <a:rPr lang="en-US" altLang="en-US" dirty="0">
                <a:latin typeface="Times New Roman" pitchFamily="18" charset="0"/>
              </a:rPr>
              <a:t>Vary the training method.  People suffer from the Copernicus Syndrome – inward focused, they think their church is the center of the universe. Not everyone is at the same place developmentally and there needs to be more than one option for people to grow.  Growth is not linear, it is zigzagged or up and down.  Learn as many evangelism training modules as possible. As a consultant, you must be a student of curriculums and products.  What is LifeWay, Beacon Hill, Pathway, etc. producing?</a:t>
            </a:r>
          </a:p>
          <a:p>
            <a:pPr lvl="1"/>
            <a:r>
              <a:rPr lang="en-US" altLang="en-US" dirty="0">
                <a:latin typeface="Times New Roman" pitchFamily="18" charset="0"/>
              </a:rPr>
              <a:t>	Here are some of the more popular…</a:t>
            </a:r>
          </a:p>
          <a:p>
            <a:pPr lvl="1"/>
            <a:r>
              <a:rPr lang="en-US" altLang="en-US" dirty="0">
                <a:latin typeface="Times New Roman" pitchFamily="18" charset="0"/>
              </a:rPr>
              <a:t>	</a:t>
            </a:r>
            <a:r>
              <a:rPr lang="en-US" altLang="en-US" b="1" dirty="0">
                <a:latin typeface="Times New Roman" pitchFamily="18" charset="0"/>
              </a:rPr>
              <a:t>Evangelism Explosion</a:t>
            </a:r>
            <a:r>
              <a:rPr lang="en-US" altLang="en-US" dirty="0">
                <a:latin typeface="Times New Roman" pitchFamily="18" charset="0"/>
              </a:rPr>
              <a:t>:  D. James Kennedy – one of the oldest and still one of the best methods of training.</a:t>
            </a:r>
          </a:p>
          <a:p>
            <a:pPr lvl="1"/>
            <a:r>
              <a:rPr lang="en-US" altLang="en-US" dirty="0">
                <a:latin typeface="Times New Roman" pitchFamily="18" charset="0"/>
              </a:rPr>
              <a:t>	</a:t>
            </a:r>
            <a:r>
              <a:rPr lang="en-US" altLang="en-US" b="1" dirty="0">
                <a:latin typeface="Times New Roman" pitchFamily="18" charset="0"/>
              </a:rPr>
              <a:t>Alpha</a:t>
            </a:r>
            <a:r>
              <a:rPr lang="en-US" altLang="en-US" dirty="0">
                <a:latin typeface="Times New Roman" pitchFamily="18" charset="0"/>
              </a:rPr>
              <a:t>:  a 10-week course of study to explore the validity and relevance of the Christian faith to your life today.  It is a practical intro to the basics of Christianity centered around a meal, a talk, and small group discussion.</a:t>
            </a:r>
          </a:p>
          <a:p>
            <a:pPr lvl="1"/>
            <a:r>
              <a:rPr lang="en-US" altLang="en-US" dirty="0">
                <a:latin typeface="Times New Roman" pitchFamily="18" charset="0"/>
              </a:rPr>
              <a:t>	</a:t>
            </a:r>
            <a:r>
              <a:rPr lang="en-US" altLang="en-US" b="1" dirty="0">
                <a:latin typeface="Times New Roman" pitchFamily="18" charset="0"/>
              </a:rPr>
              <a:t>Becoming a Contagious Christian</a:t>
            </a:r>
            <a:r>
              <a:rPr lang="en-US" altLang="en-US" dirty="0">
                <a:latin typeface="Times New Roman" pitchFamily="18" charset="0"/>
              </a:rPr>
              <a:t>: birthed at Willow Creek, this is a highly practical, skill-based seminar designed to help you learn to communicate your faith in a style that reflects your personality.  It offers help in crafting one’s story, practice sharing it, and is a good program for small group training settings.  And, it does so by teaching 6 different styles of evangelism.</a:t>
            </a:r>
          </a:p>
          <a:p>
            <a:pPr lvl="1"/>
            <a:r>
              <a:rPr lang="en-US" altLang="en-US" dirty="0">
                <a:latin typeface="Times New Roman" pitchFamily="18" charset="0"/>
              </a:rPr>
              <a:t>	</a:t>
            </a:r>
            <a:r>
              <a:rPr lang="en-US" altLang="en-US" b="1" dirty="0">
                <a:latin typeface="Times New Roman" pitchFamily="18" charset="0"/>
              </a:rPr>
              <a:t>F.A.I.T.H. –</a:t>
            </a:r>
            <a:r>
              <a:rPr lang="en-US" altLang="en-US" dirty="0">
                <a:latin typeface="Times New Roman" pitchFamily="18" charset="0"/>
              </a:rPr>
              <a:t> Written by Bobby Welch, co-pastor of FBC, Daytona Beach, hundreds of Christians each week gather and share their faith in the community.  This has resulted in the FBC of Daytona Beach leading most all churches in conversions and baptisms in the state of Florida every year.  This program uses the SS as the arm of evangelism in the local church and takes members on a 16-week journey of instruction in making outreach visits, ministry visits, and teaches members how to share their faith.</a:t>
            </a:r>
          </a:p>
          <a:p>
            <a:pPr lvl="1"/>
            <a:r>
              <a:rPr lang="en-US" altLang="en-US" dirty="0">
                <a:latin typeface="Times New Roman" pitchFamily="18" charset="0"/>
              </a:rPr>
              <a:t>	</a:t>
            </a:r>
            <a:r>
              <a:rPr lang="en-US" altLang="en-US" b="1" dirty="0">
                <a:latin typeface="Times New Roman" pitchFamily="18" charset="0"/>
              </a:rPr>
              <a:t>R.E.A.C.H.</a:t>
            </a:r>
            <a:r>
              <a:rPr lang="en-US" altLang="en-US" dirty="0">
                <a:latin typeface="Times New Roman" pitchFamily="18" charset="0"/>
              </a:rPr>
              <a:t> – Developed by John Ewart (one of our instructors), the REACH process, which stands for </a:t>
            </a:r>
            <a:r>
              <a:rPr lang="en-US" altLang="en-US" b="1" i="1" dirty="0">
                <a:latin typeface="Times New Roman" pitchFamily="18" charset="0"/>
              </a:rPr>
              <a:t>Reaching Every Available Community Household</a:t>
            </a:r>
            <a:r>
              <a:rPr lang="en-US" altLang="en-US" dirty="0">
                <a:latin typeface="Times New Roman" pitchFamily="18" charset="0"/>
              </a:rPr>
              <a:t>, is a small group ministry outreach program in which every active church member is expected to make one contact every week asking someone in their neighborhood, workplace, or unsaved family if they have a prayer need. Since 80% of Americans pray, this is an effective way to witness through love. </a:t>
            </a:r>
          </a:p>
        </p:txBody>
      </p:sp>
    </p:spTree>
    <p:extLst>
      <p:ext uri="{BB962C8B-B14F-4D97-AF65-F5344CB8AC3E}">
        <p14:creationId xmlns:p14="http://schemas.microsoft.com/office/powerpoint/2010/main" val="545490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479331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422105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88034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4241819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675851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of complaints often heard</a:t>
            </a:r>
            <a:r>
              <a:rPr lang="en-US" b="1" baseline="0" dirty="0"/>
              <a:t> </a:t>
            </a:r>
            <a:endParaRPr lang="en-US" b="1" dirty="0"/>
          </a:p>
        </p:txBody>
      </p:sp>
      <p:sp>
        <p:nvSpPr>
          <p:cNvPr id="4" name="Slide Number Placeholder 3"/>
          <p:cNvSpPr>
            <a:spLocks noGrp="1"/>
          </p:cNvSpPr>
          <p:nvPr>
            <p:ph type="sldNum" sz="quarter" idx="10"/>
          </p:nvPr>
        </p:nvSpPr>
        <p:spPr/>
        <p:txBody>
          <a:bodyPr/>
          <a:lstStyle/>
          <a:p>
            <a:pPr defTabSz="939363"/>
            <a:fld id="{DC17025F-8161-4C4A-843A-845AB9F33438}" type="slidenum">
              <a:rPr lang="en-US">
                <a:solidFill>
                  <a:prstClr val="black"/>
                </a:solidFill>
                <a:latin typeface="Calibri"/>
              </a:rPr>
              <a:pPr defTabSz="939363"/>
              <a:t>27</a:t>
            </a:fld>
            <a:endParaRPr lang="en-US">
              <a:solidFill>
                <a:prstClr val="black"/>
              </a:solidFill>
              <a:latin typeface="Calibri"/>
            </a:endParaRPr>
          </a:p>
        </p:txBody>
      </p:sp>
    </p:spTree>
    <p:extLst>
      <p:ext uri="{BB962C8B-B14F-4D97-AF65-F5344CB8AC3E}">
        <p14:creationId xmlns:p14="http://schemas.microsoft.com/office/powerpoint/2010/main" val="647053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a:t>
            </a:r>
            <a:r>
              <a:rPr lang="en-US" baseline="0" dirty="0"/>
              <a:t> we get the pull of church</a:t>
            </a:r>
          </a:p>
          <a:p>
            <a:r>
              <a:rPr lang="en-US" baseline="0" dirty="0"/>
              <a:t>need for volunteers to trump </a:t>
            </a:r>
          </a:p>
          <a:p>
            <a:r>
              <a:rPr lang="en-US" baseline="0" dirty="0"/>
              <a:t>the pull of external culture?</a:t>
            </a:r>
            <a:endParaRPr lang="en-US" dirty="0"/>
          </a:p>
        </p:txBody>
      </p:sp>
      <p:sp>
        <p:nvSpPr>
          <p:cNvPr id="4" name="Slide Number Placeholder 3"/>
          <p:cNvSpPr>
            <a:spLocks noGrp="1"/>
          </p:cNvSpPr>
          <p:nvPr>
            <p:ph type="sldNum" sz="quarter" idx="10"/>
          </p:nvPr>
        </p:nvSpPr>
        <p:spPr/>
        <p:txBody>
          <a:bodyPr/>
          <a:lstStyle/>
          <a:p>
            <a:pPr defTabSz="939363"/>
            <a:fld id="{DC17025F-8161-4C4A-843A-845AB9F33438}" type="slidenum">
              <a:rPr lang="en-US">
                <a:solidFill>
                  <a:prstClr val="black"/>
                </a:solidFill>
                <a:latin typeface="Calibri"/>
              </a:rPr>
              <a:pPr defTabSz="939363"/>
              <a:t>28</a:t>
            </a:fld>
            <a:endParaRPr lang="en-US">
              <a:solidFill>
                <a:prstClr val="black"/>
              </a:solidFill>
              <a:latin typeface="Calibri"/>
            </a:endParaRPr>
          </a:p>
        </p:txBody>
      </p:sp>
    </p:spTree>
    <p:extLst>
      <p:ext uri="{BB962C8B-B14F-4D97-AF65-F5344CB8AC3E}">
        <p14:creationId xmlns:p14="http://schemas.microsoft.com/office/powerpoint/2010/main" val="65468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9363"/>
            <a:fld id="{DC17025F-8161-4C4A-843A-845AB9F33438}" type="slidenum">
              <a:rPr lang="en-US">
                <a:solidFill>
                  <a:prstClr val="black"/>
                </a:solidFill>
                <a:latin typeface="Calibri"/>
              </a:rPr>
              <a:pPr defTabSz="939363"/>
              <a:t>29</a:t>
            </a:fld>
            <a:endParaRPr lang="en-US">
              <a:solidFill>
                <a:prstClr val="black"/>
              </a:solidFill>
              <a:latin typeface="Calibri"/>
            </a:endParaRPr>
          </a:p>
        </p:txBody>
      </p:sp>
    </p:spTree>
    <p:extLst>
      <p:ext uri="{BB962C8B-B14F-4D97-AF65-F5344CB8AC3E}">
        <p14:creationId xmlns:p14="http://schemas.microsoft.com/office/powerpoint/2010/main" val="281422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39363"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9363" rtl="0" eaLnBrk="0" fontAlgn="auto" latinLnBrk="0" hangingPunct="0">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768617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Contrast</a:t>
            </a:r>
            <a:r>
              <a:rPr lang="en-US" baseline="0" dirty="0"/>
              <a:t> Reality with Biblical Values </a:t>
            </a:r>
            <a:endParaRPr lang="en-US" dirty="0"/>
          </a:p>
        </p:txBody>
      </p:sp>
      <p:sp>
        <p:nvSpPr>
          <p:cNvPr id="4" name="Slide Number Placeholder 3"/>
          <p:cNvSpPr>
            <a:spLocks noGrp="1"/>
          </p:cNvSpPr>
          <p:nvPr>
            <p:ph type="sldNum" sz="quarter" idx="10"/>
          </p:nvPr>
        </p:nvSpPr>
        <p:spPr/>
        <p:txBody>
          <a:bodyPr/>
          <a:lstStyle/>
          <a:p>
            <a:pPr defTabSz="939363"/>
            <a:fld id="{DC17025F-8161-4C4A-843A-845AB9F33438}" type="slidenum">
              <a:rPr lang="en-US">
                <a:solidFill>
                  <a:prstClr val="black"/>
                </a:solidFill>
                <a:latin typeface="Calibri"/>
              </a:rPr>
              <a:pPr defTabSz="939363"/>
              <a:t>30</a:t>
            </a:fld>
            <a:endParaRPr lang="en-US">
              <a:solidFill>
                <a:prstClr val="black"/>
              </a:solidFill>
              <a:latin typeface="Calibri"/>
            </a:endParaRPr>
          </a:p>
        </p:txBody>
      </p:sp>
    </p:spTree>
    <p:extLst>
      <p:ext uri="{BB962C8B-B14F-4D97-AF65-F5344CB8AC3E}">
        <p14:creationId xmlns:p14="http://schemas.microsoft.com/office/powerpoint/2010/main" val="255079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ask question</a:t>
            </a:r>
            <a:r>
              <a:rPr lang="en-US" baseline="0" dirty="0"/>
              <a:t> </a:t>
            </a:r>
            <a:r>
              <a:rPr lang="en-US" baseline="0" dirty="0" err="1"/>
              <a:t>whos</a:t>
            </a:r>
            <a:r>
              <a:rPr lang="en-US" baseline="0" dirty="0"/>
              <a:t> at fault?</a:t>
            </a:r>
          </a:p>
          <a:p>
            <a:endParaRPr lang="en-US" baseline="0" dirty="0"/>
          </a:p>
          <a:p>
            <a:r>
              <a:rPr lang="en-US" baseline="0" dirty="0"/>
              <a:t>Is it the people or low leadership expectations?</a:t>
            </a:r>
            <a:endParaRPr lang="en-US" dirty="0"/>
          </a:p>
        </p:txBody>
      </p:sp>
      <p:sp>
        <p:nvSpPr>
          <p:cNvPr id="4" name="Slide Number Placeholder 3"/>
          <p:cNvSpPr>
            <a:spLocks noGrp="1"/>
          </p:cNvSpPr>
          <p:nvPr>
            <p:ph type="sldNum" sz="quarter" idx="10"/>
          </p:nvPr>
        </p:nvSpPr>
        <p:spPr/>
        <p:txBody>
          <a:bodyPr/>
          <a:lstStyle/>
          <a:p>
            <a:pPr defTabSz="939363"/>
            <a:fld id="{DC17025F-8161-4C4A-843A-845AB9F33438}" type="slidenum">
              <a:rPr lang="en-US">
                <a:solidFill>
                  <a:prstClr val="black"/>
                </a:solidFill>
                <a:latin typeface="Calibri"/>
              </a:rPr>
              <a:pPr defTabSz="939363"/>
              <a:t>31</a:t>
            </a:fld>
            <a:endParaRPr lang="en-US">
              <a:solidFill>
                <a:prstClr val="black"/>
              </a:solidFill>
              <a:latin typeface="Calibri"/>
            </a:endParaRPr>
          </a:p>
        </p:txBody>
      </p:sp>
    </p:spTree>
    <p:extLst>
      <p:ext uri="{BB962C8B-B14F-4D97-AF65-F5344CB8AC3E}">
        <p14:creationId xmlns:p14="http://schemas.microsoft.com/office/powerpoint/2010/main" val="827740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9363"/>
            <a:fld id="{DC17025F-8161-4C4A-843A-845AB9F33438}" type="slidenum">
              <a:rPr lang="en-US">
                <a:solidFill>
                  <a:prstClr val="black"/>
                </a:solidFill>
                <a:latin typeface="Calibri"/>
              </a:rPr>
              <a:pPr defTabSz="939363"/>
              <a:t>32</a:t>
            </a:fld>
            <a:endParaRPr lang="en-US">
              <a:solidFill>
                <a:prstClr val="black"/>
              </a:solidFill>
              <a:latin typeface="Calibri"/>
            </a:endParaRPr>
          </a:p>
        </p:txBody>
      </p:sp>
    </p:spTree>
    <p:extLst>
      <p:ext uri="{BB962C8B-B14F-4D97-AF65-F5344CB8AC3E}">
        <p14:creationId xmlns:p14="http://schemas.microsoft.com/office/powerpoint/2010/main" val="2371671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9363"/>
            <a:fld id="{DC17025F-8161-4C4A-843A-845AB9F33438}" type="slidenum">
              <a:rPr lang="en-US">
                <a:solidFill>
                  <a:prstClr val="black"/>
                </a:solidFill>
                <a:latin typeface="Calibri"/>
              </a:rPr>
              <a:pPr defTabSz="939363"/>
              <a:t>33</a:t>
            </a:fld>
            <a:endParaRPr lang="en-US">
              <a:solidFill>
                <a:prstClr val="black"/>
              </a:solidFill>
              <a:latin typeface="Calibri"/>
            </a:endParaRPr>
          </a:p>
        </p:txBody>
      </p:sp>
    </p:spTree>
    <p:extLst>
      <p:ext uri="{BB962C8B-B14F-4D97-AF65-F5344CB8AC3E}">
        <p14:creationId xmlns:p14="http://schemas.microsoft.com/office/powerpoint/2010/main" val="1405257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597769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947224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507780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54" indent="-285713" eaLnBrk="0" hangingPunct="0">
              <a:defRPr>
                <a:solidFill>
                  <a:schemeClr val="tx1"/>
                </a:solidFill>
                <a:latin typeface="Times New Roman" pitchFamily="18" charset="0"/>
              </a:defRPr>
            </a:lvl2pPr>
            <a:lvl3pPr marL="1142853" indent="-228570" eaLnBrk="0" hangingPunct="0">
              <a:defRPr>
                <a:solidFill>
                  <a:schemeClr val="tx1"/>
                </a:solidFill>
                <a:latin typeface="Times New Roman" pitchFamily="18" charset="0"/>
              </a:defRPr>
            </a:lvl3pPr>
            <a:lvl4pPr marL="1599994" indent="-228570" eaLnBrk="0" hangingPunct="0">
              <a:defRPr>
                <a:solidFill>
                  <a:schemeClr val="tx1"/>
                </a:solidFill>
                <a:latin typeface="Times New Roman" pitchFamily="18" charset="0"/>
              </a:defRPr>
            </a:lvl4pPr>
            <a:lvl5pPr marL="2057134" indent="-228570" eaLnBrk="0" hangingPunct="0">
              <a:defRPr>
                <a:solidFill>
                  <a:schemeClr val="tx1"/>
                </a:solidFill>
                <a:latin typeface="Times New Roman" pitchFamily="18" charset="0"/>
              </a:defRPr>
            </a:lvl5pPr>
            <a:lvl6pPr marL="2514276" indent="-228570" eaLnBrk="0" fontAlgn="base" hangingPunct="0">
              <a:spcBef>
                <a:spcPct val="0"/>
              </a:spcBef>
              <a:spcAft>
                <a:spcPct val="0"/>
              </a:spcAft>
              <a:defRPr>
                <a:solidFill>
                  <a:schemeClr val="tx1"/>
                </a:solidFill>
                <a:latin typeface="Times New Roman" pitchFamily="18" charset="0"/>
              </a:defRPr>
            </a:lvl6pPr>
            <a:lvl7pPr marL="2971417" indent="-228570" eaLnBrk="0" fontAlgn="base" hangingPunct="0">
              <a:spcBef>
                <a:spcPct val="0"/>
              </a:spcBef>
              <a:spcAft>
                <a:spcPct val="0"/>
              </a:spcAft>
              <a:defRPr>
                <a:solidFill>
                  <a:schemeClr val="tx1"/>
                </a:solidFill>
                <a:latin typeface="Times New Roman" pitchFamily="18" charset="0"/>
              </a:defRPr>
            </a:lvl7pPr>
            <a:lvl8pPr marL="3428558" indent="-228570" eaLnBrk="0" fontAlgn="base" hangingPunct="0">
              <a:spcBef>
                <a:spcPct val="0"/>
              </a:spcBef>
              <a:spcAft>
                <a:spcPct val="0"/>
              </a:spcAft>
              <a:defRPr>
                <a:solidFill>
                  <a:schemeClr val="tx1"/>
                </a:solidFill>
                <a:latin typeface="Times New Roman" pitchFamily="18" charset="0"/>
              </a:defRPr>
            </a:lvl8pPr>
            <a:lvl9pPr marL="3885699" indent="-228570" eaLnBrk="0" fontAlgn="base" hangingPunct="0">
              <a:spcBef>
                <a:spcPct val="0"/>
              </a:spcBef>
              <a:spcAft>
                <a:spcPct val="0"/>
              </a:spcAft>
              <a:defRPr>
                <a:solidFill>
                  <a:schemeClr val="tx1"/>
                </a:solidFill>
                <a:latin typeface="Times New Roman" pitchFamily="18" charset="0"/>
              </a:defRPr>
            </a:lvl9pPr>
          </a:lstStyle>
          <a:p>
            <a:fld id="{2ACE95F3-2E7C-4531-8EC9-D00849D1E96E}" type="slidenum">
              <a:rPr lang="en-US" altLang="en-US">
                <a:solidFill>
                  <a:prstClr val="black"/>
                </a:solidFill>
              </a:rPr>
              <a:pPr/>
              <a:t>45</a:t>
            </a:fld>
            <a:endParaRPr lang="en-US" altLang="en-US">
              <a:solidFill>
                <a:prstClr val="black"/>
              </a:solidFill>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881142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54" indent="-285713" eaLnBrk="0" hangingPunct="0">
              <a:defRPr>
                <a:solidFill>
                  <a:schemeClr val="tx1"/>
                </a:solidFill>
                <a:latin typeface="Times New Roman" pitchFamily="18" charset="0"/>
              </a:defRPr>
            </a:lvl2pPr>
            <a:lvl3pPr marL="1142853" indent="-228570" eaLnBrk="0" hangingPunct="0">
              <a:defRPr>
                <a:solidFill>
                  <a:schemeClr val="tx1"/>
                </a:solidFill>
                <a:latin typeface="Times New Roman" pitchFamily="18" charset="0"/>
              </a:defRPr>
            </a:lvl3pPr>
            <a:lvl4pPr marL="1599994" indent="-228570" eaLnBrk="0" hangingPunct="0">
              <a:defRPr>
                <a:solidFill>
                  <a:schemeClr val="tx1"/>
                </a:solidFill>
                <a:latin typeface="Times New Roman" pitchFamily="18" charset="0"/>
              </a:defRPr>
            </a:lvl4pPr>
            <a:lvl5pPr marL="2057134" indent="-228570" eaLnBrk="0" hangingPunct="0">
              <a:defRPr>
                <a:solidFill>
                  <a:schemeClr val="tx1"/>
                </a:solidFill>
                <a:latin typeface="Times New Roman" pitchFamily="18" charset="0"/>
              </a:defRPr>
            </a:lvl5pPr>
            <a:lvl6pPr marL="2514276" indent="-228570" eaLnBrk="0" fontAlgn="base" hangingPunct="0">
              <a:spcBef>
                <a:spcPct val="0"/>
              </a:spcBef>
              <a:spcAft>
                <a:spcPct val="0"/>
              </a:spcAft>
              <a:defRPr>
                <a:solidFill>
                  <a:schemeClr val="tx1"/>
                </a:solidFill>
                <a:latin typeface="Times New Roman" pitchFamily="18" charset="0"/>
              </a:defRPr>
            </a:lvl6pPr>
            <a:lvl7pPr marL="2971417" indent="-228570" eaLnBrk="0" fontAlgn="base" hangingPunct="0">
              <a:spcBef>
                <a:spcPct val="0"/>
              </a:spcBef>
              <a:spcAft>
                <a:spcPct val="0"/>
              </a:spcAft>
              <a:defRPr>
                <a:solidFill>
                  <a:schemeClr val="tx1"/>
                </a:solidFill>
                <a:latin typeface="Times New Roman" pitchFamily="18" charset="0"/>
              </a:defRPr>
            </a:lvl7pPr>
            <a:lvl8pPr marL="3428558" indent="-228570" eaLnBrk="0" fontAlgn="base" hangingPunct="0">
              <a:spcBef>
                <a:spcPct val="0"/>
              </a:spcBef>
              <a:spcAft>
                <a:spcPct val="0"/>
              </a:spcAft>
              <a:defRPr>
                <a:solidFill>
                  <a:schemeClr val="tx1"/>
                </a:solidFill>
                <a:latin typeface="Times New Roman" pitchFamily="18" charset="0"/>
              </a:defRPr>
            </a:lvl8pPr>
            <a:lvl9pPr marL="3885699" indent="-228570" eaLnBrk="0" fontAlgn="base" hangingPunct="0">
              <a:spcBef>
                <a:spcPct val="0"/>
              </a:spcBef>
              <a:spcAft>
                <a:spcPct val="0"/>
              </a:spcAft>
              <a:defRPr>
                <a:solidFill>
                  <a:schemeClr val="tx1"/>
                </a:solidFill>
                <a:latin typeface="Times New Roman" pitchFamily="18" charset="0"/>
              </a:defRPr>
            </a:lvl9pPr>
          </a:lstStyle>
          <a:p>
            <a:fld id="{2ACE95F3-2E7C-4531-8EC9-D00849D1E96E}" type="slidenum">
              <a:rPr lang="en-US" altLang="en-US">
                <a:solidFill>
                  <a:prstClr val="black"/>
                </a:solidFill>
              </a:rPr>
              <a:pPr/>
              <a:t>46</a:t>
            </a:fld>
            <a:endParaRPr lang="en-US" altLang="en-US">
              <a:solidFill>
                <a:prstClr val="black"/>
              </a:solidFill>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2426385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54" indent="-285713" eaLnBrk="0" hangingPunct="0">
              <a:defRPr>
                <a:solidFill>
                  <a:schemeClr val="tx1"/>
                </a:solidFill>
                <a:latin typeface="Times New Roman" pitchFamily="18" charset="0"/>
              </a:defRPr>
            </a:lvl2pPr>
            <a:lvl3pPr marL="1142853" indent="-228570" eaLnBrk="0" hangingPunct="0">
              <a:defRPr>
                <a:solidFill>
                  <a:schemeClr val="tx1"/>
                </a:solidFill>
                <a:latin typeface="Times New Roman" pitchFamily="18" charset="0"/>
              </a:defRPr>
            </a:lvl3pPr>
            <a:lvl4pPr marL="1599994" indent="-228570" eaLnBrk="0" hangingPunct="0">
              <a:defRPr>
                <a:solidFill>
                  <a:schemeClr val="tx1"/>
                </a:solidFill>
                <a:latin typeface="Times New Roman" pitchFamily="18" charset="0"/>
              </a:defRPr>
            </a:lvl4pPr>
            <a:lvl5pPr marL="2057134" indent="-228570" eaLnBrk="0" hangingPunct="0">
              <a:defRPr>
                <a:solidFill>
                  <a:schemeClr val="tx1"/>
                </a:solidFill>
                <a:latin typeface="Times New Roman" pitchFamily="18" charset="0"/>
              </a:defRPr>
            </a:lvl5pPr>
            <a:lvl6pPr marL="2514276" indent="-228570" eaLnBrk="0" fontAlgn="base" hangingPunct="0">
              <a:spcBef>
                <a:spcPct val="0"/>
              </a:spcBef>
              <a:spcAft>
                <a:spcPct val="0"/>
              </a:spcAft>
              <a:defRPr>
                <a:solidFill>
                  <a:schemeClr val="tx1"/>
                </a:solidFill>
                <a:latin typeface="Times New Roman" pitchFamily="18" charset="0"/>
              </a:defRPr>
            </a:lvl6pPr>
            <a:lvl7pPr marL="2971417" indent="-228570" eaLnBrk="0" fontAlgn="base" hangingPunct="0">
              <a:spcBef>
                <a:spcPct val="0"/>
              </a:spcBef>
              <a:spcAft>
                <a:spcPct val="0"/>
              </a:spcAft>
              <a:defRPr>
                <a:solidFill>
                  <a:schemeClr val="tx1"/>
                </a:solidFill>
                <a:latin typeface="Times New Roman" pitchFamily="18" charset="0"/>
              </a:defRPr>
            </a:lvl7pPr>
            <a:lvl8pPr marL="3428558" indent="-228570" eaLnBrk="0" fontAlgn="base" hangingPunct="0">
              <a:spcBef>
                <a:spcPct val="0"/>
              </a:spcBef>
              <a:spcAft>
                <a:spcPct val="0"/>
              </a:spcAft>
              <a:defRPr>
                <a:solidFill>
                  <a:schemeClr val="tx1"/>
                </a:solidFill>
                <a:latin typeface="Times New Roman" pitchFamily="18" charset="0"/>
              </a:defRPr>
            </a:lvl8pPr>
            <a:lvl9pPr marL="3885699" indent="-228570" eaLnBrk="0" fontAlgn="base" hangingPunct="0">
              <a:spcBef>
                <a:spcPct val="0"/>
              </a:spcBef>
              <a:spcAft>
                <a:spcPct val="0"/>
              </a:spcAft>
              <a:defRPr>
                <a:solidFill>
                  <a:schemeClr val="tx1"/>
                </a:solidFill>
                <a:latin typeface="Times New Roman" pitchFamily="18" charset="0"/>
              </a:defRPr>
            </a:lvl9pPr>
          </a:lstStyle>
          <a:p>
            <a:fld id="{2ACE95F3-2E7C-4531-8EC9-D00849D1E96E}" type="slidenum">
              <a:rPr lang="en-US" altLang="en-US">
                <a:solidFill>
                  <a:prstClr val="black"/>
                </a:solidFill>
              </a:rPr>
              <a:pPr/>
              <a:t>47</a:t>
            </a:fld>
            <a:endParaRPr lang="en-US" altLang="en-US">
              <a:solidFill>
                <a:prstClr val="black"/>
              </a:solidFill>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200866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691531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54" indent="-285713" eaLnBrk="0" hangingPunct="0">
              <a:defRPr>
                <a:solidFill>
                  <a:schemeClr val="tx1"/>
                </a:solidFill>
                <a:latin typeface="Times New Roman" pitchFamily="18" charset="0"/>
              </a:defRPr>
            </a:lvl2pPr>
            <a:lvl3pPr marL="1142853" indent="-228570" eaLnBrk="0" hangingPunct="0">
              <a:defRPr>
                <a:solidFill>
                  <a:schemeClr val="tx1"/>
                </a:solidFill>
                <a:latin typeface="Times New Roman" pitchFamily="18" charset="0"/>
              </a:defRPr>
            </a:lvl3pPr>
            <a:lvl4pPr marL="1599994" indent="-228570" eaLnBrk="0" hangingPunct="0">
              <a:defRPr>
                <a:solidFill>
                  <a:schemeClr val="tx1"/>
                </a:solidFill>
                <a:latin typeface="Times New Roman" pitchFamily="18" charset="0"/>
              </a:defRPr>
            </a:lvl4pPr>
            <a:lvl5pPr marL="2057134" indent="-228570" eaLnBrk="0" hangingPunct="0">
              <a:defRPr>
                <a:solidFill>
                  <a:schemeClr val="tx1"/>
                </a:solidFill>
                <a:latin typeface="Times New Roman" pitchFamily="18" charset="0"/>
              </a:defRPr>
            </a:lvl5pPr>
            <a:lvl6pPr marL="2514276" indent="-228570" eaLnBrk="0" fontAlgn="base" hangingPunct="0">
              <a:spcBef>
                <a:spcPct val="0"/>
              </a:spcBef>
              <a:spcAft>
                <a:spcPct val="0"/>
              </a:spcAft>
              <a:defRPr>
                <a:solidFill>
                  <a:schemeClr val="tx1"/>
                </a:solidFill>
                <a:latin typeface="Times New Roman" pitchFamily="18" charset="0"/>
              </a:defRPr>
            </a:lvl6pPr>
            <a:lvl7pPr marL="2971417" indent="-228570" eaLnBrk="0" fontAlgn="base" hangingPunct="0">
              <a:spcBef>
                <a:spcPct val="0"/>
              </a:spcBef>
              <a:spcAft>
                <a:spcPct val="0"/>
              </a:spcAft>
              <a:defRPr>
                <a:solidFill>
                  <a:schemeClr val="tx1"/>
                </a:solidFill>
                <a:latin typeface="Times New Roman" pitchFamily="18" charset="0"/>
              </a:defRPr>
            </a:lvl7pPr>
            <a:lvl8pPr marL="3428558" indent="-228570" eaLnBrk="0" fontAlgn="base" hangingPunct="0">
              <a:spcBef>
                <a:spcPct val="0"/>
              </a:spcBef>
              <a:spcAft>
                <a:spcPct val="0"/>
              </a:spcAft>
              <a:defRPr>
                <a:solidFill>
                  <a:schemeClr val="tx1"/>
                </a:solidFill>
                <a:latin typeface="Times New Roman" pitchFamily="18" charset="0"/>
              </a:defRPr>
            </a:lvl8pPr>
            <a:lvl9pPr marL="3885699" indent="-228570" eaLnBrk="0" fontAlgn="base" hangingPunct="0">
              <a:spcBef>
                <a:spcPct val="0"/>
              </a:spcBef>
              <a:spcAft>
                <a:spcPct val="0"/>
              </a:spcAft>
              <a:defRPr>
                <a:solidFill>
                  <a:schemeClr val="tx1"/>
                </a:solidFill>
                <a:latin typeface="Times New Roman" pitchFamily="18" charset="0"/>
              </a:defRPr>
            </a:lvl9pPr>
          </a:lstStyle>
          <a:p>
            <a:fld id="{251AB216-074F-4130-B4D0-0CDFCC3EF395}" type="slidenum">
              <a:rPr lang="en-US" altLang="en-US">
                <a:solidFill>
                  <a:prstClr val="black"/>
                </a:solidFill>
              </a:rPr>
              <a:pPr/>
              <a:t>48</a:t>
            </a:fld>
            <a:endParaRPr lang="en-US" altLang="en-US">
              <a:solidFill>
                <a:prstClr val="black"/>
              </a:solidFill>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
        <p:nvSpPr>
          <p:cNvPr id="219141" name="Text Box 4"/>
          <p:cNvSpPr txBox="1">
            <a:spLocks noChangeArrowheads="1"/>
          </p:cNvSpPr>
          <p:nvPr/>
        </p:nvSpPr>
        <p:spPr bwMode="auto">
          <a:xfrm>
            <a:off x="5859464" y="2298701"/>
            <a:ext cx="1149350" cy="31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9" tIns="46084" rIns="92169" bIns="46084">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ltLang="en-US" sz="1400" b="1">
                <a:solidFill>
                  <a:srgbClr val="FF3300"/>
                </a:solidFill>
                <a:latin typeface="Arial" charset="0"/>
              </a:rPr>
              <a:t>GOSSIP!</a:t>
            </a:r>
          </a:p>
        </p:txBody>
      </p:sp>
    </p:spTree>
    <p:extLst>
      <p:ext uri="{BB962C8B-B14F-4D97-AF65-F5344CB8AC3E}">
        <p14:creationId xmlns:p14="http://schemas.microsoft.com/office/powerpoint/2010/main" val="2568988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54" indent="-285713" eaLnBrk="0" hangingPunct="0">
              <a:defRPr>
                <a:solidFill>
                  <a:schemeClr val="tx1"/>
                </a:solidFill>
                <a:latin typeface="Times New Roman" pitchFamily="18" charset="0"/>
              </a:defRPr>
            </a:lvl2pPr>
            <a:lvl3pPr marL="1142853" indent="-228570" eaLnBrk="0" hangingPunct="0">
              <a:defRPr>
                <a:solidFill>
                  <a:schemeClr val="tx1"/>
                </a:solidFill>
                <a:latin typeface="Times New Roman" pitchFamily="18" charset="0"/>
              </a:defRPr>
            </a:lvl3pPr>
            <a:lvl4pPr marL="1599994" indent="-228570" eaLnBrk="0" hangingPunct="0">
              <a:defRPr>
                <a:solidFill>
                  <a:schemeClr val="tx1"/>
                </a:solidFill>
                <a:latin typeface="Times New Roman" pitchFamily="18" charset="0"/>
              </a:defRPr>
            </a:lvl4pPr>
            <a:lvl5pPr marL="2057134" indent="-228570" eaLnBrk="0" hangingPunct="0">
              <a:defRPr>
                <a:solidFill>
                  <a:schemeClr val="tx1"/>
                </a:solidFill>
                <a:latin typeface="Times New Roman" pitchFamily="18" charset="0"/>
              </a:defRPr>
            </a:lvl5pPr>
            <a:lvl6pPr marL="2514276" indent="-228570" eaLnBrk="0" fontAlgn="base" hangingPunct="0">
              <a:spcBef>
                <a:spcPct val="0"/>
              </a:spcBef>
              <a:spcAft>
                <a:spcPct val="0"/>
              </a:spcAft>
              <a:defRPr>
                <a:solidFill>
                  <a:schemeClr val="tx1"/>
                </a:solidFill>
                <a:latin typeface="Times New Roman" pitchFamily="18" charset="0"/>
              </a:defRPr>
            </a:lvl6pPr>
            <a:lvl7pPr marL="2971417" indent="-228570" eaLnBrk="0" fontAlgn="base" hangingPunct="0">
              <a:spcBef>
                <a:spcPct val="0"/>
              </a:spcBef>
              <a:spcAft>
                <a:spcPct val="0"/>
              </a:spcAft>
              <a:defRPr>
                <a:solidFill>
                  <a:schemeClr val="tx1"/>
                </a:solidFill>
                <a:latin typeface="Times New Roman" pitchFamily="18" charset="0"/>
              </a:defRPr>
            </a:lvl7pPr>
            <a:lvl8pPr marL="3428558" indent="-228570" eaLnBrk="0" fontAlgn="base" hangingPunct="0">
              <a:spcBef>
                <a:spcPct val="0"/>
              </a:spcBef>
              <a:spcAft>
                <a:spcPct val="0"/>
              </a:spcAft>
              <a:defRPr>
                <a:solidFill>
                  <a:schemeClr val="tx1"/>
                </a:solidFill>
                <a:latin typeface="Times New Roman" pitchFamily="18" charset="0"/>
              </a:defRPr>
            </a:lvl8pPr>
            <a:lvl9pPr marL="3885699" indent="-228570" eaLnBrk="0" fontAlgn="base" hangingPunct="0">
              <a:spcBef>
                <a:spcPct val="0"/>
              </a:spcBef>
              <a:spcAft>
                <a:spcPct val="0"/>
              </a:spcAft>
              <a:defRPr>
                <a:solidFill>
                  <a:schemeClr val="tx1"/>
                </a:solidFill>
                <a:latin typeface="Times New Roman" pitchFamily="18" charset="0"/>
              </a:defRPr>
            </a:lvl9pPr>
          </a:lstStyle>
          <a:p>
            <a:fld id="{95C5ADFE-50AF-4EDD-9C11-F841BB8D55D3}" type="slidenum">
              <a:rPr lang="en-US" altLang="en-US">
                <a:solidFill>
                  <a:prstClr val="black"/>
                </a:solidFill>
              </a:rPr>
              <a:pPr/>
              <a:t>49</a:t>
            </a:fld>
            <a:endParaRPr lang="en-US" altLang="en-US">
              <a:solidFill>
                <a:prstClr val="black"/>
              </a:solidFill>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dirty="0">
              <a:solidFill>
                <a:srgbClr val="FF3300"/>
              </a:solidFill>
              <a:latin typeface="Arial" charset="0"/>
            </a:endParaRPr>
          </a:p>
        </p:txBody>
      </p:sp>
      <p:sp>
        <p:nvSpPr>
          <p:cNvPr id="220165" name="Line 4"/>
          <p:cNvSpPr>
            <a:spLocks noChangeShapeType="1"/>
          </p:cNvSpPr>
          <p:nvPr/>
        </p:nvSpPr>
        <p:spPr bwMode="auto">
          <a:xfrm>
            <a:off x="2844800" y="4838700"/>
            <a:ext cx="3702050" cy="0"/>
          </a:xfrm>
          <a:prstGeom prst="line">
            <a:avLst/>
          </a:prstGeom>
          <a:noFill/>
          <a:ln w="76200" cmpd="tri">
            <a:solidFill>
              <a:srgbClr val="FF3300"/>
            </a:solidFill>
            <a:round/>
            <a:headEnd/>
            <a:tailEnd type="triangle" w="med" len="med"/>
          </a:ln>
          <a:extLst>
            <a:ext uri="{909E8E84-426E-40DD-AFC4-6F175D3DCCD1}">
              <a14:hiddenFill xmlns:a14="http://schemas.microsoft.com/office/drawing/2010/main">
                <a:noFill/>
              </a14:hiddenFill>
            </a:ext>
          </a:extLst>
        </p:spPr>
        <p:txBody>
          <a:bodyPr lIns="92169" tIns="46084" rIns="92169" bIns="46084"/>
          <a:lstStyle/>
          <a:p>
            <a:pPr fontAlgn="base">
              <a:spcBef>
                <a:spcPct val="0"/>
              </a:spcBef>
              <a:spcAft>
                <a:spcPct val="0"/>
              </a:spcAft>
            </a:pPr>
            <a:endParaRPr lang="en-US">
              <a:solidFill>
                <a:prstClr val="black"/>
              </a:solidFill>
              <a:latin typeface="Times New Roman" pitchFamily="18" charset="0"/>
            </a:endParaRPr>
          </a:p>
        </p:txBody>
      </p:sp>
    </p:spTree>
    <p:extLst>
      <p:ext uri="{BB962C8B-B14F-4D97-AF65-F5344CB8AC3E}">
        <p14:creationId xmlns:p14="http://schemas.microsoft.com/office/powerpoint/2010/main" val="112208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96158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425070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937713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54" indent="-285713" eaLnBrk="0" hangingPunct="0">
              <a:defRPr>
                <a:solidFill>
                  <a:schemeClr val="tx1"/>
                </a:solidFill>
                <a:latin typeface="Times New Roman" pitchFamily="18" charset="0"/>
              </a:defRPr>
            </a:lvl2pPr>
            <a:lvl3pPr marL="1142853" indent="-228570" eaLnBrk="0" hangingPunct="0">
              <a:defRPr>
                <a:solidFill>
                  <a:schemeClr val="tx1"/>
                </a:solidFill>
                <a:latin typeface="Times New Roman" pitchFamily="18" charset="0"/>
              </a:defRPr>
            </a:lvl3pPr>
            <a:lvl4pPr marL="1599994" indent="-228570" eaLnBrk="0" hangingPunct="0">
              <a:defRPr>
                <a:solidFill>
                  <a:schemeClr val="tx1"/>
                </a:solidFill>
                <a:latin typeface="Times New Roman" pitchFamily="18" charset="0"/>
              </a:defRPr>
            </a:lvl4pPr>
            <a:lvl5pPr marL="2057134" indent="-228570" eaLnBrk="0" hangingPunct="0">
              <a:defRPr>
                <a:solidFill>
                  <a:schemeClr val="tx1"/>
                </a:solidFill>
                <a:latin typeface="Times New Roman" pitchFamily="18" charset="0"/>
              </a:defRPr>
            </a:lvl5pPr>
            <a:lvl6pPr marL="2514276" indent="-228570" eaLnBrk="0" fontAlgn="base" hangingPunct="0">
              <a:spcBef>
                <a:spcPct val="0"/>
              </a:spcBef>
              <a:spcAft>
                <a:spcPct val="0"/>
              </a:spcAft>
              <a:defRPr>
                <a:solidFill>
                  <a:schemeClr val="tx1"/>
                </a:solidFill>
                <a:latin typeface="Times New Roman" pitchFamily="18" charset="0"/>
              </a:defRPr>
            </a:lvl6pPr>
            <a:lvl7pPr marL="2971417" indent="-228570" eaLnBrk="0" fontAlgn="base" hangingPunct="0">
              <a:spcBef>
                <a:spcPct val="0"/>
              </a:spcBef>
              <a:spcAft>
                <a:spcPct val="0"/>
              </a:spcAft>
              <a:defRPr>
                <a:solidFill>
                  <a:schemeClr val="tx1"/>
                </a:solidFill>
                <a:latin typeface="Times New Roman" pitchFamily="18" charset="0"/>
              </a:defRPr>
            </a:lvl7pPr>
            <a:lvl8pPr marL="3428558" indent="-228570" eaLnBrk="0" fontAlgn="base" hangingPunct="0">
              <a:spcBef>
                <a:spcPct val="0"/>
              </a:spcBef>
              <a:spcAft>
                <a:spcPct val="0"/>
              </a:spcAft>
              <a:defRPr>
                <a:solidFill>
                  <a:schemeClr val="tx1"/>
                </a:solidFill>
                <a:latin typeface="Times New Roman" pitchFamily="18" charset="0"/>
              </a:defRPr>
            </a:lvl8pPr>
            <a:lvl9pPr marL="3885699" indent="-228570" eaLnBrk="0" fontAlgn="base" hangingPunct="0">
              <a:spcBef>
                <a:spcPct val="0"/>
              </a:spcBef>
              <a:spcAft>
                <a:spcPct val="0"/>
              </a:spcAft>
              <a:defRPr>
                <a:solidFill>
                  <a:schemeClr val="tx1"/>
                </a:solidFill>
                <a:latin typeface="Times New Roman" pitchFamily="18" charset="0"/>
              </a:defRPr>
            </a:lvl9pPr>
          </a:lstStyle>
          <a:p>
            <a:fld id="{53F44B62-3687-4F15-8228-1039E7E8A6E7}" type="slidenum">
              <a:rPr lang="en-US" altLang="en-US">
                <a:solidFill>
                  <a:prstClr val="black"/>
                </a:solidFill>
              </a:rPr>
              <a:pPr/>
              <a:t>11</a:t>
            </a:fld>
            <a:endParaRPr lang="en-US" altLang="en-US">
              <a:solidFill>
                <a:prstClr val="black"/>
              </a:solidFill>
            </a:endParaRPr>
          </a:p>
        </p:txBody>
      </p:sp>
      <p:sp>
        <p:nvSpPr>
          <p:cNvPr id="176131" name="Rectangle 2"/>
          <p:cNvSpPr>
            <a:spLocks noGrp="1" noRot="1" noChangeAspect="1" noChangeArrowheads="1" noTextEdit="1"/>
          </p:cNvSpPr>
          <p:nvPr>
            <p:ph type="sldImg"/>
          </p:nvPr>
        </p:nvSpPr>
        <p:spPr>
          <a:xfrm>
            <a:off x="1535113" y="203200"/>
            <a:ext cx="3911600" cy="2200275"/>
          </a:xfrm>
          <a:ln/>
        </p:spPr>
      </p:sp>
      <p:sp>
        <p:nvSpPr>
          <p:cNvPr id="176132" name="Rectangle 3"/>
          <p:cNvSpPr>
            <a:spLocks noGrp="1" noChangeArrowheads="1"/>
          </p:cNvSpPr>
          <p:nvPr>
            <p:ph type="body" idx="1"/>
          </p:nvPr>
        </p:nvSpPr>
        <p:spPr>
          <a:xfrm>
            <a:off x="236539" y="2403475"/>
            <a:ext cx="6605587" cy="675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58" indent="-230158"/>
            <a:r>
              <a:rPr lang="en-US" altLang="en-US" sz="1000" dirty="0">
                <a:latin typeface="Times New Roman" pitchFamily="18" charset="0"/>
              </a:rPr>
              <a:t>Facts  Of the 6-Purposes of the Church, evangelism is the most neglected.</a:t>
            </a:r>
          </a:p>
          <a:p>
            <a:pPr marL="230158" indent="-230158">
              <a:buFontTx/>
              <a:buAutoNum type="arabicPeriod"/>
            </a:pPr>
            <a:r>
              <a:rPr lang="en-US" altLang="en-US" sz="1000" dirty="0">
                <a:latin typeface="Times New Roman" pitchFamily="18" charset="0"/>
              </a:rPr>
              <a:t>Most churches have not had a conversion in past 12 months</a:t>
            </a:r>
          </a:p>
          <a:p>
            <a:pPr marL="230158" indent="-230158">
              <a:buFontTx/>
              <a:buAutoNum type="arabicPeriod"/>
            </a:pPr>
            <a:r>
              <a:rPr lang="en-US" altLang="en-US" sz="1000" dirty="0">
                <a:latin typeface="Times New Roman" pitchFamily="18" charset="0"/>
              </a:rPr>
              <a:t>Most churches trying to copy  models that won’t work for them</a:t>
            </a:r>
          </a:p>
          <a:p>
            <a:pPr marL="230158" indent="-230158">
              <a:buFontTx/>
              <a:buAutoNum type="arabicPeriod"/>
            </a:pPr>
            <a:r>
              <a:rPr lang="en-US" altLang="en-US" sz="1000" dirty="0">
                <a:latin typeface="Times New Roman" pitchFamily="18" charset="0"/>
              </a:rPr>
              <a:t>88% declining</a:t>
            </a:r>
          </a:p>
          <a:p>
            <a:pPr marL="230158" indent="-230158">
              <a:buFontTx/>
              <a:buAutoNum type="arabicPeriod"/>
            </a:pPr>
            <a:r>
              <a:rPr lang="en-US" altLang="en-US" sz="1000" dirty="0">
                <a:latin typeface="Times New Roman" pitchFamily="18" charset="0"/>
              </a:rPr>
              <a:t>Pastor’s afraid</a:t>
            </a:r>
          </a:p>
          <a:p>
            <a:pPr marL="230158" indent="-230158">
              <a:buFontTx/>
              <a:buAutoNum type="arabicPeriod"/>
            </a:pPr>
            <a:r>
              <a:rPr lang="en-US" altLang="en-US" sz="1000" dirty="0">
                <a:latin typeface="Times New Roman" pitchFamily="18" charset="0"/>
              </a:rPr>
              <a:t>Fear of new people and change</a:t>
            </a:r>
          </a:p>
          <a:p>
            <a:pPr marL="230158" indent="-230158"/>
            <a:r>
              <a:rPr lang="en-US" altLang="en-US" sz="1000" b="1" dirty="0">
                <a:latin typeface="Times New Roman" pitchFamily="18" charset="0"/>
              </a:rPr>
              <a:t>Rainer, REACHING THE UNCHURCHED, Chapter 9 (page 216): 10 reasons we have not reached the unchurched…</a:t>
            </a:r>
          </a:p>
          <a:p>
            <a:pPr marL="230158" indent="-230158">
              <a:buFontTx/>
              <a:buAutoNum type="arabicPeriod"/>
            </a:pPr>
            <a:r>
              <a:rPr lang="en-US" altLang="en-US" sz="1000" b="1" dirty="0">
                <a:latin typeface="Times New Roman" pitchFamily="18" charset="0"/>
              </a:rPr>
              <a:t>Spiritual Lethargy – </a:t>
            </a:r>
            <a:r>
              <a:rPr lang="en-US" altLang="en-US" sz="1000" dirty="0">
                <a:latin typeface="Times New Roman" pitchFamily="18" charset="0"/>
              </a:rPr>
              <a:t>problem for many Xian's is that they are simply not growing spiritually and a lack of spiritual growth leads to a diminished desire to share Christ with others.</a:t>
            </a:r>
          </a:p>
          <a:p>
            <a:pPr marL="230158" indent="-230158">
              <a:buFontTx/>
              <a:buAutoNum type="arabicPeriod"/>
            </a:pPr>
            <a:r>
              <a:rPr lang="en-US" altLang="en-US" sz="1000" b="1" dirty="0">
                <a:latin typeface="Times New Roman" pitchFamily="18" charset="0"/>
              </a:rPr>
              <a:t>Growing inclusivism – </a:t>
            </a:r>
            <a:r>
              <a:rPr lang="en-US" altLang="en-US" sz="1000" dirty="0">
                <a:latin typeface="Times New Roman" pitchFamily="18" charset="0"/>
              </a:rPr>
              <a:t>Many years ago there was a growing belief in universalism, which holds that all are saved; everyone will go to heaven.  The doctrine waned in post WWII years, when the atrocities of Hitler and Nazism became apparent.  Very few wanted to believe that such evil people could actually go to heaven.  Universalism gained a slight momentum until…then w/9/11 it once again waned.  One of the faster-growing beliefs today is pluralism, which holds that all religions lead to God and heaven for those faithful to whatever their religious beliefs.  A variation of pluralism is inclusivism…this view affirms that Jesus is the only way of salvation but that he can be found in other “good” religions.  What this view holds is that explicit faith in Jesus Christ isn’t necessary to be saved (Rainer tells of consulting w/church – wasn’t growing in Georgia.  During consultation visited SS class of men.  Prominent man in the community had died – exemplary leader, wonderful example of ethics and integrity, well respected but a Mormon.  Men in the class impressed Rainer w/biblical knowledge – discussion was pleasant but intense as they tried to reconcile the claims of scripture, especially John 14:6 w/the fact that this man in the community was such a moral, upright man.  Finally, the de facto leader of the class spoke up.  His words were:  “Men, we just cannot pretend that the Bible teaches any other way of salvation other than Jesus.  But we know that our God is a God of love and mercy, and there’s no way he would let a man such as this fellow go to hell.  We simply have to believe that Jesus will take care of him in eternity.”</a:t>
            </a:r>
          </a:p>
          <a:p>
            <a:pPr marL="230158" indent="-230158">
              <a:buFontTx/>
              <a:buAutoNum type="arabicPeriod"/>
            </a:pPr>
            <a:r>
              <a:rPr lang="en-US" altLang="en-US" sz="1000" b="1" dirty="0">
                <a:latin typeface="Times New Roman" pitchFamily="18" charset="0"/>
              </a:rPr>
              <a:t>The growing disbelief in hell – </a:t>
            </a:r>
            <a:r>
              <a:rPr lang="en-US" altLang="en-US" sz="1000" dirty="0">
                <a:latin typeface="Times New Roman" pitchFamily="18" charset="0"/>
              </a:rPr>
              <a:t>more and more people are denying the existence of hell.  An increasing number of Christians hold to a belief that those who do not place their faith in Christ simply cease to exist at death—called </a:t>
            </a:r>
            <a:r>
              <a:rPr lang="en-US" altLang="en-US" sz="1000" dirty="0" err="1">
                <a:latin typeface="Times New Roman" pitchFamily="18" charset="0"/>
              </a:rPr>
              <a:t>annihilationism</a:t>
            </a:r>
            <a:r>
              <a:rPr lang="en-US" altLang="en-US" sz="1000" dirty="0">
                <a:latin typeface="Times New Roman" pitchFamily="18" charset="0"/>
              </a:rPr>
              <a:t>.</a:t>
            </a:r>
          </a:p>
          <a:p>
            <a:pPr marL="230158" indent="-230158"/>
            <a:r>
              <a:rPr lang="en-US" altLang="en-US" sz="1000" b="1" dirty="0">
                <a:latin typeface="Times New Roman" pitchFamily="18" charset="0"/>
              </a:rPr>
              <a:t>Why are Christians NOT evangelistic?  Chuck Lawless gives the following reasons…</a:t>
            </a:r>
          </a:p>
          <a:p>
            <a:pPr marL="230158" indent="-230158">
              <a:buFontTx/>
              <a:buAutoNum type="arabicPeriod"/>
            </a:pPr>
            <a:r>
              <a:rPr lang="en-US" altLang="en-US" sz="1000" dirty="0">
                <a:latin typeface="Times New Roman" pitchFamily="18" charset="0"/>
              </a:rPr>
              <a:t>62% afraid of embarrassment</a:t>
            </a:r>
          </a:p>
          <a:p>
            <a:pPr marL="230158" indent="-230158">
              <a:buFontTx/>
              <a:buAutoNum type="arabicPeriod"/>
            </a:pPr>
            <a:r>
              <a:rPr lang="en-US" altLang="en-US" sz="1000" dirty="0">
                <a:latin typeface="Times New Roman" pitchFamily="18" charset="0"/>
              </a:rPr>
              <a:t>51% do not know what to say</a:t>
            </a:r>
          </a:p>
          <a:p>
            <a:pPr marL="230158" indent="-230158">
              <a:buFontTx/>
              <a:buAutoNum type="arabicPeriod"/>
            </a:pPr>
            <a:r>
              <a:rPr lang="en-US" altLang="en-US" sz="1000" dirty="0">
                <a:latin typeface="Times New Roman" pitchFamily="18" charset="0"/>
              </a:rPr>
              <a:t>45% do not know answers to questions they may be asked (APOLOGETICS)</a:t>
            </a:r>
          </a:p>
          <a:p>
            <a:pPr marL="230158" indent="-230158">
              <a:buFontTx/>
              <a:buAutoNum type="arabicPeriod"/>
            </a:pPr>
            <a:r>
              <a:rPr lang="en-US" altLang="en-US" sz="1000" dirty="0">
                <a:latin typeface="Times New Roman" pitchFamily="18" charset="0"/>
              </a:rPr>
              <a:t>32% rarely think about evangelism</a:t>
            </a:r>
          </a:p>
          <a:p>
            <a:pPr marL="230158" indent="-230158">
              <a:buFontTx/>
              <a:buAutoNum type="arabicPeriod"/>
            </a:pPr>
            <a:r>
              <a:rPr lang="en-US" altLang="en-US" sz="1000" dirty="0">
                <a:latin typeface="Times New Roman" pitchFamily="18" charset="0"/>
              </a:rPr>
              <a:t>27% say they have not found their style</a:t>
            </a:r>
          </a:p>
          <a:p>
            <a:pPr marL="230158" indent="-230158">
              <a:buFontTx/>
              <a:buAutoNum type="arabicPeriod"/>
            </a:pPr>
            <a:r>
              <a:rPr lang="en-US" altLang="en-US" sz="1000" dirty="0">
                <a:latin typeface="Times New Roman" pitchFamily="18" charset="0"/>
              </a:rPr>
              <a:t>24% are too shy or insensitive to others</a:t>
            </a:r>
          </a:p>
          <a:p>
            <a:pPr marL="230158" indent="-230158">
              <a:buFontTx/>
              <a:buAutoNum type="arabicPeriod"/>
            </a:pPr>
            <a:r>
              <a:rPr lang="en-US" altLang="en-US" sz="1000" dirty="0">
                <a:latin typeface="Times New Roman" pitchFamily="18" charset="0"/>
              </a:rPr>
              <a:t>5% do not want to witness alone</a:t>
            </a:r>
          </a:p>
          <a:p>
            <a:pPr marL="230158" indent="-230158"/>
            <a:endParaRPr lang="en-US" altLang="en-US" sz="1000" dirty="0">
              <a:latin typeface="Times New Roman" pitchFamily="18" charset="0"/>
            </a:endParaRPr>
          </a:p>
        </p:txBody>
      </p:sp>
      <p:sp>
        <p:nvSpPr>
          <p:cNvPr id="176133" name="Text Box 4"/>
          <p:cNvSpPr txBox="1">
            <a:spLocks noChangeArrowheads="1"/>
          </p:cNvSpPr>
          <p:nvPr/>
        </p:nvSpPr>
        <p:spPr bwMode="auto">
          <a:xfrm>
            <a:off x="5032375" y="536576"/>
            <a:ext cx="1225550" cy="94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9" tIns="46084" rIns="92169" bIns="46084">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ltLang="en-US" b="1">
                <a:solidFill>
                  <a:srgbClr val="FF3300"/>
                </a:solidFill>
                <a:latin typeface="Arial" charset="0"/>
              </a:rPr>
              <a:t>No Urgency! Luke 15</a:t>
            </a:r>
          </a:p>
        </p:txBody>
      </p:sp>
    </p:spTree>
    <p:extLst>
      <p:ext uri="{BB962C8B-B14F-4D97-AF65-F5344CB8AC3E}">
        <p14:creationId xmlns:p14="http://schemas.microsoft.com/office/powerpoint/2010/main" val="69970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54" indent="-285713" eaLnBrk="0" hangingPunct="0">
              <a:defRPr>
                <a:solidFill>
                  <a:schemeClr val="tx1"/>
                </a:solidFill>
                <a:latin typeface="Times New Roman" pitchFamily="18" charset="0"/>
              </a:defRPr>
            </a:lvl2pPr>
            <a:lvl3pPr marL="1142853" indent="-228570" eaLnBrk="0" hangingPunct="0">
              <a:defRPr>
                <a:solidFill>
                  <a:schemeClr val="tx1"/>
                </a:solidFill>
                <a:latin typeface="Times New Roman" pitchFamily="18" charset="0"/>
              </a:defRPr>
            </a:lvl3pPr>
            <a:lvl4pPr marL="1599994" indent="-228570" eaLnBrk="0" hangingPunct="0">
              <a:defRPr>
                <a:solidFill>
                  <a:schemeClr val="tx1"/>
                </a:solidFill>
                <a:latin typeface="Times New Roman" pitchFamily="18" charset="0"/>
              </a:defRPr>
            </a:lvl4pPr>
            <a:lvl5pPr marL="2057134" indent="-228570" eaLnBrk="0" hangingPunct="0">
              <a:defRPr>
                <a:solidFill>
                  <a:schemeClr val="tx1"/>
                </a:solidFill>
                <a:latin typeface="Times New Roman" pitchFamily="18" charset="0"/>
              </a:defRPr>
            </a:lvl5pPr>
            <a:lvl6pPr marL="2514276" indent="-228570" eaLnBrk="0" fontAlgn="base" hangingPunct="0">
              <a:spcBef>
                <a:spcPct val="0"/>
              </a:spcBef>
              <a:spcAft>
                <a:spcPct val="0"/>
              </a:spcAft>
              <a:defRPr>
                <a:solidFill>
                  <a:schemeClr val="tx1"/>
                </a:solidFill>
                <a:latin typeface="Times New Roman" pitchFamily="18" charset="0"/>
              </a:defRPr>
            </a:lvl6pPr>
            <a:lvl7pPr marL="2971417" indent="-228570" eaLnBrk="0" fontAlgn="base" hangingPunct="0">
              <a:spcBef>
                <a:spcPct val="0"/>
              </a:spcBef>
              <a:spcAft>
                <a:spcPct val="0"/>
              </a:spcAft>
              <a:defRPr>
                <a:solidFill>
                  <a:schemeClr val="tx1"/>
                </a:solidFill>
                <a:latin typeface="Times New Roman" pitchFamily="18" charset="0"/>
              </a:defRPr>
            </a:lvl7pPr>
            <a:lvl8pPr marL="3428558" indent="-228570" eaLnBrk="0" fontAlgn="base" hangingPunct="0">
              <a:spcBef>
                <a:spcPct val="0"/>
              </a:spcBef>
              <a:spcAft>
                <a:spcPct val="0"/>
              </a:spcAft>
              <a:defRPr>
                <a:solidFill>
                  <a:schemeClr val="tx1"/>
                </a:solidFill>
                <a:latin typeface="Times New Roman" pitchFamily="18" charset="0"/>
              </a:defRPr>
            </a:lvl8pPr>
            <a:lvl9pPr marL="3885699" indent="-228570" eaLnBrk="0" fontAlgn="base" hangingPunct="0">
              <a:spcBef>
                <a:spcPct val="0"/>
              </a:spcBef>
              <a:spcAft>
                <a:spcPct val="0"/>
              </a:spcAft>
              <a:defRPr>
                <a:solidFill>
                  <a:schemeClr val="tx1"/>
                </a:solidFill>
                <a:latin typeface="Times New Roman" pitchFamily="18" charset="0"/>
              </a:defRPr>
            </a:lvl9pPr>
          </a:lstStyle>
          <a:p>
            <a:fld id="{C9E60DF5-7CDD-4D6B-AC1C-2FC6D3CE8389}" type="slidenum">
              <a:rPr lang="en-US" altLang="en-US">
                <a:solidFill>
                  <a:prstClr val="black"/>
                </a:solidFill>
              </a:rPr>
              <a:pPr/>
              <a:t>12</a:t>
            </a:fld>
            <a:endParaRPr lang="en-US" altLang="en-US">
              <a:solidFill>
                <a:prstClr val="black"/>
              </a:solidFill>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xfrm>
            <a:off x="236539" y="4210051"/>
            <a:ext cx="6605587" cy="494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58" indent="-230158">
              <a:buFontTx/>
              <a:buAutoNum type="arabicPeriod" startAt="4"/>
            </a:pPr>
            <a:r>
              <a:rPr lang="en-US" altLang="en-US" sz="1000" b="1" dirty="0">
                <a:latin typeface="Times New Roman" pitchFamily="18" charset="0"/>
              </a:rPr>
              <a:t>Busyness </a:t>
            </a:r>
            <a:r>
              <a:rPr lang="en-US" altLang="en-US" sz="1000" dirty="0">
                <a:latin typeface="Times New Roman" pitchFamily="18" charset="0"/>
              </a:rPr>
              <a:t>– one of the things, as a consultant, you may wish to do in a church that hires you to help them understand why they are not reaching the lost and growing as a church is to have the staff – without, of course, revealing to them that you want to see how much of their week is devoted to sharing Christ with an unchurched person – keep a journal of a week in ministry.  Just keep a log of how they conduct their work and ministry.  Think you’ll discover that they are spending biggest bulk of time in administration, pastoral care, counseling, committee meetings, etc.  Reggie McNeal in REVOLUTION IN LEADERSHIP says, “Busier Christians are not necessarily more spiritual.  They are just more tired and burned out on church programming” (p.101).</a:t>
            </a:r>
          </a:p>
          <a:p>
            <a:pPr marL="230158" indent="-230158">
              <a:buFontTx/>
              <a:buAutoNum type="arabicPeriod" startAt="4"/>
            </a:pPr>
            <a:r>
              <a:rPr lang="en-US" altLang="en-US" sz="1000" dirty="0">
                <a:latin typeface="Times New Roman" pitchFamily="18" charset="0"/>
              </a:rPr>
              <a:t> </a:t>
            </a:r>
            <a:r>
              <a:rPr lang="en-US" altLang="en-US" sz="1000" b="1" dirty="0">
                <a:latin typeface="Times New Roman" pitchFamily="18" charset="0"/>
              </a:rPr>
              <a:t>Fear of rejection</a:t>
            </a:r>
            <a:r>
              <a:rPr lang="en-US" altLang="en-US" sz="1000" dirty="0">
                <a:latin typeface="Times New Roman" pitchFamily="18" charset="0"/>
              </a:rPr>
              <a:t> – everybody likes to be liked and sometimes Christians will not share their faith because they are afraid someone is going to reject them.</a:t>
            </a:r>
          </a:p>
          <a:p>
            <a:pPr marL="230158" indent="-230158">
              <a:buFontTx/>
              <a:buAutoNum type="arabicPeriod" startAt="4"/>
            </a:pPr>
            <a:r>
              <a:rPr lang="en-US" altLang="en-US" sz="1000" dirty="0">
                <a:latin typeface="Times New Roman" pitchFamily="18" charset="0"/>
              </a:rPr>
              <a:t> </a:t>
            </a:r>
            <a:r>
              <a:rPr lang="en-US" altLang="en-US" sz="1000" b="1" dirty="0">
                <a:latin typeface="Times New Roman" pitchFamily="18" charset="0"/>
              </a:rPr>
              <a:t>A desire to be tolerant</a:t>
            </a:r>
            <a:r>
              <a:rPr lang="en-US" altLang="en-US" sz="1000" dirty="0">
                <a:latin typeface="Times New Roman" pitchFamily="18" charset="0"/>
              </a:rPr>
              <a:t> – Contemporary society has convinced us that intolerance is a sin.  So, when a Christian takes a stand o moral issues and moral values, our society has basically labeled anyone who takes a stand as an intolerant person.  But, the Ten Commandments are pretty intolerant.  Many Christians just don’t want to be labeled “intolerant.”</a:t>
            </a:r>
          </a:p>
          <a:p>
            <a:pPr marL="230158" indent="-230158">
              <a:buFontTx/>
              <a:buAutoNum type="arabicPeriod" startAt="4"/>
            </a:pPr>
            <a:r>
              <a:rPr lang="en-US" altLang="en-US" sz="1000" dirty="0">
                <a:latin typeface="Times New Roman" pitchFamily="18" charset="0"/>
              </a:rPr>
              <a:t> </a:t>
            </a:r>
            <a:r>
              <a:rPr lang="en-US" altLang="en-US" sz="1000" b="1" dirty="0">
                <a:latin typeface="Times New Roman" pitchFamily="18" charset="0"/>
              </a:rPr>
              <a:t>Losing the habit of witnessing</a:t>
            </a:r>
            <a:r>
              <a:rPr lang="en-US" altLang="en-US" sz="1000" dirty="0">
                <a:latin typeface="Times New Roman" pitchFamily="18" charset="0"/>
              </a:rPr>
              <a:t> – some Christians were, at one time, very active about sharing their faith but, for a myriad of reasons, have gotten out of the habit.  Witnessing, like prayer and Bible study, is a discipline.  “Witnessing,” says Rainer, “is a habit to learn, to retain, and, if lost, to regain” (p.226).</a:t>
            </a:r>
          </a:p>
          <a:p>
            <a:pPr marL="230158" indent="-230158">
              <a:buFontTx/>
              <a:buAutoNum type="arabicPeriod" startAt="4"/>
            </a:pPr>
            <a:r>
              <a:rPr lang="en-US" altLang="en-US" sz="1000" dirty="0">
                <a:latin typeface="Times New Roman" pitchFamily="18" charset="0"/>
              </a:rPr>
              <a:t> </a:t>
            </a:r>
            <a:r>
              <a:rPr lang="en-US" altLang="en-US" sz="1000" b="1" dirty="0">
                <a:latin typeface="Times New Roman" pitchFamily="18" charset="0"/>
              </a:rPr>
              <a:t>Lack of accountability</a:t>
            </a:r>
            <a:r>
              <a:rPr lang="en-US" altLang="en-US" sz="1000" dirty="0">
                <a:latin typeface="Times New Roman" pitchFamily="18" charset="0"/>
              </a:rPr>
              <a:t> – an accountability group could help many Christians.  When you’re consulting, this is a great suggestion to make in addition to suggesting to a church to broaden their instructional methods for inspiring the congregation to become an evangelistic church.  Be sure that they include ways of encouraging accountability.</a:t>
            </a:r>
          </a:p>
          <a:p>
            <a:pPr marL="230158" indent="-230158">
              <a:buFontTx/>
              <a:buAutoNum type="arabicPeriod" startAt="4"/>
            </a:pPr>
            <a:r>
              <a:rPr lang="en-US" altLang="en-US" sz="1000" dirty="0">
                <a:latin typeface="Times New Roman" pitchFamily="18" charset="0"/>
              </a:rPr>
              <a:t> </a:t>
            </a:r>
            <a:r>
              <a:rPr lang="en-US" altLang="en-US" sz="1000" b="1" dirty="0">
                <a:latin typeface="Times New Roman" pitchFamily="18" charset="0"/>
              </a:rPr>
              <a:t>Failure to invite</a:t>
            </a:r>
            <a:r>
              <a:rPr lang="en-US" altLang="en-US" sz="1000" dirty="0">
                <a:latin typeface="Times New Roman" pitchFamily="18" charset="0"/>
              </a:rPr>
              <a:t> – Rainer found in their research of churches that very few Christians were inviting unchurched people even to come to church much less witnessing to them with any regularity.  A few will invite other Christians looking for a church home, but most will invite no lost.  This must be, in part, because many of these Christians no longer have many unchurched friends.</a:t>
            </a:r>
          </a:p>
          <a:p>
            <a:pPr marL="230158" indent="-230158">
              <a:buFontTx/>
              <a:buAutoNum type="arabicPeriod" startAt="4"/>
            </a:pPr>
            <a:r>
              <a:rPr lang="en-US" altLang="en-US" sz="1000" dirty="0">
                <a:latin typeface="Times New Roman" pitchFamily="18" charset="0"/>
              </a:rPr>
              <a:t> </a:t>
            </a:r>
            <a:r>
              <a:rPr lang="en-US" altLang="en-US" sz="1000" b="1" dirty="0">
                <a:latin typeface="Times New Roman" pitchFamily="18" charset="0"/>
              </a:rPr>
              <a:t>We go to churches that do not reach the unchurched</a:t>
            </a:r>
            <a:r>
              <a:rPr lang="en-US" altLang="en-US" sz="1000" dirty="0">
                <a:latin typeface="Times New Roman" pitchFamily="18" charset="0"/>
              </a:rPr>
              <a:t> – we reach only 1 person for Christ each year for every 85 church members in the US.  That is a frightening ratio and, of course, one of the key reasons we do not reach the unchurched, is that most Christians in America are members of churches that do not reach the unchurched.  Many well-intending Christians can be very active in his or her church and never challenged to reach the lost.</a:t>
            </a:r>
          </a:p>
        </p:txBody>
      </p:sp>
    </p:spTree>
    <p:extLst>
      <p:ext uri="{BB962C8B-B14F-4D97-AF65-F5344CB8AC3E}">
        <p14:creationId xmlns:p14="http://schemas.microsoft.com/office/powerpoint/2010/main" val="113206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54" indent="-285713" eaLnBrk="0" hangingPunct="0">
              <a:defRPr>
                <a:solidFill>
                  <a:schemeClr val="tx1"/>
                </a:solidFill>
                <a:latin typeface="Times New Roman" pitchFamily="18" charset="0"/>
              </a:defRPr>
            </a:lvl2pPr>
            <a:lvl3pPr marL="1142853" indent="-228570" eaLnBrk="0" hangingPunct="0">
              <a:defRPr>
                <a:solidFill>
                  <a:schemeClr val="tx1"/>
                </a:solidFill>
                <a:latin typeface="Times New Roman" pitchFamily="18" charset="0"/>
              </a:defRPr>
            </a:lvl3pPr>
            <a:lvl4pPr marL="1599994" indent="-228570" eaLnBrk="0" hangingPunct="0">
              <a:defRPr>
                <a:solidFill>
                  <a:schemeClr val="tx1"/>
                </a:solidFill>
                <a:latin typeface="Times New Roman" pitchFamily="18" charset="0"/>
              </a:defRPr>
            </a:lvl4pPr>
            <a:lvl5pPr marL="2057134" indent="-228570" eaLnBrk="0" hangingPunct="0">
              <a:defRPr>
                <a:solidFill>
                  <a:schemeClr val="tx1"/>
                </a:solidFill>
                <a:latin typeface="Times New Roman" pitchFamily="18" charset="0"/>
              </a:defRPr>
            </a:lvl5pPr>
            <a:lvl6pPr marL="2514276" indent="-228570" eaLnBrk="0" fontAlgn="base" hangingPunct="0">
              <a:spcBef>
                <a:spcPct val="0"/>
              </a:spcBef>
              <a:spcAft>
                <a:spcPct val="0"/>
              </a:spcAft>
              <a:defRPr>
                <a:solidFill>
                  <a:schemeClr val="tx1"/>
                </a:solidFill>
                <a:latin typeface="Times New Roman" pitchFamily="18" charset="0"/>
              </a:defRPr>
            </a:lvl6pPr>
            <a:lvl7pPr marL="2971417" indent="-228570" eaLnBrk="0" fontAlgn="base" hangingPunct="0">
              <a:spcBef>
                <a:spcPct val="0"/>
              </a:spcBef>
              <a:spcAft>
                <a:spcPct val="0"/>
              </a:spcAft>
              <a:defRPr>
                <a:solidFill>
                  <a:schemeClr val="tx1"/>
                </a:solidFill>
                <a:latin typeface="Times New Roman" pitchFamily="18" charset="0"/>
              </a:defRPr>
            </a:lvl7pPr>
            <a:lvl8pPr marL="3428558" indent="-228570" eaLnBrk="0" fontAlgn="base" hangingPunct="0">
              <a:spcBef>
                <a:spcPct val="0"/>
              </a:spcBef>
              <a:spcAft>
                <a:spcPct val="0"/>
              </a:spcAft>
              <a:defRPr>
                <a:solidFill>
                  <a:schemeClr val="tx1"/>
                </a:solidFill>
                <a:latin typeface="Times New Roman" pitchFamily="18" charset="0"/>
              </a:defRPr>
            </a:lvl8pPr>
            <a:lvl9pPr marL="3885699" indent="-228570" eaLnBrk="0" fontAlgn="base" hangingPunct="0">
              <a:spcBef>
                <a:spcPct val="0"/>
              </a:spcBef>
              <a:spcAft>
                <a:spcPct val="0"/>
              </a:spcAft>
              <a:defRPr>
                <a:solidFill>
                  <a:schemeClr val="tx1"/>
                </a:solidFill>
                <a:latin typeface="Times New Roman" pitchFamily="18" charset="0"/>
              </a:defRPr>
            </a:lvl9pPr>
          </a:lstStyle>
          <a:p>
            <a:fld id="{F45D55C3-2CDE-444F-BF35-361874B3B20E}" type="slidenum">
              <a:rPr lang="en-US" altLang="en-US">
                <a:solidFill>
                  <a:prstClr val="black"/>
                </a:solidFill>
              </a:rPr>
              <a:pPr/>
              <a:t>16</a:t>
            </a:fld>
            <a:endParaRPr lang="en-US" altLang="en-US">
              <a:solidFill>
                <a:prstClr val="black"/>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
        <p:nvSpPr>
          <p:cNvPr id="181253" name="AutoShape 4"/>
          <p:cNvSpPr>
            <a:spLocks/>
          </p:cNvSpPr>
          <p:nvPr/>
        </p:nvSpPr>
        <p:spPr bwMode="auto">
          <a:xfrm>
            <a:off x="1073151" y="3068639"/>
            <a:ext cx="307975" cy="998537"/>
          </a:xfrm>
          <a:prstGeom prst="rightBrace">
            <a:avLst>
              <a:gd name="adj1" fmla="val 27079"/>
              <a:gd name="adj2" fmla="val 50000"/>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lIns="92169" tIns="46084" rIns="92169" bIns="46084"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endParaRPr lang="en-US" altLang="en-US">
              <a:solidFill>
                <a:prstClr val="black"/>
              </a:solidFill>
              <a:latin typeface="Arial" charset="0"/>
            </a:endParaRPr>
          </a:p>
        </p:txBody>
      </p:sp>
      <p:sp>
        <p:nvSpPr>
          <p:cNvPr id="181254" name="Text Box 5"/>
          <p:cNvSpPr txBox="1">
            <a:spLocks noChangeArrowheads="1"/>
          </p:cNvSpPr>
          <p:nvPr/>
        </p:nvSpPr>
        <p:spPr bwMode="auto">
          <a:xfrm>
            <a:off x="153988" y="3068639"/>
            <a:ext cx="1149350" cy="9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9" tIns="46084" rIns="92169" bIns="46084">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ltLang="en-US" sz="1400" b="1">
                <a:solidFill>
                  <a:srgbClr val="FF3300"/>
                </a:solidFill>
                <a:latin typeface="Arial" charset="0"/>
              </a:rPr>
              <a:t>Donald McGavran “Bridges to God”</a:t>
            </a:r>
          </a:p>
        </p:txBody>
      </p:sp>
      <p:sp>
        <p:nvSpPr>
          <p:cNvPr id="181255" name="Line 6"/>
          <p:cNvSpPr>
            <a:spLocks noChangeShapeType="1"/>
          </p:cNvSpPr>
          <p:nvPr/>
        </p:nvSpPr>
        <p:spPr bwMode="auto">
          <a:xfrm flipH="1">
            <a:off x="4156075" y="3298825"/>
            <a:ext cx="1849438"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lIns="92169" tIns="46084" rIns="92169" bIns="46084"/>
          <a:lstStyle/>
          <a:p>
            <a:pPr fontAlgn="base">
              <a:spcBef>
                <a:spcPct val="0"/>
              </a:spcBef>
              <a:spcAft>
                <a:spcPct val="0"/>
              </a:spcAft>
            </a:pPr>
            <a:endParaRPr lang="en-US">
              <a:solidFill>
                <a:prstClr val="black"/>
              </a:solidFill>
              <a:latin typeface="Times New Roman" pitchFamily="18" charset="0"/>
            </a:endParaRPr>
          </a:p>
        </p:txBody>
      </p:sp>
      <p:sp>
        <p:nvSpPr>
          <p:cNvPr id="181256" name="Text Box 7"/>
          <p:cNvSpPr txBox="1">
            <a:spLocks noChangeArrowheads="1"/>
          </p:cNvSpPr>
          <p:nvPr/>
        </p:nvSpPr>
        <p:spPr bwMode="auto">
          <a:xfrm>
            <a:off x="5857875" y="3068639"/>
            <a:ext cx="1150938" cy="9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9" tIns="46084" rIns="92169" bIns="46084">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ltLang="en-US" sz="1400" b="1">
                <a:solidFill>
                  <a:srgbClr val="FF3300"/>
                </a:solidFill>
                <a:latin typeface="Arial" charset="0"/>
              </a:rPr>
              <a:t>“Will my friend attend with me?”</a:t>
            </a:r>
          </a:p>
        </p:txBody>
      </p:sp>
    </p:spTree>
    <p:extLst>
      <p:ext uri="{BB962C8B-B14F-4D97-AF65-F5344CB8AC3E}">
        <p14:creationId xmlns:p14="http://schemas.microsoft.com/office/powerpoint/2010/main" val="262274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704773-77D1-4AD9-A563-E20897F4CA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531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6BEBE8-B3E9-476F-90DB-904EACB6C2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687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E4A7B-A8F0-4329-BF13-1AE5395F75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832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E1054-4447-4404-9FA4-978379A892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085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A2B5A4-FD62-4E9A-9C9D-5D3880E64D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20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FFF892-CA6E-41FB-901A-C7D3DACC6E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439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20D57F-8F5E-426E-8751-027F492DB5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459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71FB9A-9161-45BC-9C95-C0A229B41D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018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DA29A-2B43-4B60-BDB7-D65265B9D4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13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02A13D-8ECD-459F-AF60-99BC46288A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224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FFEF18-B544-4C66-9530-92D7FFE9C6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789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81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dirty="0">
              <a:solidFill>
                <a:srgbClr val="000000"/>
              </a:solidFill>
            </a:endParaRPr>
          </a:p>
        </p:txBody>
      </p:sp>
      <p:sp>
        <p:nvSpPr>
          <p:cNvPr id="8181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dirty="0">
              <a:solidFill>
                <a:srgbClr val="000000"/>
              </a:solidFill>
            </a:endParaRPr>
          </a:p>
        </p:txBody>
      </p:sp>
      <p:sp>
        <p:nvSpPr>
          <p:cNvPr id="8181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4F966E97-2A17-4FE0-983D-6F2D0EE43F45}"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98643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pic>
        <p:nvPicPr>
          <p:cNvPr id="3075" name="Picture 6" descr="SfCC Logo_h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526" y="228601"/>
            <a:ext cx="6289675" cy="1928813"/>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TextBox 1"/>
          <p:cNvSpPr txBox="1"/>
          <p:nvPr/>
        </p:nvSpPr>
        <p:spPr>
          <a:xfrm>
            <a:off x="2482873" y="3644538"/>
            <a:ext cx="7184980" cy="830997"/>
          </a:xfrm>
          <a:prstGeom prst="rect">
            <a:avLst/>
          </a:prstGeom>
          <a:noFill/>
        </p:spPr>
        <p:txBody>
          <a:bodyPr wrap="none" rtlCol="0">
            <a:spAutoFit/>
          </a:bodyPr>
          <a:lstStyle/>
          <a:p>
            <a:pPr marL="45720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en-US" sz="4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Revitalization Training</a:t>
            </a:r>
          </a:p>
        </p:txBody>
      </p:sp>
      <p:sp>
        <p:nvSpPr>
          <p:cNvPr id="3" name="TextBox 2"/>
          <p:cNvSpPr txBox="1"/>
          <p:nvPr/>
        </p:nvSpPr>
        <p:spPr>
          <a:xfrm>
            <a:off x="4061808" y="4661264"/>
            <a:ext cx="3645550" cy="1070165"/>
          </a:xfrm>
          <a:prstGeom prst="rect">
            <a:avLst/>
          </a:prstGeom>
          <a:noFill/>
        </p:spPr>
        <p:txBody>
          <a:bodyPr wrap="none" rtlCol="0">
            <a:spAutoFit/>
          </a:bodyPr>
          <a:lstStyle/>
          <a:p>
            <a:pPr marL="990600" marR="0" lvl="0" indent="-533400" algn="ctr" defTabSz="914400" rtl="0" eaLnBrk="1" fontAlgn="auto" latinLnBrk="0" hangingPunct="1">
              <a:lnSpc>
                <a:spcPct val="150000"/>
              </a:lnSpc>
              <a:spcBef>
                <a:spcPct val="20000"/>
              </a:spcBef>
              <a:spcAft>
                <a:spcPts val="0"/>
              </a:spcAft>
              <a:buClr>
                <a:srgbClr val="000000"/>
              </a:buClr>
              <a:buSzTx/>
              <a:buFontTx/>
              <a:buNone/>
              <a:tabLst/>
              <a:defRPr/>
            </a:pPr>
            <a:r>
              <a:rPr kumimoji="0" lang="en-US" sz="4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Session #5</a:t>
            </a:r>
          </a:p>
        </p:txBody>
      </p:sp>
      <p:sp>
        <p:nvSpPr>
          <p:cNvPr id="4" name="Rectangle: Rounded Corners 3">
            <a:extLst>
              <a:ext uri="{FF2B5EF4-FFF2-40B4-BE49-F238E27FC236}">
                <a16:creationId xmlns:a16="http://schemas.microsoft.com/office/drawing/2014/main" id="{ADC12FBE-3B24-410A-AA84-D68C5D61F376}"/>
              </a:ext>
            </a:extLst>
          </p:cNvPr>
          <p:cNvSpPr/>
          <p:nvPr/>
        </p:nvSpPr>
        <p:spPr>
          <a:xfrm>
            <a:off x="2482873" y="3429000"/>
            <a:ext cx="7441963" cy="1399854"/>
          </a:xfrm>
          <a:prstGeom prst="roundRect">
            <a:avLst/>
          </a:prstGeom>
          <a:noFill/>
          <a:ln w="63500">
            <a:solidFill>
              <a:srgbClr val="89C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09285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918" y="516193"/>
            <a:ext cx="8030966" cy="1143000"/>
          </a:xfrm>
        </p:spPr>
        <p:txBody>
          <a:bodyPr/>
          <a:lstStyle/>
          <a:p>
            <a:r>
              <a:rPr lang="en-US" sz="3600" b="1" dirty="0">
                <a:solidFill>
                  <a:schemeClr val="bg1"/>
                </a:solidFill>
              </a:rPr>
              <a:t>Evangelism:</a:t>
            </a:r>
            <a:br>
              <a:rPr lang="en-US" sz="3600" b="1" dirty="0">
                <a:solidFill>
                  <a:schemeClr val="bg1"/>
                </a:solidFill>
              </a:rPr>
            </a:br>
            <a:r>
              <a:rPr lang="en-US" sz="3600" b="1" dirty="0">
                <a:solidFill>
                  <a:schemeClr val="bg1"/>
                </a:solidFill>
              </a:rPr>
              <a:t>Attractional Bias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761" y="1863915"/>
            <a:ext cx="5072294" cy="3565462"/>
          </a:xfrm>
          <a:prstGeom prst="rect">
            <a:avLst/>
          </a:prstGeom>
          <a:ln w="34925">
            <a:solidFill>
              <a:schemeClr val="bg1"/>
            </a:solidFill>
          </a:ln>
        </p:spPr>
      </p:pic>
      <p:sp>
        <p:nvSpPr>
          <p:cNvPr id="5" name="TextBox 4"/>
          <p:cNvSpPr txBox="1"/>
          <p:nvPr/>
        </p:nvSpPr>
        <p:spPr>
          <a:xfrm>
            <a:off x="760289" y="1988782"/>
            <a:ext cx="3133618" cy="2123658"/>
          </a:xfrm>
          <a:prstGeom prst="rect">
            <a:avLst/>
          </a:prstGeom>
          <a:noFill/>
        </p:spPr>
        <p:txBody>
          <a:bodyPr wrap="square" rtlCol="0">
            <a:spAutoFit/>
          </a:bodyPr>
          <a:lstStyle/>
          <a:p>
            <a:pPr marL="52388" indent="-52388" algn="ctr">
              <a:buClr>
                <a:schemeClr val="tx1"/>
              </a:buClr>
            </a:pPr>
            <a:r>
              <a:rPr lang="en-US" sz="2200" b="1" kern="0" dirty="0">
                <a:solidFill>
                  <a:schemeClr val="bg1"/>
                </a:solidFill>
                <a:effectLst>
                  <a:outerShdw blurRad="38100" dist="38100" dir="2700000" algn="tl">
                    <a:srgbClr val="000000">
                      <a:alpha val="43137"/>
                    </a:srgbClr>
                  </a:outerShdw>
                </a:effectLst>
                <a:latin typeface="+mj-lt"/>
              </a:rPr>
              <a:t>“</a:t>
            </a:r>
            <a:r>
              <a:rPr lang="en-US" sz="2200" b="1" i="1" kern="0" dirty="0">
                <a:solidFill>
                  <a:schemeClr val="bg1"/>
                </a:solidFill>
                <a:effectLst>
                  <a:outerShdw blurRad="38100" dist="38100" dir="2700000" algn="tl">
                    <a:srgbClr val="000000">
                      <a:alpha val="43137"/>
                    </a:srgbClr>
                  </a:outerShdw>
                </a:effectLst>
                <a:latin typeface="+mj-lt"/>
              </a:rPr>
              <a:t>We don’t understand why more people haven’t</a:t>
            </a:r>
          </a:p>
          <a:p>
            <a:pPr marL="52388" indent="-52388" algn="ctr">
              <a:buClr>
                <a:schemeClr val="tx1"/>
              </a:buClr>
            </a:pPr>
            <a:r>
              <a:rPr lang="en-US" sz="2200" b="1" i="1" kern="0" dirty="0">
                <a:solidFill>
                  <a:schemeClr val="bg1"/>
                </a:solidFill>
                <a:effectLst>
                  <a:outerShdw blurRad="38100" dist="38100" dir="2700000" algn="tl">
                    <a:srgbClr val="000000">
                      <a:alpha val="43137"/>
                    </a:srgbClr>
                  </a:outerShdw>
                </a:effectLst>
                <a:latin typeface="+mj-lt"/>
              </a:rPr>
              <a:t>    come since we moved into this new facility</a:t>
            </a:r>
            <a:r>
              <a:rPr lang="en-US" sz="2200" b="1" kern="0" dirty="0">
                <a:solidFill>
                  <a:schemeClr val="bg1"/>
                </a:solidFill>
                <a:effectLst>
                  <a:outerShdw blurRad="38100" dist="38100" dir="2700000" algn="tl">
                    <a:srgbClr val="000000">
                      <a:alpha val="43137"/>
                    </a:srgbClr>
                  </a:outerShdw>
                </a:effectLst>
                <a:latin typeface="+mj-lt"/>
              </a:rPr>
              <a:t>.”</a:t>
            </a:r>
          </a:p>
        </p:txBody>
      </p:sp>
      <p:sp>
        <p:nvSpPr>
          <p:cNvPr id="4" name="TextBox 3">
            <a:extLst>
              <a:ext uri="{FF2B5EF4-FFF2-40B4-BE49-F238E27FC236}">
                <a16:creationId xmlns:a16="http://schemas.microsoft.com/office/drawing/2014/main" id="{6C1A437B-78D1-4049-9C33-D78FC9E9448C}"/>
              </a:ext>
            </a:extLst>
          </p:cNvPr>
          <p:cNvSpPr txBox="1"/>
          <p:nvPr/>
        </p:nvSpPr>
        <p:spPr>
          <a:xfrm>
            <a:off x="842480" y="5585029"/>
            <a:ext cx="9982220" cy="1200329"/>
          </a:xfrm>
          <a:prstGeom prst="rect">
            <a:avLst/>
          </a:prstGeom>
          <a:noFill/>
        </p:spPr>
        <p:txBody>
          <a:bodyPr wrap="none" rtlCol="0">
            <a:spAutoFit/>
          </a:bodyPr>
          <a:lstStyle/>
          <a:p>
            <a:pPr marL="99060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Attractional: 	Making our ministries and facility attractive and </a:t>
            </a:r>
          </a:p>
          <a:p>
            <a:pPr marL="99060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			expecting the unchurched to come to us </a:t>
            </a:r>
          </a:p>
          <a:p>
            <a:pPr marL="99060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Missional: 	Going to them</a:t>
            </a:r>
          </a:p>
        </p:txBody>
      </p:sp>
      <p:pic>
        <p:nvPicPr>
          <p:cNvPr id="6" name="Picture 5" descr="A close up of a logo&#10;&#10;Description generated with high confidence">
            <a:extLst>
              <a:ext uri="{FF2B5EF4-FFF2-40B4-BE49-F238E27FC236}">
                <a16:creationId xmlns:a16="http://schemas.microsoft.com/office/drawing/2014/main" id="{4651BC9B-32ED-436D-AD42-BB1878037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217013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EECE64C-98DF-4EC4-B456-0E87E220194F}" type="slidenum">
              <a:rPr lang="en-US">
                <a:solidFill>
                  <a:srgbClr val="000000"/>
                </a:solidFill>
              </a:rPr>
              <a:pPr>
                <a:defRPr/>
              </a:pPr>
              <a:t>11</a:t>
            </a:fld>
            <a:endParaRPr lang="en-US" dirty="0">
              <a:solidFill>
                <a:srgbClr val="000000"/>
              </a:solidFill>
            </a:endParaRPr>
          </a:p>
        </p:txBody>
      </p:sp>
      <p:sp>
        <p:nvSpPr>
          <p:cNvPr id="51203" name="Rectangle 3"/>
          <p:cNvSpPr>
            <a:spLocks noGrp="1" noChangeArrowheads="1"/>
          </p:cNvSpPr>
          <p:nvPr>
            <p:ph type="title"/>
          </p:nvPr>
        </p:nvSpPr>
        <p:spPr>
          <a:xfrm>
            <a:off x="186647" y="523126"/>
            <a:ext cx="8686800" cy="1143000"/>
          </a:xfrm>
          <a:effectLst>
            <a:outerShdw dist="35921" dir="2700000" algn="ctr" rotWithShape="0">
              <a:schemeClr val="tx1"/>
            </a:outerShdw>
          </a:effectLst>
        </p:spPr>
        <p:txBody>
          <a:bodyPr/>
          <a:lstStyle/>
          <a:p>
            <a:pPr eaLnBrk="1" hangingPunct="1"/>
            <a:r>
              <a:rPr lang="en-US" altLang="en-US" sz="3600" b="1" dirty="0">
                <a:solidFill>
                  <a:schemeClr val="bg1"/>
                </a:solidFill>
              </a:rPr>
              <a:t>10 Reasons churches are not </a:t>
            </a:r>
            <a:br>
              <a:rPr lang="en-US" altLang="en-US" sz="3600" b="1" dirty="0">
                <a:solidFill>
                  <a:schemeClr val="bg1"/>
                </a:solidFill>
              </a:rPr>
            </a:br>
            <a:r>
              <a:rPr lang="en-US" altLang="en-US" sz="3600" b="1" dirty="0">
                <a:solidFill>
                  <a:schemeClr val="bg1"/>
                </a:solidFill>
              </a:rPr>
              <a:t>reaching the unchurched</a:t>
            </a:r>
          </a:p>
        </p:txBody>
      </p:sp>
      <p:sp>
        <p:nvSpPr>
          <p:cNvPr id="51204" name="Text Box 4"/>
          <p:cNvSpPr txBox="1">
            <a:spLocks noChangeArrowheads="1"/>
          </p:cNvSpPr>
          <p:nvPr/>
        </p:nvSpPr>
        <p:spPr bwMode="auto">
          <a:xfrm>
            <a:off x="2743200" y="4989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endParaRPr lang="en-US" altLang="en-US">
              <a:solidFill>
                <a:srgbClr val="000000"/>
              </a:solidFill>
              <a:latin typeface="Arial" charset="0"/>
            </a:endParaRPr>
          </a:p>
        </p:txBody>
      </p:sp>
      <p:sp>
        <p:nvSpPr>
          <p:cNvPr id="609285" name="Text Box 5"/>
          <p:cNvSpPr txBox="1">
            <a:spLocks noChangeArrowheads="1"/>
          </p:cNvSpPr>
          <p:nvPr/>
        </p:nvSpPr>
        <p:spPr bwMode="auto">
          <a:xfrm>
            <a:off x="4173020" y="2069786"/>
            <a:ext cx="6985310" cy="3894399"/>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marL="514350" indent="-514350" fontAlgn="base">
              <a:lnSpc>
                <a:spcPct val="150000"/>
              </a:lnSpc>
              <a:spcBef>
                <a:spcPct val="0"/>
              </a:spcBef>
              <a:spcAft>
                <a:spcPct val="0"/>
              </a:spcAft>
              <a:buFont typeface="+mj-lt"/>
              <a:buAutoNum type="arabicPeriod"/>
              <a:defRPr/>
            </a:pPr>
            <a:r>
              <a:rPr lang="en-US" sz="2800" b="1" dirty="0">
                <a:solidFill>
                  <a:srgbClr val="FFFFFF"/>
                </a:solidFill>
              </a:rPr>
              <a:t>Spiritual lethargy</a:t>
            </a:r>
          </a:p>
          <a:p>
            <a:pPr marL="514350" indent="-514350" fontAlgn="base">
              <a:lnSpc>
                <a:spcPct val="150000"/>
              </a:lnSpc>
              <a:spcBef>
                <a:spcPct val="0"/>
              </a:spcBef>
              <a:spcAft>
                <a:spcPct val="0"/>
              </a:spcAft>
              <a:buFont typeface="+mj-lt"/>
              <a:buAutoNum type="arabicPeriod"/>
              <a:defRPr/>
            </a:pPr>
            <a:r>
              <a:rPr lang="en-US" sz="2800" b="1" dirty="0">
                <a:solidFill>
                  <a:srgbClr val="FFFFFF"/>
                </a:solidFill>
              </a:rPr>
              <a:t>Growing inclusivism- “good” religions</a:t>
            </a:r>
          </a:p>
          <a:p>
            <a:pPr fontAlgn="base">
              <a:lnSpc>
                <a:spcPct val="150000"/>
              </a:lnSpc>
              <a:spcBef>
                <a:spcPct val="0"/>
              </a:spcBef>
              <a:spcAft>
                <a:spcPct val="0"/>
              </a:spcAft>
              <a:defRPr/>
            </a:pPr>
            <a:r>
              <a:rPr lang="en-US" sz="2800" b="1" dirty="0">
                <a:solidFill>
                  <a:srgbClr val="FFFFFF"/>
                </a:solidFill>
              </a:rPr>
              <a:t>	will allow people into heaven</a:t>
            </a:r>
          </a:p>
          <a:p>
            <a:pPr fontAlgn="base">
              <a:lnSpc>
                <a:spcPct val="150000"/>
              </a:lnSpc>
              <a:spcBef>
                <a:spcPct val="0"/>
              </a:spcBef>
              <a:spcAft>
                <a:spcPct val="0"/>
              </a:spcAft>
              <a:defRPr/>
            </a:pPr>
            <a:r>
              <a:rPr lang="en-US" sz="2800" b="1" dirty="0">
                <a:solidFill>
                  <a:srgbClr val="FFFFFF"/>
                </a:solidFill>
              </a:rPr>
              <a:t>3.    The growing disbelief in hell</a:t>
            </a:r>
          </a:p>
          <a:p>
            <a:pPr fontAlgn="base">
              <a:lnSpc>
                <a:spcPct val="150000"/>
              </a:lnSpc>
              <a:spcBef>
                <a:spcPct val="0"/>
              </a:spcBef>
              <a:spcAft>
                <a:spcPct val="0"/>
              </a:spcAft>
              <a:defRPr/>
            </a:pPr>
            <a:r>
              <a:rPr lang="en-US" sz="2800" b="1" dirty="0">
                <a:solidFill>
                  <a:srgbClr val="FFFFFF"/>
                </a:solidFill>
                <a:effectLst>
                  <a:outerShdw blurRad="38100" dist="38100" dir="2700000" algn="tl">
                    <a:srgbClr val="000000">
                      <a:alpha val="43137"/>
                    </a:srgbClr>
                  </a:outerShdw>
                </a:effectLst>
              </a:rPr>
              <a:t>4.    Busyness</a:t>
            </a:r>
          </a:p>
          <a:p>
            <a:pPr fontAlgn="base">
              <a:lnSpc>
                <a:spcPct val="150000"/>
              </a:lnSpc>
              <a:spcBef>
                <a:spcPct val="0"/>
              </a:spcBef>
              <a:spcAft>
                <a:spcPct val="0"/>
              </a:spcAft>
              <a:defRPr/>
            </a:pPr>
            <a:r>
              <a:rPr lang="en-US" sz="2800" b="1" dirty="0">
                <a:solidFill>
                  <a:srgbClr val="FFFFFF"/>
                </a:solidFill>
                <a:effectLst>
                  <a:outerShdw blurRad="38100" dist="38100" dir="2700000" algn="tl">
                    <a:srgbClr val="000000">
                      <a:alpha val="43137"/>
                    </a:srgbClr>
                  </a:outerShdw>
                </a:effectLst>
              </a:rPr>
              <a:t>5.    Fear of rejection</a:t>
            </a:r>
          </a:p>
        </p:txBody>
      </p:sp>
      <p:pic>
        <p:nvPicPr>
          <p:cNvPr id="3" name="Picture 2" descr="A close up of a sign&#10;&#10;Description generated with very high confidence">
            <a:extLst>
              <a:ext uri="{FF2B5EF4-FFF2-40B4-BE49-F238E27FC236}">
                <a16:creationId xmlns:a16="http://schemas.microsoft.com/office/drawing/2014/main" id="{AE5B5619-005E-4B2B-B40D-95806A177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18" y="2154150"/>
            <a:ext cx="2805478" cy="3896497"/>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78255E88-2B0B-4303-8CE9-2A3529885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52536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DC7528B-EF80-41D3-85DF-B94AEE96B454}" type="slidenum">
              <a:rPr lang="en-US">
                <a:solidFill>
                  <a:srgbClr val="000000"/>
                </a:solidFill>
              </a:rPr>
              <a:pPr>
                <a:defRPr/>
              </a:pPr>
              <a:t>12</a:t>
            </a:fld>
            <a:endParaRPr lang="en-US">
              <a:solidFill>
                <a:srgbClr val="000000"/>
              </a:solidFill>
            </a:endParaRPr>
          </a:p>
        </p:txBody>
      </p:sp>
      <p:sp>
        <p:nvSpPr>
          <p:cNvPr id="611330" name="Rectangle 2"/>
          <p:cNvSpPr>
            <a:spLocks noGrp="1" noChangeArrowheads="1"/>
          </p:cNvSpPr>
          <p:nvPr>
            <p:ph type="title"/>
          </p:nvPr>
        </p:nvSpPr>
        <p:spPr>
          <a:xfrm>
            <a:off x="727752" y="508571"/>
            <a:ext cx="8229600" cy="1143000"/>
          </a:xfrm>
          <a:effectLst>
            <a:outerShdw dist="35921" dir="2700000" algn="ctr" rotWithShape="0">
              <a:schemeClr val="tx1"/>
            </a:outerShdw>
          </a:effectLst>
        </p:spPr>
        <p:txBody>
          <a:bodyPr/>
          <a:lstStyle/>
          <a:p>
            <a:pPr eaLnBrk="1" hangingPunct="1">
              <a:defRPr/>
            </a:pPr>
            <a:r>
              <a:rPr lang="en-US" sz="3600" b="1" dirty="0">
                <a:solidFill>
                  <a:schemeClr val="bg1"/>
                </a:solidFill>
                <a:latin typeface="+mn-lt"/>
              </a:rPr>
              <a:t>10 R</a:t>
            </a:r>
            <a:r>
              <a:rPr lang="en-US" sz="3600" b="1" dirty="0">
                <a:solidFill>
                  <a:schemeClr val="bg1"/>
                </a:solidFill>
              </a:rPr>
              <a:t>easons churches are not </a:t>
            </a:r>
            <a:br>
              <a:rPr lang="en-US" sz="3600" b="1" dirty="0">
                <a:solidFill>
                  <a:schemeClr val="bg1"/>
                </a:solidFill>
              </a:rPr>
            </a:br>
            <a:r>
              <a:rPr lang="en-US" sz="3600" b="1" dirty="0">
                <a:solidFill>
                  <a:schemeClr val="bg1"/>
                </a:solidFill>
              </a:rPr>
              <a:t>reaching the unchurched-cont’d</a:t>
            </a:r>
          </a:p>
        </p:txBody>
      </p:sp>
      <p:sp>
        <p:nvSpPr>
          <p:cNvPr id="5" name="TextBox 4"/>
          <p:cNvSpPr txBox="1"/>
          <p:nvPr/>
        </p:nvSpPr>
        <p:spPr>
          <a:xfrm>
            <a:off x="3544584" y="2397304"/>
            <a:ext cx="7494427" cy="4068165"/>
          </a:xfrm>
          <a:prstGeom prst="rect">
            <a:avLst/>
          </a:prstGeom>
          <a:noFill/>
        </p:spPr>
        <p:txBody>
          <a:bodyPr wrap="square">
            <a:spAutoFit/>
          </a:bodyPr>
          <a:lstStyle/>
          <a:p>
            <a:pPr marL="509587" fontAlgn="base">
              <a:lnSpc>
                <a:spcPct val="150000"/>
              </a:lnSpc>
              <a:spcBef>
                <a:spcPct val="0"/>
              </a:spcBef>
              <a:spcAft>
                <a:spcPct val="0"/>
              </a:spcAft>
              <a:defRPr/>
            </a:pPr>
            <a:r>
              <a:rPr lang="en-US" sz="3200" b="1" dirty="0">
                <a:solidFill>
                  <a:srgbClr val="FFFFFF"/>
                </a:solidFill>
                <a:effectLst>
                  <a:outerShdw blurRad="38100" dist="38100" dir="2700000" algn="tl">
                    <a:srgbClr val="000000">
                      <a:alpha val="43137"/>
                    </a:srgbClr>
                  </a:outerShdw>
                </a:effectLst>
              </a:rPr>
              <a:t>6.  </a:t>
            </a:r>
            <a:r>
              <a:rPr lang="en-US" sz="2800" b="1" dirty="0">
                <a:solidFill>
                  <a:srgbClr val="FFFFFF"/>
                </a:solidFill>
                <a:effectLst>
                  <a:outerShdw blurRad="38100" dist="38100" dir="2700000" algn="tl">
                    <a:srgbClr val="000000">
                      <a:alpha val="43137"/>
                    </a:srgbClr>
                  </a:outerShdw>
                </a:effectLst>
              </a:rPr>
              <a:t>A desire to be tolerant</a:t>
            </a:r>
          </a:p>
          <a:p>
            <a:pPr marL="1023937" indent="-514350" fontAlgn="base">
              <a:lnSpc>
                <a:spcPct val="150000"/>
              </a:lnSpc>
              <a:spcBef>
                <a:spcPct val="0"/>
              </a:spcBef>
              <a:spcAft>
                <a:spcPct val="0"/>
              </a:spcAft>
              <a:buAutoNum type="arabicPeriod" startAt="7"/>
              <a:defRPr/>
            </a:pPr>
            <a:r>
              <a:rPr lang="en-US" sz="2800" b="1" dirty="0">
                <a:solidFill>
                  <a:srgbClr val="FFFFFF"/>
                </a:solidFill>
                <a:effectLst>
                  <a:outerShdw blurRad="38100" dist="38100" dir="2700000" algn="tl">
                    <a:srgbClr val="000000">
                      <a:alpha val="43137"/>
                    </a:srgbClr>
                  </a:outerShdw>
                </a:effectLst>
              </a:rPr>
              <a:t>Losing the habit of witnessing</a:t>
            </a:r>
          </a:p>
          <a:p>
            <a:pPr marL="1023937" indent="-514350" fontAlgn="base">
              <a:lnSpc>
                <a:spcPct val="150000"/>
              </a:lnSpc>
              <a:spcBef>
                <a:spcPct val="0"/>
              </a:spcBef>
              <a:spcAft>
                <a:spcPct val="0"/>
              </a:spcAft>
              <a:buAutoNum type="arabicPeriod" startAt="7"/>
              <a:defRPr/>
            </a:pPr>
            <a:r>
              <a:rPr lang="en-US" sz="2800" b="1" dirty="0">
                <a:solidFill>
                  <a:srgbClr val="FFFFFF"/>
                </a:solidFill>
                <a:effectLst>
                  <a:outerShdw blurRad="38100" dist="38100" dir="2700000" algn="tl">
                    <a:srgbClr val="000000">
                      <a:alpha val="43137"/>
                    </a:srgbClr>
                  </a:outerShdw>
                </a:effectLst>
              </a:rPr>
              <a:t>Lack of accountability</a:t>
            </a:r>
          </a:p>
          <a:p>
            <a:pPr marL="1023937" indent="-514350" fontAlgn="base">
              <a:lnSpc>
                <a:spcPct val="150000"/>
              </a:lnSpc>
              <a:spcBef>
                <a:spcPct val="0"/>
              </a:spcBef>
              <a:spcAft>
                <a:spcPct val="0"/>
              </a:spcAft>
              <a:buAutoNum type="arabicPeriod" startAt="7"/>
              <a:defRPr/>
            </a:pPr>
            <a:r>
              <a:rPr lang="en-US" sz="2800" b="1" dirty="0">
                <a:solidFill>
                  <a:srgbClr val="FFFFFF"/>
                </a:solidFill>
                <a:effectLst>
                  <a:outerShdw blurRad="38100" dist="38100" dir="2700000" algn="tl">
                    <a:srgbClr val="000000">
                      <a:alpha val="43137"/>
                    </a:srgbClr>
                  </a:outerShdw>
                </a:effectLst>
              </a:rPr>
              <a:t>Failure to invite</a:t>
            </a:r>
          </a:p>
          <a:p>
            <a:pPr marL="1023937" indent="-514350" fontAlgn="base">
              <a:lnSpc>
                <a:spcPct val="150000"/>
              </a:lnSpc>
              <a:spcBef>
                <a:spcPct val="0"/>
              </a:spcBef>
              <a:spcAft>
                <a:spcPct val="0"/>
              </a:spcAft>
              <a:buAutoNum type="arabicPeriod" startAt="7"/>
              <a:defRPr/>
            </a:pPr>
            <a:r>
              <a:rPr lang="en-US" sz="2800" b="1" dirty="0">
                <a:solidFill>
                  <a:srgbClr val="FFFFFF"/>
                </a:solidFill>
                <a:effectLst>
                  <a:outerShdw blurRad="38100" dist="38100" dir="2700000" algn="tl">
                    <a:srgbClr val="000000">
                      <a:alpha val="43137"/>
                    </a:srgbClr>
                  </a:outerShdw>
                </a:effectLst>
              </a:rPr>
              <a:t> Our churches don’t emphasize it</a:t>
            </a:r>
          </a:p>
          <a:p>
            <a:pPr fontAlgn="base">
              <a:lnSpc>
                <a:spcPct val="150000"/>
              </a:lnSpc>
              <a:spcBef>
                <a:spcPct val="0"/>
              </a:spcBef>
              <a:spcAft>
                <a:spcPct val="0"/>
              </a:spcAft>
              <a:defRPr/>
            </a:pPr>
            <a:r>
              <a:rPr lang="en-US" sz="3200" b="1" dirty="0">
                <a:solidFill>
                  <a:srgbClr val="FFFFFF"/>
                </a:solidFill>
                <a:effectLst>
                  <a:outerShdw blurRad="38100" dist="38100" dir="2700000" algn="tl">
                    <a:srgbClr val="000000">
                      <a:alpha val="43137"/>
                    </a:srgbClr>
                  </a:outerShdw>
                </a:effectLst>
              </a:rPr>
              <a:t>  </a:t>
            </a:r>
          </a:p>
        </p:txBody>
      </p:sp>
      <p:pic>
        <p:nvPicPr>
          <p:cNvPr id="6" name="Picture 5" descr="A close up of a sign&#10;&#10;Description generated with very high confidence">
            <a:extLst>
              <a:ext uri="{FF2B5EF4-FFF2-40B4-BE49-F238E27FC236}">
                <a16:creationId xmlns:a16="http://schemas.microsoft.com/office/drawing/2014/main" id="{0166C773-84BE-4F46-AD26-370A8A623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18" y="2154150"/>
            <a:ext cx="2805478" cy="3896497"/>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id="{6EF85776-A95E-4D88-9B48-183743273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277734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441611" y="514565"/>
            <a:ext cx="6695522" cy="1052513"/>
          </a:xfrm>
        </p:spPr>
        <p:txBody>
          <a:bodyPr/>
          <a:lstStyle/>
          <a:p>
            <a:r>
              <a:rPr lang="en-US" altLang="en-US" sz="3600" b="1" dirty="0">
                <a:solidFill>
                  <a:schemeClr val="bg1"/>
                </a:solidFill>
              </a:rPr>
              <a:t>Evangelism:</a:t>
            </a:r>
            <a:br>
              <a:rPr lang="en-US" altLang="en-US" sz="3600" b="1" dirty="0">
                <a:solidFill>
                  <a:schemeClr val="bg1"/>
                </a:solidFill>
              </a:rPr>
            </a:br>
            <a:r>
              <a:rPr lang="en-US" altLang="en-US" sz="3600" b="1" dirty="0">
                <a:solidFill>
                  <a:schemeClr val="bg1"/>
                </a:solidFill>
              </a:rPr>
              <a:t>Scriptural Solutions</a:t>
            </a:r>
          </a:p>
        </p:txBody>
      </p:sp>
      <p:sp>
        <p:nvSpPr>
          <p:cNvPr id="60419" name="Content Placeholder 2"/>
          <p:cNvSpPr>
            <a:spLocks noGrp="1"/>
          </p:cNvSpPr>
          <p:nvPr>
            <p:ph idx="1"/>
          </p:nvPr>
        </p:nvSpPr>
        <p:spPr>
          <a:xfrm>
            <a:off x="744145" y="2596795"/>
            <a:ext cx="7772400" cy="2590800"/>
          </a:xfrm>
        </p:spPr>
        <p:txBody>
          <a:bodyPr/>
          <a:lstStyle/>
          <a:p>
            <a:pPr marL="0" indent="0">
              <a:buNone/>
            </a:pPr>
            <a:r>
              <a:rPr lang="en-US" altLang="en-US" b="1" dirty="0">
                <a:solidFill>
                  <a:schemeClr val="bg1"/>
                </a:solidFill>
              </a:rPr>
              <a:t>Matthew 4:19 “…Follow Me” (</a:t>
            </a:r>
            <a:r>
              <a:rPr lang="en-US" altLang="en-US" b="1" u="sng" dirty="0">
                <a:solidFill>
                  <a:schemeClr val="bg1"/>
                </a:solidFill>
              </a:rPr>
              <a:t>relationship 1</a:t>
            </a:r>
            <a:r>
              <a:rPr lang="en-US" altLang="en-US" b="1" dirty="0">
                <a:solidFill>
                  <a:schemeClr val="bg1"/>
                </a:solidFill>
              </a:rPr>
              <a:t>) </a:t>
            </a:r>
          </a:p>
          <a:p>
            <a:pPr marL="0" indent="0">
              <a:buNone/>
            </a:pPr>
            <a:endParaRPr lang="en-US" altLang="en-US" sz="2000" b="1" dirty="0">
              <a:solidFill>
                <a:schemeClr val="bg1"/>
              </a:solidFill>
            </a:endParaRPr>
          </a:p>
          <a:p>
            <a:pPr marL="0" indent="0">
              <a:buNone/>
            </a:pPr>
            <a:r>
              <a:rPr lang="en-US" altLang="en-US" b="1" dirty="0">
                <a:solidFill>
                  <a:schemeClr val="bg1"/>
                </a:solidFill>
              </a:rPr>
              <a:t>“and I will make you </a:t>
            </a:r>
          </a:p>
          <a:p>
            <a:pPr marL="0" indent="0">
              <a:buNone/>
            </a:pPr>
            <a:r>
              <a:rPr lang="en-US" altLang="en-US" b="1" dirty="0">
                <a:solidFill>
                  <a:schemeClr val="bg1"/>
                </a:solidFill>
              </a:rPr>
              <a:t>fishers of men.” (</a:t>
            </a:r>
            <a:r>
              <a:rPr lang="en-US" altLang="en-US" b="1" u="sng" dirty="0">
                <a:solidFill>
                  <a:schemeClr val="bg1"/>
                </a:solidFill>
              </a:rPr>
              <a:t>relationship 2</a:t>
            </a:r>
            <a:r>
              <a:rPr lang="en-US" altLang="en-US" b="1" dirty="0">
                <a:solidFill>
                  <a:schemeClr val="bg1"/>
                </a:solidFill>
              </a:rPr>
              <a:t>)</a:t>
            </a:r>
          </a:p>
        </p:txBody>
      </p:sp>
      <p:pic>
        <p:nvPicPr>
          <p:cNvPr id="4" name="Picture 3" descr="A close up of a logo&#10;&#10;Description generated with high confidence">
            <a:extLst>
              <a:ext uri="{FF2B5EF4-FFF2-40B4-BE49-F238E27FC236}">
                <a16:creationId xmlns:a16="http://schemas.microsoft.com/office/drawing/2014/main" id="{E62822D3-E405-4771-BC99-7317054FC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Isosceles Triangle 1">
            <a:extLst>
              <a:ext uri="{FF2B5EF4-FFF2-40B4-BE49-F238E27FC236}">
                <a16:creationId xmlns:a16="http://schemas.microsoft.com/office/drawing/2014/main" id="{AC363C6C-6C2E-4CF1-9142-73BF08D3640A}"/>
              </a:ext>
            </a:extLst>
          </p:cNvPr>
          <p:cNvSpPr/>
          <p:nvPr/>
        </p:nvSpPr>
        <p:spPr>
          <a:xfrm>
            <a:off x="8516545" y="2856216"/>
            <a:ext cx="2076111" cy="1828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3E6526-A0BA-4659-A8A5-853343AB87C0}"/>
              </a:ext>
            </a:extLst>
          </p:cNvPr>
          <p:cNvSpPr txBox="1"/>
          <p:nvPr/>
        </p:nvSpPr>
        <p:spPr>
          <a:xfrm>
            <a:off x="8680932" y="2260594"/>
            <a:ext cx="1258678" cy="581249"/>
          </a:xfrm>
          <a:prstGeom prst="rect">
            <a:avLst/>
          </a:prstGeom>
          <a:noFill/>
        </p:spPr>
        <p:txBody>
          <a:bodyPr wrap="none" rtlCol="0">
            <a:spAutoFit/>
          </a:bodyPr>
          <a:lstStyle/>
          <a:p>
            <a:pPr marL="990600" indent="-533400">
              <a:lnSpc>
                <a:spcPct val="150000"/>
              </a:lnSpc>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God</a:t>
            </a:r>
          </a:p>
        </p:txBody>
      </p:sp>
      <p:sp>
        <p:nvSpPr>
          <p:cNvPr id="7" name="TextBox 6">
            <a:extLst>
              <a:ext uri="{FF2B5EF4-FFF2-40B4-BE49-F238E27FC236}">
                <a16:creationId xmlns:a16="http://schemas.microsoft.com/office/drawing/2014/main" id="{F78B26B1-45B6-4CE9-92C2-D627599630FA}"/>
              </a:ext>
            </a:extLst>
          </p:cNvPr>
          <p:cNvSpPr txBox="1"/>
          <p:nvPr/>
        </p:nvSpPr>
        <p:spPr>
          <a:xfrm>
            <a:off x="7781849" y="4578967"/>
            <a:ext cx="1088760" cy="581249"/>
          </a:xfrm>
          <a:prstGeom prst="rect">
            <a:avLst/>
          </a:prstGeom>
          <a:noFill/>
        </p:spPr>
        <p:txBody>
          <a:bodyPr wrap="none" rtlCol="0">
            <a:spAutoFit/>
          </a:bodyPr>
          <a:lstStyle/>
          <a:p>
            <a:pPr marL="990600" indent="-533400">
              <a:lnSpc>
                <a:spcPct val="150000"/>
              </a:lnSpc>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Me</a:t>
            </a:r>
          </a:p>
        </p:txBody>
      </p:sp>
      <p:sp>
        <p:nvSpPr>
          <p:cNvPr id="8" name="TextBox 7">
            <a:extLst>
              <a:ext uri="{FF2B5EF4-FFF2-40B4-BE49-F238E27FC236}">
                <a16:creationId xmlns:a16="http://schemas.microsoft.com/office/drawing/2014/main" id="{19047632-084F-4EF9-89A8-8D2664F62CA9}"/>
              </a:ext>
            </a:extLst>
          </p:cNvPr>
          <p:cNvSpPr txBox="1"/>
          <p:nvPr/>
        </p:nvSpPr>
        <p:spPr>
          <a:xfrm>
            <a:off x="9788426" y="4578966"/>
            <a:ext cx="1659429" cy="581249"/>
          </a:xfrm>
          <a:prstGeom prst="rect">
            <a:avLst/>
          </a:prstGeom>
          <a:noFill/>
        </p:spPr>
        <p:txBody>
          <a:bodyPr wrap="none" rtlCol="0">
            <a:spAutoFit/>
          </a:bodyPr>
          <a:lstStyle/>
          <a:p>
            <a:pPr marL="990600" indent="-533400">
              <a:lnSpc>
                <a:spcPct val="150000"/>
              </a:lnSpc>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Others</a:t>
            </a:r>
          </a:p>
        </p:txBody>
      </p:sp>
      <p:sp>
        <p:nvSpPr>
          <p:cNvPr id="5" name="TextBox 4">
            <a:extLst>
              <a:ext uri="{FF2B5EF4-FFF2-40B4-BE49-F238E27FC236}">
                <a16:creationId xmlns:a16="http://schemas.microsoft.com/office/drawing/2014/main" id="{5A6C236D-E5EC-40EA-B092-81A8C6498D25}"/>
              </a:ext>
            </a:extLst>
          </p:cNvPr>
          <p:cNvSpPr txBox="1"/>
          <p:nvPr/>
        </p:nvSpPr>
        <p:spPr>
          <a:xfrm>
            <a:off x="8763855" y="3205537"/>
            <a:ext cx="136127" cy="686658"/>
          </a:xfrm>
          <a:prstGeom prst="rect">
            <a:avLst/>
          </a:prstGeom>
          <a:noFill/>
        </p:spPr>
        <p:txBody>
          <a:bodyPr wrap="square" rtlCol="0">
            <a:spAutoFit/>
          </a:bodyPr>
          <a:lstStyle/>
          <a:p>
            <a:pPr>
              <a:lnSpc>
                <a:spcPct val="150000"/>
              </a:lnSpc>
              <a:buClr>
                <a:schemeClr val="tx1"/>
              </a:buClr>
            </a:pPr>
            <a:r>
              <a:rPr lang="en-US" sz="2800" b="1" kern="0" dirty="0">
                <a:solidFill>
                  <a:schemeClr val="bg1"/>
                </a:solidFill>
                <a:effectLst>
                  <a:outerShdw blurRad="38100" dist="38100" dir="2700000" algn="tl">
                    <a:srgbClr val="000000">
                      <a:alpha val="43137"/>
                    </a:srgbClr>
                  </a:outerShdw>
                </a:effectLst>
                <a:latin typeface="+mj-lt"/>
              </a:rPr>
              <a:t>1</a:t>
            </a:r>
          </a:p>
        </p:txBody>
      </p:sp>
      <p:sp>
        <p:nvSpPr>
          <p:cNvPr id="10" name="TextBox 9">
            <a:extLst>
              <a:ext uri="{FF2B5EF4-FFF2-40B4-BE49-F238E27FC236}">
                <a16:creationId xmlns:a16="http://schemas.microsoft.com/office/drawing/2014/main" id="{CD41E512-584E-4394-849F-38D12BFA1B0F}"/>
              </a:ext>
            </a:extLst>
          </p:cNvPr>
          <p:cNvSpPr txBox="1"/>
          <p:nvPr/>
        </p:nvSpPr>
        <p:spPr>
          <a:xfrm>
            <a:off x="9428099" y="4558809"/>
            <a:ext cx="383438" cy="662746"/>
          </a:xfrm>
          <a:prstGeom prst="rect">
            <a:avLst/>
          </a:prstGeom>
          <a:noFill/>
        </p:spPr>
        <p:txBody>
          <a:bodyPr wrap="none" rtlCol="0">
            <a:spAutoFit/>
          </a:bodyPr>
          <a:lstStyle/>
          <a:p>
            <a:pPr>
              <a:lnSpc>
                <a:spcPct val="150000"/>
              </a:lnSpc>
              <a:buClr>
                <a:schemeClr val="tx1"/>
              </a:buClr>
            </a:pPr>
            <a:r>
              <a:rPr lang="en-US" sz="2800" b="1" kern="0" dirty="0">
                <a:solidFill>
                  <a:schemeClr val="bg1"/>
                </a:solidFill>
                <a:effectLst>
                  <a:outerShdw blurRad="38100" dist="38100" dir="2700000" algn="tl">
                    <a:srgbClr val="000000">
                      <a:alpha val="43137"/>
                    </a:srgbClr>
                  </a:outerShdw>
                </a:effectLst>
                <a:latin typeface="+mj-lt"/>
              </a:rPr>
              <a:t>2</a:t>
            </a:r>
          </a:p>
        </p:txBody>
      </p:sp>
    </p:spTree>
    <p:extLst>
      <p:ext uri="{BB962C8B-B14F-4D97-AF65-F5344CB8AC3E}">
        <p14:creationId xmlns:p14="http://schemas.microsoft.com/office/powerpoint/2010/main" val="241934001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441611" y="514565"/>
            <a:ext cx="6695522" cy="1052513"/>
          </a:xfrm>
        </p:spPr>
        <p:txBody>
          <a:bodyPr/>
          <a:lstStyle/>
          <a:p>
            <a:r>
              <a:rPr lang="en-US" altLang="en-US" sz="3600" b="1" dirty="0">
                <a:solidFill>
                  <a:schemeClr val="bg1"/>
                </a:solidFill>
              </a:rPr>
              <a:t>Evangelism:</a:t>
            </a:r>
            <a:br>
              <a:rPr lang="en-US" altLang="en-US" sz="3600" b="1" dirty="0">
                <a:solidFill>
                  <a:schemeClr val="bg1"/>
                </a:solidFill>
              </a:rPr>
            </a:br>
            <a:r>
              <a:rPr lang="en-US" altLang="en-US" sz="3600" b="1" dirty="0">
                <a:solidFill>
                  <a:schemeClr val="bg1"/>
                </a:solidFill>
              </a:rPr>
              <a:t>Scriptural Solutions</a:t>
            </a:r>
          </a:p>
        </p:txBody>
      </p:sp>
      <p:pic>
        <p:nvPicPr>
          <p:cNvPr id="4" name="Picture 3" descr="A close up of a logo&#10;&#10;Description generated with high confidence">
            <a:extLst>
              <a:ext uri="{FF2B5EF4-FFF2-40B4-BE49-F238E27FC236}">
                <a16:creationId xmlns:a16="http://schemas.microsoft.com/office/drawing/2014/main" id="{E62822D3-E405-4771-BC99-7317054FC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Isosceles Triangle 1">
            <a:extLst>
              <a:ext uri="{FF2B5EF4-FFF2-40B4-BE49-F238E27FC236}">
                <a16:creationId xmlns:a16="http://schemas.microsoft.com/office/drawing/2014/main" id="{AC363C6C-6C2E-4CF1-9142-73BF08D3640A}"/>
              </a:ext>
            </a:extLst>
          </p:cNvPr>
          <p:cNvSpPr/>
          <p:nvPr/>
        </p:nvSpPr>
        <p:spPr>
          <a:xfrm>
            <a:off x="8516545" y="2856216"/>
            <a:ext cx="2076111" cy="1828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3E6526-A0BA-4659-A8A5-853343AB87C0}"/>
              </a:ext>
            </a:extLst>
          </p:cNvPr>
          <p:cNvSpPr txBox="1"/>
          <p:nvPr/>
        </p:nvSpPr>
        <p:spPr>
          <a:xfrm>
            <a:off x="8680932" y="2260594"/>
            <a:ext cx="1258678" cy="581249"/>
          </a:xfrm>
          <a:prstGeom prst="rect">
            <a:avLst/>
          </a:prstGeom>
          <a:noFill/>
        </p:spPr>
        <p:txBody>
          <a:bodyPr wrap="none" rtlCol="0">
            <a:spAutoFit/>
          </a:bodyPr>
          <a:lstStyle/>
          <a:p>
            <a:pPr marL="990600" indent="-533400">
              <a:lnSpc>
                <a:spcPct val="150000"/>
              </a:lnSpc>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God</a:t>
            </a:r>
          </a:p>
        </p:txBody>
      </p:sp>
      <p:sp>
        <p:nvSpPr>
          <p:cNvPr id="7" name="TextBox 6">
            <a:extLst>
              <a:ext uri="{FF2B5EF4-FFF2-40B4-BE49-F238E27FC236}">
                <a16:creationId xmlns:a16="http://schemas.microsoft.com/office/drawing/2014/main" id="{F78B26B1-45B6-4CE9-92C2-D627599630FA}"/>
              </a:ext>
            </a:extLst>
          </p:cNvPr>
          <p:cNvSpPr txBox="1"/>
          <p:nvPr/>
        </p:nvSpPr>
        <p:spPr>
          <a:xfrm>
            <a:off x="7781849" y="4578967"/>
            <a:ext cx="1088760" cy="581249"/>
          </a:xfrm>
          <a:prstGeom prst="rect">
            <a:avLst/>
          </a:prstGeom>
          <a:noFill/>
        </p:spPr>
        <p:txBody>
          <a:bodyPr wrap="none" rtlCol="0">
            <a:spAutoFit/>
          </a:bodyPr>
          <a:lstStyle/>
          <a:p>
            <a:pPr marL="990600" indent="-533400">
              <a:lnSpc>
                <a:spcPct val="150000"/>
              </a:lnSpc>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Me</a:t>
            </a:r>
          </a:p>
        </p:txBody>
      </p:sp>
      <p:sp>
        <p:nvSpPr>
          <p:cNvPr id="8" name="TextBox 7">
            <a:extLst>
              <a:ext uri="{FF2B5EF4-FFF2-40B4-BE49-F238E27FC236}">
                <a16:creationId xmlns:a16="http://schemas.microsoft.com/office/drawing/2014/main" id="{19047632-084F-4EF9-89A8-8D2664F62CA9}"/>
              </a:ext>
            </a:extLst>
          </p:cNvPr>
          <p:cNvSpPr txBox="1"/>
          <p:nvPr/>
        </p:nvSpPr>
        <p:spPr>
          <a:xfrm>
            <a:off x="9788426" y="4578966"/>
            <a:ext cx="1659429" cy="581249"/>
          </a:xfrm>
          <a:prstGeom prst="rect">
            <a:avLst/>
          </a:prstGeom>
          <a:noFill/>
        </p:spPr>
        <p:txBody>
          <a:bodyPr wrap="none" rtlCol="0">
            <a:spAutoFit/>
          </a:bodyPr>
          <a:lstStyle/>
          <a:p>
            <a:pPr marL="990600" indent="-533400">
              <a:lnSpc>
                <a:spcPct val="150000"/>
              </a:lnSpc>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Others</a:t>
            </a:r>
          </a:p>
        </p:txBody>
      </p:sp>
      <p:sp>
        <p:nvSpPr>
          <p:cNvPr id="10" name="Content Placeholder 2">
            <a:extLst>
              <a:ext uri="{FF2B5EF4-FFF2-40B4-BE49-F238E27FC236}">
                <a16:creationId xmlns:a16="http://schemas.microsoft.com/office/drawing/2014/main" id="{F4E37CD0-3D31-44E6-AB2F-D7C69C50D2DD}"/>
              </a:ext>
            </a:extLst>
          </p:cNvPr>
          <p:cNvSpPr>
            <a:spLocks noGrp="1"/>
          </p:cNvSpPr>
          <p:nvPr>
            <p:ph idx="1"/>
          </p:nvPr>
        </p:nvSpPr>
        <p:spPr>
          <a:xfrm>
            <a:off x="609600" y="2000892"/>
            <a:ext cx="10972800" cy="4525963"/>
          </a:xfrm>
        </p:spPr>
        <p:txBody>
          <a:bodyPr/>
          <a:lstStyle/>
          <a:p>
            <a:pPr marL="0" indent="0">
              <a:buNone/>
            </a:pPr>
            <a:r>
              <a:rPr lang="en-US" altLang="en-US" sz="2800" b="1" dirty="0">
                <a:solidFill>
                  <a:schemeClr val="bg1"/>
                </a:solidFill>
              </a:rPr>
              <a:t>I Peter 3:15 “but sanctify Christ as </a:t>
            </a:r>
          </a:p>
          <a:p>
            <a:pPr marL="0" indent="0">
              <a:buNone/>
            </a:pPr>
            <a:r>
              <a:rPr lang="en-US" altLang="en-US" sz="2800" b="1" dirty="0">
                <a:solidFill>
                  <a:schemeClr val="bg1"/>
                </a:solidFill>
              </a:rPr>
              <a:t>Lord in your hearts (relationship 1), </a:t>
            </a:r>
          </a:p>
          <a:p>
            <a:pPr marL="0" indent="0">
              <a:buNone/>
            </a:pPr>
            <a:endParaRPr lang="en-US" altLang="en-US" sz="1800" b="1" dirty="0">
              <a:solidFill>
                <a:schemeClr val="bg1"/>
              </a:solidFill>
            </a:endParaRPr>
          </a:p>
          <a:p>
            <a:pPr marL="0" indent="0">
              <a:buNone/>
            </a:pPr>
            <a:r>
              <a:rPr lang="en-US" altLang="en-US" sz="2800" b="1" dirty="0">
                <a:solidFill>
                  <a:schemeClr val="bg1"/>
                </a:solidFill>
              </a:rPr>
              <a:t>always being ready to make a defense to </a:t>
            </a:r>
          </a:p>
          <a:p>
            <a:pPr marL="0" indent="0">
              <a:buNone/>
            </a:pPr>
            <a:r>
              <a:rPr lang="en-US" altLang="en-US" sz="2800" b="1" dirty="0">
                <a:solidFill>
                  <a:schemeClr val="bg1"/>
                </a:solidFill>
              </a:rPr>
              <a:t>everyone who asks you to give an account</a:t>
            </a:r>
          </a:p>
          <a:p>
            <a:pPr marL="0" indent="0">
              <a:buNone/>
            </a:pPr>
            <a:r>
              <a:rPr lang="en-US" altLang="en-US" sz="2800" b="1" dirty="0">
                <a:solidFill>
                  <a:schemeClr val="bg1"/>
                </a:solidFill>
              </a:rPr>
              <a:t> for the hope that is in you, </a:t>
            </a:r>
          </a:p>
          <a:p>
            <a:pPr marL="0" indent="0">
              <a:buNone/>
            </a:pPr>
            <a:r>
              <a:rPr lang="en-US" altLang="en-US" sz="2800" b="1" dirty="0">
                <a:solidFill>
                  <a:schemeClr val="bg1"/>
                </a:solidFill>
              </a:rPr>
              <a:t>yet with gentleness and reverence.” </a:t>
            </a:r>
          </a:p>
          <a:p>
            <a:pPr marL="0" indent="0">
              <a:buNone/>
            </a:pPr>
            <a:r>
              <a:rPr lang="en-US" altLang="en-US" sz="2800" b="1" dirty="0">
                <a:solidFill>
                  <a:schemeClr val="bg1"/>
                </a:solidFill>
              </a:rPr>
              <a:t>(relationship 2)</a:t>
            </a:r>
          </a:p>
        </p:txBody>
      </p:sp>
      <p:sp>
        <p:nvSpPr>
          <p:cNvPr id="11" name="TextBox 10">
            <a:extLst>
              <a:ext uri="{FF2B5EF4-FFF2-40B4-BE49-F238E27FC236}">
                <a16:creationId xmlns:a16="http://schemas.microsoft.com/office/drawing/2014/main" id="{6C173D1C-E15C-4A2E-8F64-52F832BD3B69}"/>
              </a:ext>
            </a:extLst>
          </p:cNvPr>
          <p:cNvSpPr txBox="1"/>
          <p:nvPr/>
        </p:nvSpPr>
        <p:spPr>
          <a:xfrm>
            <a:off x="8763855" y="3205537"/>
            <a:ext cx="136127" cy="686658"/>
          </a:xfrm>
          <a:prstGeom prst="rect">
            <a:avLst/>
          </a:prstGeom>
          <a:noFill/>
        </p:spPr>
        <p:txBody>
          <a:bodyPr wrap="square" rtlCol="0">
            <a:spAutoFit/>
          </a:bodyPr>
          <a:lstStyle/>
          <a:p>
            <a:pPr>
              <a:lnSpc>
                <a:spcPct val="150000"/>
              </a:lnSpc>
              <a:buClr>
                <a:schemeClr val="tx1"/>
              </a:buClr>
            </a:pPr>
            <a:r>
              <a:rPr lang="en-US" sz="2800" b="1" kern="0" dirty="0">
                <a:solidFill>
                  <a:schemeClr val="bg1"/>
                </a:solidFill>
                <a:effectLst>
                  <a:outerShdw blurRad="38100" dist="38100" dir="2700000" algn="tl">
                    <a:srgbClr val="000000">
                      <a:alpha val="43137"/>
                    </a:srgbClr>
                  </a:outerShdw>
                </a:effectLst>
                <a:latin typeface="+mj-lt"/>
              </a:rPr>
              <a:t>1</a:t>
            </a:r>
          </a:p>
        </p:txBody>
      </p:sp>
      <p:sp>
        <p:nvSpPr>
          <p:cNvPr id="12" name="TextBox 11">
            <a:extLst>
              <a:ext uri="{FF2B5EF4-FFF2-40B4-BE49-F238E27FC236}">
                <a16:creationId xmlns:a16="http://schemas.microsoft.com/office/drawing/2014/main" id="{04E5A9BD-C5D7-4749-8475-68DF77445FFD}"/>
              </a:ext>
            </a:extLst>
          </p:cNvPr>
          <p:cNvSpPr txBox="1"/>
          <p:nvPr/>
        </p:nvSpPr>
        <p:spPr>
          <a:xfrm>
            <a:off x="9428099" y="4558809"/>
            <a:ext cx="383438" cy="662746"/>
          </a:xfrm>
          <a:prstGeom prst="rect">
            <a:avLst/>
          </a:prstGeom>
          <a:noFill/>
        </p:spPr>
        <p:txBody>
          <a:bodyPr wrap="none" rtlCol="0">
            <a:spAutoFit/>
          </a:bodyPr>
          <a:lstStyle/>
          <a:p>
            <a:pPr>
              <a:lnSpc>
                <a:spcPct val="150000"/>
              </a:lnSpc>
              <a:buClr>
                <a:schemeClr val="tx1"/>
              </a:buClr>
            </a:pPr>
            <a:r>
              <a:rPr lang="en-US" sz="2800" b="1" kern="0" dirty="0">
                <a:solidFill>
                  <a:schemeClr val="bg1"/>
                </a:solidFill>
                <a:effectLst>
                  <a:outerShdw blurRad="38100" dist="38100" dir="2700000" algn="tl">
                    <a:srgbClr val="000000">
                      <a:alpha val="43137"/>
                    </a:srgbClr>
                  </a:outerShdw>
                </a:effectLst>
                <a:latin typeface="+mj-lt"/>
              </a:rPr>
              <a:t>2</a:t>
            </a:r>
          </a:p>
        </p:txBody>
      </p:sp>
    </p:spTree>
    <p:extLst>
      <p:ext uri="{BB962C8B-B14F-4D97-AF65-F5344CB8AC3E}">
        <p14:creationId xmlns:p14="http://schemas.microsoft.com/office/powerpoint/2010/main" val="30620694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62" y="460356"/>
            <a:ext cx="8256998" cy="1143000"/>
          </a:xfrm>
        </p:spPr>
        <p:txBody>
          <a:bodyPr/>
          <a:lstStyle/>
          <a:p>
            <a:r>
              <a:rPr lang="en-US" sz="3600" b="1" dirty="0">
                <a:solidFill>
                  <a:schemeClr val="bg1"/>
                </a:solidFill>
              </a:rPr>
              <a:t>Evangelism:</a:t>
            </a:r>
            <a:br>
              <a:rPr lang="en-US" sz="3600" b="1" dirty="0">
                <a:solidFill>
                  <a:schemeClr val="bg1"/>
                </a:solidFill>
              </a:rPr>
            </a:br>
            <a:r>
              <a:rPr lang="en-US" sz="3600" b="1" dirty="0">
                <a:solidFill>
                  <a:schemeClr val="bg1"/>
                </a:solidFill>
              </a:rPr>
              <a:t>Scriptural Solutions</a:t>
            </a:r>
          </a:p>
        </p:txBody>
      </p:sp>
      <p:graphicFrame>
        <p:nvGraphicFramePr>
          <p:cNvPr id="3" name="Diagram 2"/>
          <p:cNvGraphicFramePr/>
          <p:nvPr>
            <p:extLst>
              <p:ext uri="{D42A27DB-BD31-4B8C-83A1-F6EECF244321}">
                <p14:modId xmlns:p14="http://schemas.microsoft.com/office/powerpoint/2010/main" val="3562086816"/>
              </p:ext>
            </p:extLst>
          </p:nvPr>
        </p:nvGraphicFramePr>
        <p:xfrm>
          <a:off x="0" y="2316600"/>
          <a:ext cx="7803222"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595174" y="2316600"/>
            <a:ext cx="3987226" cy="3416320"/>
          </a:xfrm>
          <a:prstGeom prst="rect">
            <a:avLst/>
          </a:prstGeom>
          <a:noFill/>
        </p:spPr>
        <p:txBody>
          <a:bodyPr wrap="square" rtlCol="0">
            <a:spAutoFit/>
          </a:bodyPr>
          <a:lstStyle/>
          <a:p>
            <a:pPr algn="ctr"/>
            <a:r>
              <a:rPr lang="en-US" sz="2400" b="1" i="1" dirty="0">
                <a:solidFill>
                  <a:schemeClr val="bg1"/>
                </a:solidFill>
              </a:rPr>
              <a:t>“but you shall receive </a:t>
            </a:r>
            <a:r>
              <a:rPr lang="en-US" sz="2400" b="1" i="1" u="sng" dirty="0">
                <a:solidFill>
                  <a:schemeClr val="bg1"/>
                </a:solidFill>
              </a:rPr>
              <a:t>power</a:t>
            </a:r>
            <a:r>
              <a:rPr lang="en-US" sz="2400" b="1" i="1" dirty="0">
                <a:solidFill>
                  <a:schemeClr val="bg1"/>
                </a:solidFill>
              </a:rPr>
              <a:t> when the Holy Spirit </a:t>
            </a:r>
          </a:p>
          <a:p>
            <a:pPr algn="ctr"/>
            <a:r>
              <a:rPr lang="en-US" sz="2400" b="1" i="1" dirty="0">
                <a:solidFill>
                  <a:schemeClr val="bg1"/>
                </a:solidFill>
              </a:rPr>
              <a:t>has come upon you (</a:t>
            </a:r>
            <a:r>
              <a:rPr lang="en-US" sz="2400" b="1" i="1" u="sng" dirty="0">
                <a:solidFill>
                  <a:schemeClr val="bg1"/>
                </a:solidFill>
              </a:rPr>
              <a:t>relationship 1</a:t>
            </a:r>
            <a:r>
              <a:rPr lang="en-US" sz="2400" b="1" i="1" dirty="0">
                <a:solidFill>
                  <a:schemeClr val="bg1"/>
                </a:solidFill>
              </a:rPr>
              <a:t>); </a:t>
            </a:r>
          </a:p>
          <a:p>
            <a:pPr algn="ctr"/>
            <a:endParaRPr lang="en-US" sz="2400" b="1" i="1" dirty="0">
              <a:solidFill>
                <a:schemeClr val="bg1"/>
              </a:solidFill>
            </a:endParaRPr>
          </a:p>
          <a:p>
            <a:pPr algn="ctr"/>
            <a:endParaRPr lang="en-US" sz="2400" b="1" i="1" dirty="0">
              <a:solidFill>
                <a:schemeClr val="bg1"/>
              </a:solidFill>
            </a:endParaRPr>
          </a:p>
          <a:p>
            <a:pPr algn="ctr"/>
            <a:r>
              <a:rPr lang="en-US" sz="2400" b="1" i="1" dirty="0">
                <a:solidFill>
                  <a:schemeClr val="bg1"/>
                </a:solidFill>
              </a:rPr>
              <a:t>and you shall be My witnesses” </a:t>
            </a:r>
            <a:r>
              <a:rPr lang="en-US" sz="2400" b="1" i="1" u="sng" dirty="0">
                <a:solidFill>
                  <a:schemeClr val="bg1"/>
                </a:solidFill>
              </a:rPr>
              <a:t>Acts 1:8</a:t>
            </a:r>
          </a:p>
          <a:p>
            <a:pPr algn="ctr"/>
            <a:r>
              <a:rPr lang="en-US" sz="2400" b="1" i="1" dirty="0">
                <a:solidFill>
                  <a:schemeClr val="bg1"/>
                </a:solidFill>
              </a:rPr>
              <a:t>(</a:t>
            </a:r>
            <a:r>
              <a:rPr lang="en-US" sz="2400" b="1" i="1" u="sng" dirty="0">
                <a:solidFill>
                  <a:schemeClr val="bg1"/>
                </a:solidFill>
              </a:rPr>
              <a:t>relationship 2</a:t>
            </a:r>
            <a:r>
              <a:rPr lang="en-US" sz="2400" b="1" i="1" dirty="0">
                <a:solidFill>
                  <a:schemeClr val="bg1"/>
                </a:solidFill>
              </a:rPr>
              <a:t>)</a:t>
            </a:r>
          </a:p>
        </p:txBody>
      </p:sp>
      <p:pic>
        <p:nvPicPr>
          <p:cNvPr id="5" name="Picture 4" descr="A close up of a logo&#10;&#10;Description generated with high confidence">
            <a:extLst>
              <a:ext uri="{FF2B5EF4-FFF2-40B4-BE49-F238E27FC236}">
                <a16:creationId xmlns:a16="http://schemas.microsoft.com/office/drawing/2014/main" id="{2328F534-A7A2-42AB-ABC0-0F1F2BF0E4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52487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40E1689-67DA-429E-ABB7-634692383A98}" type="slidenum">
              <a:rPr lang="en-US">
                <a:solidFill>
                  <a:srgbClr val="000000"/>
                </a:solidFill>
              </a:rPr>
              <a:pPr>
                <a:defRPr/>
              </a:pPr>
              <a:t>16</a:t>
            </a:fld>
            <a:endParaRPr lang="en-US">
              <a:solidFill>
                <a:srgbClr val="000000"/>
              </a:solidFill>
            </a:endParaRPr>
          </a:p>
        </p:txBody>
      </p:sp>
      <p:sp>
        <p:nvSpPr>
          <p:cNvPr id="56323" name="Rectangle 2"/>
          <p:cNvSpPr>
            <a:spLocks noGrp="1" noChangeArrowheads="1"/>
          </p:cNvSpPr>
          <p:nvPr>
            <p:ph type="body" idx="1"/>
          </p:nvPr>
        </p:nvSpPr>
        <p:spPr>
          <a:xfrm>
            <a:off x="1124164" y="2390454"/>
            <a:ext cx="8001000" cy="2667000"/>
          </a:xfrm>
          <a:effectLst>
            <a:outerShdw dist="35921" dir="2700000" algn="ctr" rotWithShape="0">
              <a:schemeClr val="tx1"/>
            </a:outerShdw>
          </a:effectLst>
        </p:spPr>
        <p:txBody>
          <a:bodyPr/>
          <a:lstStyle/>
          <a:p>
            <a:pPr marL="990600" lvl="1" indent="-533400" eaLnBrk="1" hangingPunct="1">
              <a:lnSpc>
                <a:spcPct val="125000"/>
              </a:lnSpc>
              <a:buClr>
                <a:schemeClr val="tx1"/>
              </a:buClr>
              <a:buNone/>
            </a:pPr>
            <a:r>
              <a:rPr lang="en-US" altLang="en-US" sz="3200" b="1" dirty="0">
                <a:solidFill>
                  <a:schemeClr val="bg1"/>
                </a:solidFill>
              </a:rPr>
              <a:t>Bill Hybels’ formula:</a:t>
            </a:r>
          </a:p>
          <a:p>
            <a:pPr marL="990600" lvl="1" indent="-533400" eaLnBrk="1" hangingPunct="1">
              <a:lnSpc>
                <a:spcPct val="125000"/>
              </a:lnSpc>
              <a:buClr>
                <a:schemeClr val="tx1"/>
              </a:buClr>
              <a:buNone/>
            </a:pPr>
            <a:r>
              <a:rPr lang="en-US" altLang="en-US" sz="3200" b="1" dirty="0">
                <a:solidFill>
                  <a:schemeClr val="bg1"/>
                </a:solidFill>
              </a:rPr>
              <a:t>HP + CP + CC = MI</a:t>
            </a:r>
          </a:p>
        </p:txBody>
      </p:sp>
      <p:sp>
        <p:nvSpPr>
          <p:cNvPr id="56324" name="Rectangle 5"/>
          <p:cNvSpPr>
            <a:spLocks noGrp="1" noChangeArrowheads="1"/>
          </p:cNvSpPr>
          <p:nvPr>
            <p:ph type="title"/>
          </p:nvPr>
        </p:nvSpPr>
        <p:spPr>
          <a:xfrm>
            <a:off x="371582" y="430659"/>
            <a:ext cx="7292939" cy="1143000"/>
          </a:xfrm>
          <a:effectLst>
            <a:outerShdw dist="35921" dir="2700000" algn="ctr" rotWithShape="0">
              <a:schemeClr val="tx1"/>
            </a:outerShdw>
          </a:effectLst>
        </p:spPr>
        <p:txBody>
          <a:bodyPr/>
          <a:lstStyle/>
          <a:p>
            <a:pPr eaLnBrk="1" hangingPunct="1"/>
            <a:r>
              <a:rPr lang="en-US" altLang="en-US" sz="3600" b="1" dirty="0">
                <a:solidFill>
                  <a:schemeClr val="bg1"/>
                </a:solidFill>
              </a:rPr>
              <a:t>Evangelism:</a:t>
            </a:r>
            <a:br>
              <a:rPr lang="en-US" altLang="en-US" sz="3600" b="1" dirty="0">
                <a:solidFill>
                  <a:schemeClr val="bg1"/>
                </a:solidFill>
              </a:rPr>
            </a:br>
            <a:r>
              <a:rPr lang="en-US" altLang="en-US" sz="3600" b="1" dirty="0">
                <a:solidFill>
                  <a:schemeClr val="bg1"/>
                </a:solidFill>
              </a:rPr>
              <a:t>Practical Solutions</a:t>
            </a:r>
            <a:endParaRPr lang="en-US" altLang="en-US" sz="3200" b="1" dirty="0">
              <a:solidFill>
                <a:schemeClr val="bg1"/>
              </a:solidFill>
            </a:endParaRPr>
          </a:p>
        </p:txBody>
      </p:sp>
      <p:sp>
        <p:nvSpPr>
          <p:cNvPr id="5" name="TextBox 4"/>
          <p:cNvSpPr txBox="1"/>
          <p:nvPr/>
        </p:nvSpPr>
        <p:spPr>
          <a:xfrm>
            <a:off x="933467" y="4171191"/>
            <a:ext cx="5806077" cy="1938992"/>
          </a:xfrm>
          <a:prstGeom prst="rect">
            <a:avLst/>
          </a:prstGeom>
          <a:noFill/>
        </p:spPr>
        <p:txBody>
          <a:bodyPr wrap="none">
            <a:spAutoFit/>
          </a:bodyPr>
          <a:lstStyle/>
          <a:p>
            <a:pPr marL="990600" lvl="1" indent="-533400" fontAlgn="base">
              <a:spcBef>
                <a:spcPct val="0"/>
              </a:spcBef>
              <a:spcAft>
                <a:spcPct val="0"/>
              </a:spcAft>
              <a:buClr>
                <a:srgbClr val="000000"/>
              </a:buClr>
              <a:defRPr/>
            </a:pPr>
            <a:r>
              <a:rPr lang="en-US" sz="3600" b="1" dirty="0">
                <a:solidFill>
                  <a:srgbClr val="FFFFFF"/>
                </a:solidFill>
                <a:latin typeface="Times New Roman" pitchFamily="32" charset="0"/>
              </a:rPr>
              <a:t>	</a:t>
            </a:r>
            <a:r>
              <a:rPr lang="en-US" sz="2800" b="1" dirty="0">
                <a:solidFill>
                  <a:srgbClr val="FFFFFF"/>
                </a:solidFill>
                <a:effectLst>
                  <a:outerShdw blurRad="38100" dist="38100" dir="2700000" algn="tl">
                    <a:srgbClr val="000000">
                      <a:alpha val="43137"/>
                    </a:srgbClr>
                  </a:outerShdw>
                </a:effectLst>
              </a:rPr>
              <a:t>HP = High potency (power)</a:t>
            </a:r>
          </a:p>
          <a:p>
            <a:pPr marL="990600" lvl="1" indent="-533400" fontAlgn="base">
              <a:spcBef>
                <a:spcPct val="0"/>
              </a:spcBef>
              <a:spcAft>
                <a:spcPct val="0"/>
              </a:spcAft>
              <a:buClr>
                <a:srgbClr val="000000"/>
              </a:buClr>
              <a:defRPr/>
            </a:pPr>
            <a:r>
              <a:rPr lang="en-US" sz="2800" b="1" dirty="0">
                <a:solidFill>
                  <a:srgbClr val="FFFFFF"/>
                </a:solidFill>
                <a:effectLst>
                  <a:outerShdw blurRad="38100" dist="38100" dir="2700000" algn="tl">
                    <a:srgbClr val="000000">
                      <a:alpha val="43137"/>
                    </a:srgbClr>
                  </a:outerShdw>
                </a:effectLst>
              </a:rPr>
              <a:t>     CP = Close proximity</a:t>
            </a:r>
          </a:p>
          <a:p>
            <a:pPr marL="990600" lvl="1" indent="-533400" fontAlgn="base">
              <a:spcBef>
                <a:spcPct val="0"/>
              </a:spcBef>
              <a:spcAft>
                <a:spcPct val="0"/>
              </a:spcAft>
              <a:buClr>
                <a:srgbClr val="000000"/>
              </a:buClr>
              <a:defRPr/>
            </a:pPr>
            <a:r>
              <a:rPr lang="en-US" sz="2800" b="1" dirty="0">
                <a:solidFill>
                  <a:srgbClr val="FFFFFF"/>
                </a:solidFill>
                <a:effectLst>
                  <a:outerShdw blurRad="38100" dist="38100" dir="2700000" algn="tl">
                    <a:srgbClr val="000000">
                      <a:alpha val="43137"/>
                    </a:srgbClr>
                  </a:outerShdw>
                </a:effectLst>
              </a:rPr>
              <a:t>	CC = Clear communication</a:t>
            </a:r>
          </a:p>
          <a:p>
            <a:pPr marL="990600" lvl="1" indent="-533400" fontAlgn="base">
              <a:spcBef>
                <a:spcPct val="0"/>
              </a:spcBef>
              <a:spcAft>
                <a:spcPct val="0"/>
              </a:spcAft>
              <a:buClr>
                <a:srgbClr val="000000"/>
              </a:buClr>
              <a:defRPr/>
            </a:pPr>
            <a:r>
              <a:rPr lang="en-US" sz="2800" b="1" dirty="0">
                <a:solidFill>
                  <a:srgbClr val="FFFFFF"/>
                </a:solidFill>
                <a:effectLst>
                  <a:outerShdw blurRad="38100" dist="38100" dir="2700000" algn="tl">
                    <a:srgbClr val="000000">
                      <a:alpha val="43137"/>
                    </a:srgbClr>
                  </a:outerShdw>
                </a:effectLst>
              </a:rPr>
              <a:t>	MI  = Maximum impact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9052" y="2396334"/>
            <a:ext cx="2423560" cy="364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 close up of a logo&#10;&#10;Description generated with high confidence">
            <a:extLst>
              <a:ext uri="{FF2B5EF4-FFF2-40B4-BE49-F238E27FC236}">
                <a16:creationId xmlns:a16="http://schemas.microsoft.com/office/drawing/2014/main" id="{FA9AF558-E760-4413-B33F-3ECA41A14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181242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230" y="495691"/>
            <a:ext cx="7917951" cy="1143000"/>
          </a:xfrm>
        </p:spPr>
        <p:txBody>
          <a:bodyPr/>
          <a:lstStyle/>
          <a:p>
            <a:r>
              <a:rPr lang="en-US" sz="3600" b="1" dirty="0">
                <a:solidFill>
                  <a:schemeClr val="bg1"/>
                </a:solidFill>
              </a:rPr>
              <a:t>Evangelism:</a:t>
            </a:r>
            <a:br>
              <a:rPr lang="en-US" sz="3600" b="1" dirty="0">
                <a:solidFill>
                  <a:schemeClr val="bg1"/>
                </a:solidFill>
              </a:rPr>
            </a:br>
            <a:r>
              <a:rPr lang="en-US" sz="3600" b="1" dirty="0">
                <a:solidFill>
                  <a:schemeClr val="bg1"/>
                </a:solidFill>
              </a:rPr>
              <a:t>Proximity and Communication </a:t>
            </a:r>
          </a:p>
        </p:txBody>
      </p:sp>
      <p:sp>
        <p:nvSpPr>
          <p:cNvPr id="4" name="Slide Number Placeholder 3"/>
          <p:cNvSpPr>
            <a:spLocks noGrp="1"/>
          </p:cNvSpPr>
          <p:nvPr>
            <p:ph type="sldNum" sz="quarter" idx="12"/>
          </p:nvPr>
        </p:nvSpPr>
        <p:spPr/>
        <p:txBody>
          <a:bodyPr/>
          <a:lstStyle/>
          <a:p>
            <a:pPr>
              <a:defRPr/>
            </a:pPr>
            <a:fld id="{13BFABE9-E266-4DEF-A223-7A809AA8D365}" type="slidenum">
              <a:rPr lang="en-US" smtClean="0">
                <a:solidFill>
                  <a:srgbClr val="000000"/>
                </a:solidFill>
              </a:rPr>
              <a:pPr>
                <a:defRPr/>
              </a:pPr>
              <a:t>17</a:t>
            </a:fld>
            <a:endParaRPr lang="en-US" dirty="0">
              <a:solidFill>
                <a:srgbClr val="000000"/>
              </a:solidFill>
            </a:endParaRPr>
          </a:p>
        </p:txBody>
      </p:sp>
      <p:pic>
        <p:nvPicPr>
          <p:cNvPr id="6" name="Picture 5" descr="http://bpnews.net/images/a96800e6-f4c5-46a0-8045-120aee799400-church-planting-publicity.jpg?width=400"/>
          <p:cNvPicPr/>
          <p:nvPr/>
        </p:nvPicPr>
        <p:blipFill>
          <a:blip r:embed="rId2">
            <a:extLst>
              <a:ext uri="{28A0092B-C50C-407E-A947-70E740481C1C}">
                <a14:useLocalDpi xmlns:a14="http://schemas.microsoft.com/office/drawing/2010/main" val="0"/>
              </a:ext>
            </a:extLst>
          </a:blip>
          <a:srcRect/>
          <a:stretch>
            <a:fillRect/>
          </a:stretch>
        </p:blipFill>
        <p:spPr bwMode="auto">
          <a:xfrm>
            <a:off x="2251364" y="1828800"/>
            <a:ext cx="5368636" cy="4800600"/>
          </a:xfrm>
          <a:prstGeom prst="rect">
            <a:avLst/>
          </a:prstGeom>
          <a:noFill/>
          <a:ln>
            <a:noFill/>
          </a:ln>
        </p:spPr>
      </p:pic>
      <p:sp>
        <p:nvSpPr>
          <p:cNvPr id="7" name="Rectangle 6"/>
          <p:cNvSpPr/>
          <p:nvPr/>
        </p:nvSpPr>
        <p:spPr>
          <a:xfrm>
            <a:off x="7848600" y="1981200"/>
            <a:ext cx="2438400" cy="3970318"/>
          </a:xfrm>
          <a:prstGeom prst="rect">
            <a:avLst/>
          </a:prstGeom>
        </p:spPr>
        <p:txBody>
          <a:bodyPr wrap="square">
            <a:spAutoFit/>
          </a:bodyPr>
          <a:lstStyle/>
          <a:p>
            <a:pPr algn="ctr"/>
            <a:r>
              <a:rPr lang="en-US" dirty="0">
                <a:solidFill>
                  <a:schemeClr val="bg1"/>
                </a:solidFill>
              </a:rPr>
              <a:t>The 2015 National Church Planting Study report analyzes 843 churches started in 2008 or later that continue to exist today. The study was sponsored by 17 denominations and church planting networks that participate in the Church Planting Leadership Fellowship</a:t>
            </a:r>
          </a:p>
        </p:txBody>
      </p:sp>
      <p:pic>
        <p:nvPicPr>
          <p:cNvPr id="8" name="Picture 7" descr="A close up of a logo&#10;&#10;Description generated with high confidence">
            <a:extLst>
              <a:ext uri="{FF2B5EF4-FFF2-40B4-BE49-F238E27FC236}">
                <a16:creationId xmlns:a16="http://schemas.microsoft.com/office/drawing/2014/main" id="{E4DD43F1-5D4D-4A86-AC7D-86D143A06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197582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1791772" y="2689226"/>
            <a:ext cx="6934200"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12700" dist="12700" dir="2700000" algn="ctr" rotWithShape="0">
                    <a:srgbClr val="000000">
                      <a:alpha val="74998"/>
                    </a:srgbClr>
                  </a:outerShdw>
                </a:effectLst>
              </a14:hiddenEffects>
            </a:ext>
          </a:extLst>
        </p:spPr>
        <p:txBody>
          <a:bodyPr/>
          <a:lstStyle/>
          <a:p>
            <a:pPr marL="342900" indent="-342900">
              <a:lnSpc>
                <a:spcPct val="80000"/>
              </a:lnSpc>
              <a:spcBef>
                <a:spcPct val="30000"/>
              </a:spcBef>
              <a:buClr>
                <a:schemeClr val="bg1"/>
              </a:buClr>
              <a:buFont typeface="Times" charset="0"/>
              <a:buChar char="•"/>
              <a:tabLst>
                <a:tab pos="6337300" algn="r"/>
              </a:tabLst>
            </a:pPr>
            <a:r>
              <a:rPr lang="en-US" sz="2400" dirty="0">
                <a:solidFill>
                  <a:schemeClr val="bg1"/>
                </a:solidFill>
                <a:latin typeface="Helvetica" charset="0"/>
              </a:rPr>
              <a:t>Special Need	</a:t>
            </a:r>
            <a:r>
              <a:rPr lang="en-US" sz="2400" b="1" dirty="0">
                <a:solidFill>
                  <a:schemeClr val="bg1"/>
                </a:solidFill>
                <a:latin typeface="Helvetica" charset="0"/>
              </a:rPr>
              <a:t>4 - 5%</a:t>
            </a:r>
            <a:endParaRPr lang="en-US" sz="2400" dirty="0">
              <a:solidFill>
                <a:schemeClr val="bg1"/>
              </a:solidFill>
              <a:latin typeface="Helvetica" charset="0"/>
            </a:endParaRPr>
          </a:p>
          <a:p>
            <a:pPr marL="342900" indent="-342900">
              <a:lnSpc>
                <a:spcPct val="80000"/>
              </a:lnSpc>
              <a:spcBef>
                <a:spcPct val="30000"/>
              </a:spcBef>
              <a:buClr>
                <a:schemeClr val="bg1"/>
              </a:buClr>
              <a:buFont typeface="Times" charset="0"/>
              <a:buChar char="•"/>
              <a:tabLst>
                <a:tab pos="6337300" algn="r"/>
              </a:tabLst>
            </a:pPr>
            <a:r>
              <a:rPr lang="en-US" sz="2400" dirty="0">
                <a:solidFill>
                  <a:schemeClr val="bg1"/>
                </a:solidFill>
                <a:latin typeface="Helvetica" charset="0"/>
              </a:rPr>
              <a:t>Walk-In	</a:t>
            </a:r>
            <a:r>
              <a:rPr lang="en-US" sz="2400" b="1" dirty="0">
                <a:solidFill>
                  <a:schemeClr val="bg1"/>
                </a:solidFill>
                <a:latin typeface="Helvetica" charset="0"/>
              </a:rPr>
              <a:t>2 - 3%</a:t>
            </a:r>
            <a:endParaRPr lang="en-US" sz="2400" dirty="0">
              <a:solidFill>
                <a:schemeClr val="bg1"/>
              </a:solidFill>
              <a:latin typeface="Helvetica" charset="0"/>
            </a:endParaRPr>
          </a:p>
          <a:p>
            <a:pPr marL="342900" indent="-342900">
              <a:lnSpc>
                <a:spcPct val="80000"/>
              </a:lnSpc>
              <a:spcBef>
                <a:spcPct val="30000"/>
              </a:spcBef>
              <a:buClr>
                <a:schemeClr val="bg1"/>
              </a:buClr>
              <a:buFont typeface="Times" charset="0"/>
              <a:buChar char="•"/>
              <a:tabLst>
                <a:tab pos="6337300" algn="r"/>
              </a:tabLst>
            </a:pPr>
            <a:r>
              <a:rPr lang="en-US" sz="2400" dirty="0">
                <a:solidFill>
                  <a:schemeClr val="bg1"/>
                </a:solidFill>
                <a:latin typeface="Helvetica" charset="0"/>
              </a:rPr>
              <a:t>Visitation	</a:t>
            </a:r>
            <a:r>
              <a:rPr lang="en-US" sz="2400" b="1" dirty="0">
                <a:solidFill>
                  <a:schemeClr val="bg1"/>
                </a:solidFill>
                <a:latin typeface="Helvetica" charset="0"/>
              </a:rPr>
              <a:t>1 - 2%</a:t>
            </a:r>
          </a:p>
          <a:p>
            <a:pPr marL="342900" indent="-342900">
              <a:lnSpc>
                <a:spcPct val="80000"/>
              </a:lnSpc>
              <a:spcBef>
                <a:spcPct val="30000"/>
              </a:spcBef>
              <a:buClr>
                <a:schemeClr val="bg1"/>
              </a:buClr>
              <a:buFont typeface="Times" charset="0"/>
              <a:buChar char="•"/>
              <a:tabLst>
                <a:tab pos="6337300" algn="r"/>
              </a:tabLst>
            </a:pPr>
            <a:r>
              <a:rPr lang="en-US" sz="2400" dirty="0">
                <a:solidFill>
                  <a:schemeClr val="bg1"/>
                </a:solidFill>
                <a:latin typeface="Helvetica" charset="0"/>
              </a:rPr>
              <a:t>Church Program	</a:t>
            </a:r>
            <a:r>
              <a:rPr lang="en-US" sz="2400" b="1" dirty="0">
                <a:solidFill>
                  <a:schemeClr val="bg1"/>
                </a:solidFill>
                <a:latin typeface="Helvetica" charset="0"/>
              </a:rPr>
              <a:t>2 - 3%</a:t>
            </a:r>
          </a:p>
          <a:p>
            <a:pPr marL="342900" indent="-342900">
              <a:lnSpc>
                <a:spcPct val="80000"/>
              </a:lnSpc>
              <a:spcBef>
                <a:spcPct val="30000"/>
              </a:spcBef>
              <a:buClr>
                <a:schemeClr val="bg1"/>
              </a:buClr>
              <a:buFont typeface="Times" charset="0"/>
              <a:buChar char="•"/>
              <a:tabLst>
                <a:tab pos="6337300" algn="r"/>
              </a:tabLst>
            </a:pPr>
            <a:r>
              <a:rPr lang="en-US" sz="2400" dirty="0">
                <a:solidFill>
                  <a:schemeClr val="bg1"/>
                </a:solidFill>
                <a:latin typeface="Helvetica" charset="0"/>
              </a:rPr>
              <a:t>Mass Evangelism	</a:t>
            </a:r>
            <a:r>
              <a:rPr lang="en-US" sz="2400" b="1" baseline="30000" dirty="0">
                <a:solidFill>
                  <a:schemeClr val="bg1"/>
                </a:solidFill>
                <a:latin typeface="Helvetica" charset="0"/>
              </a:rPr>
              <a:t>1</a:t>
            </a:r>
            <a:r>
              <a:rPr lang="en-US" sz="2400" b="1" dirty="0">
                <a:solidFill>
                  <a:schemeClr val="bg1"/>
                </a:solidFill>
                <a:latin typeface="Helvetica" charset="0"/>
              </a:rPr>
              <a:t>/</a:t>
            </a:r>
            <a:r>
              <a:rPr lang="en-US" sz="2400" b="1" baseline="-25000" dirty="0">
                <a:solidFill>
                  <a:schemeClr val="bg1"/>
                </a:solidFill>
                <a:latin typeface="Helvetica" charset="0"/>
              </a:rPr>
              <a:t>2</a:t>
            </a:r>
            <a:r>
              <a:rPr lang="en-US" sz="2400" b="1" dirty="0">
                <a:solidFill>
                  <a:schemeClr val="bg1"/>
                </a:solidFill>
                <a:latin typeface="Helvetica" charset="0"/>
              </a:rPr>
              <a:t>%</a:t>
            </a:r>
          </a:p>
          <a:p>
            <a:pPr marL="342900" indent="-342900">
              <a:lnSpc>
                <a:spcPct val="80000"/>
              </a:lnSpc>
              <a:spcBef>
                <a:spcPct val="30000"/>
              </a:spcBef>
              <a:buClr>
                <a:schemeClr val="bg1"/>
              </a:buClr>
              <a:buFont typeface="Times" charset="0"/>
              <a:buChar char="•"/>
              <a:tabLst>
                <a:tab pos="6337300" algn="r"/>
              </a:tabLst>
            </a:pPr>
            <a:r>
              <a:rPr lang="en-US" sz="2400" dirty="0">
                <a:solidFill>
                  <a:schemeClr val="bg1"/>
                </a:solidFill>
                <a:latin typeface="Helvetica" charset="0"/>
              </a:rPr>
              <a:t>Sunday School	</a:t>
            </a:r>
            <a:r>
              <a:rPr lang="en-US" sz="2400" b="1" dirty="0">
                <a:solidFill>
                  <a:schemeClr val="bg1"/>
                </a:solidFill>
                <a:latin typeface="Helvetica" charset="0"/>
              </a:rPr>
              <a:t>2 - 5%</a:t>
            </a:r>
          </a:p>
          <a:p>
            <a:pPr marL="342900" indent="-342900">
              <a:lnSpc>
                <a:spcPct val="80000"/>
              </a:lnSpc>
              <a:spcBef>
                <a:spcPct val="30000"/>
              </a:spcBef>
              <a:buClr>
                <a:schemeClr val="bg1"/>
              </a:buClr>
              <a:buFont typeface="Times" charset="0"/>
              <a:buChar char="•"/>
              <a:tabLst>
                <a:tab pos="6337300" algn="r"/>
              </a:tabLst>
            </a:pPr>
            <a:r>
              <a:rPr lang="en-US" sz="2400" dirty="0">
                <a:solidFill>
                  <a:schemeClr val="bg1"/>
                </a:solidFill>
                <a:latin typeface="Helvetica" charset="0"/>
              </a:rPr>
              <a:t>Pastor/Staff	</a:t>
            </a:r>
            <a:r>
              <a:rPr lang="en-US" sz="2400" b="1" dirty="0">
                <a:solidFill>
                  <a:schemeClr val="bg1"/>
                </a:solidFill>
                <a:latin typeface="Helvetica" charset="0"/>
              </a:rPr>
              <a:t>1 - 6%</a:t>
            </a:r>
          </a:p>
          <a:p>
            <a:pPr marL="342900" indent="-342900">
              <a:lnSpc>
                <a:spcPct val="80000"/>
              </a:lnSpc>
              <a:spcBef>
                <a:spcPct val="30000"/>
              </a:spcBef>
              <a:buClr>
                <a:schemeClr val="bg1"/>
              </a:buClr>
              <a:buFont typeface="Times" charset="0"/>
              <a:buChar char="•"/>
              <a:tabLst>
                <a:tab pos="6337300" algn="r"/>
              </a:tabLst>
            </a:pPr>
            <a:r>
              <a:rPr lang="en-US" sz="2400" dirty="0">
                <a:solidFill>
                  <a:schemeClr val="bg1"/>
                </a:solidFill>
                <a:latin typeface="Helvetica" charset="0"/>
              </a:rPr>
              <a:t>Friend/Relative	</a:t>
            </a:r>
            <a:r>
              <a:rPr lang="en-US" sz="2400" b="1" dirty="0">
                <a:solidFill>
                  <a:srgbClr val="92D050"/>
                </a:solidFill>
                <a:latin typeface="Helvetica" charset="0"/>
              </a:rPr>
              <a:t>75 - 90%</a:t>
            </a:r>
            <a:endParaRPr lang="en-US" sz="3200" b="1" dirty="0">
              <a:solidFill>
                <a:srgbClr val="92D050"/>
              </a:solidFill>
              <a:latin typeface="Times" charset="0"/>
            </a:endParaRPr>
          </a:p>
        </p:txBody>
      </p:sp>
      <p:sp>
        <p:nvSpPr>
          <p:cNvPr id="97283" name="Rectangle 3"/>
          <p:cNvSpPr>
            <a:spLocks noChangeArrowheads="1"/>
          </p:cNvSpPr>
          <p:nvPr/>
        </p:nvSpPr>
        <p:spPr bwMode="auto">
          <a:xfrm>
            <a:off x="880698" y="1876712"/>
            <a:ext cx="7772400" cy="812514"/>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0000"/>
              </a:lnSpc>
            </a:pPr>
            <a:r>
              <a:rPr lang="en-US" sz="2000" b="1" dirty="0">
                <a:solidFill>
                  <a:srgbClr val="66FF66"/>
                </a:solidFill>
              </a:rPr>
              <a:t>Why people first come to </a:t>
            </a:r>
            <a:br>
              <a:rPr lang="en-US" sz="2000" b="1" dirty="0">
                <a:solidFill>
                  <a:srgbClr val="66FF66"/>
                </a:solidFill>
              </a:rPr>
            </a:br>
            <a:r>
              <a:rPr lang="en-US" sz="2000" b="1" dirty="0">
                <a:solidFill>
                  <a:srgbClr val="66FF66"/>
                </a:solidFill>
              </a:rPr>
              <a:t>Christ and the church:</a:t>
            </a:r>
          </a:p>
        </p:txBody>
      </p:sp>
      <p:sp>
        <p:nvSpPr>
          <p:cNvPr id="97284" name="Text Box 4"/>
          <p:cNvSpPr txBox="1">
            <a:spLocks noChangeArrowheads="1"/>
          </p:cNvSpPr>
          <p:nvPr/>
        </p:nvSpPr>
        <p:spPr bwMode="auto">
          <a:xfrm>
            <a:off x="744872" y="393876"/>
            <a:ext cx="7735887" cy="1200329"/>
          </a:xfrm>
          <a:prstGeom prst="rect">
            <a:avLst/>
          </a:prstGeom>
          <a:noFill/>
          <a:ln>
            <a:noFill/>
          </a:ln>
          <a:effectLst>
            <a:outerShdw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tabLst>
                <a:tab pos="5484813" algn="r"/>
              </a:tabLst>
              <a:defRPr sz="2400">
                <a:solidFill>
                  <a:schemeClr val="tx1"/>
                </a:solidFill>
                <a:latin typeface="Times" charset="0"/>
                <a:ea typeface="ＭＳ Ｐゴシック" charset="0"/>
              </a:defRPr>
            </a:lvl1pPr>
            <a:lvl2pPr>
              <a:tabLst>
                <a:tab pos="5484813" algn="r"/>
              </a:tabLst>
              <a:defRPr sz="2400">
                <a:solidFill>
                  <a:schemeClr val="tx1"/>
                </a:solidFill>
                <a:latin typeface="Times" charset="0"/>
                <a:ea typeface="ＭＳ Ｐゴシック" charset="0"/>
              </a:defRPr>
            </a:lvl2pPr>
            <a:lvl3pPr>
              <a:tabLst>
                <a:tab pos="5484813" algn="r"/>
              </a:tabLst>
              <a:defRPr sz="2400">
                <a:solidFill>
                  <a:schemeClr val="tx1"/>
                </a:solidFill>
                <a:latin typeface="Times" charset="0"/>
                <a:ea typeface="ＭＳ Ｐゴシック" charset="0"/>
              </a:defRPr>
            </a:lvl3pPr>
            <a:lvl4pPr>
              <a:tabLst>
                <a:tab pos="5484813" algn="r"/>
              </a:tabLst>
              <a:defRPr sz="2400">
                <a:solidFill>
                  <a:schemeClr val="tx1"/>
                </a:solidFill>
                <a:latin typeface="Times" charset="0"/>
                <a:ea typeface="ＭＳ Ｐゴシック" charset="0"/>
              </a:defRPr>
            </a:lvl4pPr>
            <a:lvl5pPr>
              <a:tabLst>
                <a:tab pos="5484813" algn="r"/>
              </a:tabLst>
              <a:defRPr sz="2400">
                <a:solidFill>
                  <a:schemeClr val="tx1"/>
                </a:solidFill>
                <a:latin typeface="Times" charset="0"/>
                <a:ea typeface="ＭＳ Ｐゴシック" charset="0"/>
              </a:defRPr>
            </a:lvl5pPr>
            <a:lvl6pPr eaLnBrk="0" fontAlgn="base" hangingPunct="0">
              <a:spcBef>
                <a:spcPct val="0"/>
              </a:spcBef>
              <a:spcAft>
                <a:spcPct val="0"/>
              </a:spcAft>
              <a:tabLst>
                <a:tab pos="5484813" algn="r"/>
              </a:tabLst>
              <a:defRPr sz="2400">
                <a:solidFill>
                  <a:schemeClr val="tx1"/>
                </a:solidFill>
                <a:latin typeface="Times" charset="0"/>
                <a:ea typeface="ＭＳ Ｐゴシック" charset="0"/>
              </a:defRPr>
            </a:lvl6pPr>
            <a:lvl7pPr eaLnBrk="0" fontAlgn="base" hangingPunct="0">
              <a:spcBef>
                <a:spcPct val="0"/>
              </a:spcBef>
              <a:spcAft>
                <a:spcPct val="0"/>
              </a:spcAft>
              <a:tabLst>
                <a:tab pos="5484813" algn="r"/>
              </a:tabLst>
              <a:defRPr sz="2400">
                <a:solidFill>
                  <a:schemeClr val="tx1"/>
                </a:solidFill>
                <a:latin typeface="Times" charset="0"/>
                <a:ea typeface="ＭＳ Ｐゴシック" charset="0"/>
              </a:defRPr>
            </a:lvl7pPr>
            <a:lvl8pPr eaLnBrk="0" fontAlgn="base" hangingPunct="0">
              <a:spcBef>
                <a:spcPct val="0"/>
              </a:spcBef>
              <a:spcAft>
                <a:spcPct val="0"/>
              </a:spcAft>
              <a:tabLst>
                <a:tab pos="5484813" algn="r"/>
              </a:tabLst>
              <a:defRPr sz="2400">
                <a:solidFill>
                  <a:schemeClr val="tx1"/>
                </a:solidFill>
                <a:latin typeface="Times" charset="0"/>
                <a:ea typeface="ＭＳ Ｐゴシック" charset="0"/>
              </a:defRPr>
            </a:lvl8pPr>
            <a:lvl9pPr eaLnBrk="0" fontAlgn="base" hangingPunct="0">
              <a:spcBef>
                <a:spcPct val="0"/>
              </a:spcBef>
              <a:spcAft>
                <a:spcPct val="0"/>
              </a:spcAft>
              <a:tabLst>
                <a:tab pos="5484813" algn="r"/>
              </a:tabLst>
              <a:defRPr sz="2400">
                <a:solidFill>
                  <a:schemeClr val="tx1"/>
                </a:solidFill>
                <a:latin typeface="Times" charset="0"/>
                <a:ea typeface="ＭＳ Ｐゴシック" charset="0"/>
              </a:defRPr>
            </a:lvl9pPr>
          </a:lstStyle>
          <a:p>
            <a:pPr algn="ctr">
              <a:lnSpc>
                <a:spcPct val="100000"/>
              </a:lnSpc>
            </a:pPr>
            <a:r>
              <a:rPr lang="en-US" sz="3600" dirty="0">
                <a:solidFill>
                  <a:schemeClr val="bg1"/>
                </a:solidFill>
                <a:latin typeface="Arial" charset="0"/>
                <a:cs typeface="ＭＳ Ｐゴシック" charset="0"/>
              </a:rPr>
              <a:t>Evangelism:</a:t>
            </a:r>
          </a:p>
          <a:p>
            <a:pPr algn="ctr">
              <a:lnSpc>
                <a:spcPct val="100000"/>
              </a:lnSpc>
            </a:pPr>
            <a:r>
              <a:rPr lang="en-US" sz="3600" dirty="0">
                <a:solidFill>
                  <a:schemeClr val="bg1"/>
                </a:solidFill>
                <a:latin typeface="Arial" charset="0"/>
                <a:cs typeface="ＭＳ Ｐゴシック" charset="0"/>
              </a:rPr>
              <a:t>Proximity and Communication</a:t>
            </a:r>
          </a:p>
        </p:txBody>
      </p:sp>
      <p:sp>
        <p:nvSpPr>
          <p:cNvPr id="2" name="TextBox 1"/>
          <p:cNvSpPr txBox="1"/>
          <p:nvPr/>
        </p:nvSpPr>
        <p:spPr>
          <a:xfrm>
            <a:off x="2209800" y="5867401"/>
            <a:ext cx="6098144" cy="769441"/>
          </a:xfrm>
          <a:prstGeom prst="rect">
            <a:avLst/>
          </a:prstGeom>
          <a:noFill/>
        </p:spPr>
        <p:txBody>
          <a:bodyPr wrap="none" rtlCol="0">
            <a:spAutoFit/>
          </a:bodyPr>
          <a:lstStyle/>
          <a:p>
            <a:pPr>
              <a:spcBef>
                <a:spcPct val="20000"/>
              </a:spcBef>
              <a:buClr>
                <a:schemeClr val="tx1"/>
              </a:buClr>
            </a:pPr>
            <a:r>
              <a:rPr lang="en-US" sz="2000" b="1" kern="0" dirty="0">
                <a:solidFill>
                  <a:schemeClr val="bg1"/>
                </a:solidFill>
                <a:effectLst>
                  <a:outerShdw blurRad="38100" dist="38100" dir="2700000" algn="tl">
                    <a:srgbClr val="000000">
                      <a:alpha val="43137"/>
                    </a:srgbClr>
                  </a:outerShdw>
                </a:effectLst>
                <a:latin typeface="+mj-lt"/>
              </a:rPr>
              <a:t>See What Every Pastor Should Know</a:t>
            </a:r>
          </a:p>
          <a:p>
            <a:pPr>
              <a:spcBef>
                <a:spcPct val="20000"/>
              </a:spcBef>
              <a:buClr>
                <a:schemeClr val="tx1"/>
              </a:buClr>
            </a:pPr>
            <a:r>
              <a:rPr lang="en-US" sz="2000" b="1" kern="0" dirty="0">
                <a:solidFill>
                  <a:schemeClr val="bg1"/>
                </a:solidFill>
                <a:effectLst>
                  <a:outerShdw blurRad="38100" dist="38100" dir="2700000" algn="tl">
                    <a:srgbClr val="000000">
                      <a:alpha val="43137"/>
                    </a:srgbClr>
                  </a:outerShdw>
                </a:effectLst>
                <a:latin typeface="+mj-lt"/>
              </a:rPr>
              <a:t>The Friendship Ratio   </a:t>
            </a:r>
            <a:r>
              <a:rPr lang="en-US" sz="1600" b="1" kern="0" dirty="0">
                <a:solidFill>
                  <a:schemeClr val="bg1"/>
                </a:solidFill>
                <a:effectLst>
                  <a:outerShdw blurRad="38100" dist="38100" dir="2700000" algn="tl">
                    <a:srgbClr val="000000">
                      <a:alpha val="43137"/>
                    </a:srgbClr>
                  </a:outerShdw>
                </a:effectLst>
                <a:latin typeface="+mj-lt"/>
              </a:rPr>
              <a:t>Gary McIntosh and Charles Arn</a:t>
            </a:r>
            <a:endParaRPr lang="en-US" sz="2000" b="1" kern="0" dirty="0">
              <a:solidFill>
                <a:schemeClr val="bg1"/>
              </a:solidFill>
              <a:effectLst>
                <a:outerShdw blurRad="38100" dist="38100" dir="2700000" algn="tl">
                  <a:srgbClr val="000000">
                    <a:alpha val="43137"/>
                  </a:srgbClr>
                </a:outerShdw>
              </a:effectLst>
              <a:latin typeface="+mj-lt"/>
            </a:endParaRPr>
          </a:p>
        </p:txBody>
      </p:sp>
      <p:pic>
        <p:nvPicPr>
          <p:cNvPr id="6" name="Picture 5" descr="A close up of a logo&#10;&#10;Description generated with high confidence">
            <a:extLst>
              <a:ext uri="{FF2B5EF4-FFF2-40B4-BE49-F238E27FC236}">
                <a16:creationId xmlns:a16="http://schemas.microsoft.com/office/drawing/2014/main" id="{3D946727-6E74-4BEE-85B7-47F4D2E2C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9116332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F6A4603-216C-4E10-B6D6-EEE94C72A17B}" type="slidenum">
              <a:rPr lang="en-US">
                <a:solidFill>
                  <a:srgbClr val="000000"/>
                </a:solidFill>
              </a:rPr>
              <a:pPr>
                <a:defRPr/>
              </a:pPr>
              <a:t>19</a:t>
            </a:fld>
            <a:endParaRPr lang="en-US">
              <a:solidFill>
                <a:srgbClr val="000000"/>
              </a:solidFill>
            </a:endParaRPr>
          </a:p>
        </p:txBody>
      </p:sp>
      <p:sp>
        <p:nvSpPr>
          <p:cNvPr id="650242" name="Rectangle 2"/>
          <p:cNvSpPr>
            <a:spLocks noGrp="1" noChangeArrowheads="1"/>
          </p:cNvSpPr>
          <p:nvPr>
            <p:ph type="body" idx="1"/>
          </p:nvPr>
        </p:nvSpPr>
        <p:spPr>
          <a:xfrm>
            <a:off x="1905000" y="1828800"/>
            <a:ext cx="8458200" cy="5029200"/>
          </a:xfrm>
          <a:effectLst>
            <a:outerShdw dist="35921" dir="2700000" algn="ctr" rotWithShape="0">
              <a:schemeClr val="tx1"/>
            </a:outerShdw>
          </a:effectLst>
        </p:spPr>
        <p:txBody>
          <a:bodyPr/>
          <a:lstStyle/>
          <a:p>
            <a:pPr marL="990600" lvl="1" indent="-533400" eaLnBrk="1" hangingPunct="1">
              <a:lnSpc>
                <a:spcPct val="195000"/>
              </a:lnSpc>
              <a:buClr>
                <a:schemeClr val="tx1"/>
              </a:buClr>
              <a:buNone/>
              <a:defRPr/>
            </a:pPr>
            <a:r>
              <a:rPr lang="en-US" sz="3200" b="1" dirty="0">
                <a:solidFill>
                  <a:schemeClr val="bg1"/>
                </a:solidFill>
                <a:latin typeface="+mj-lt"/>
              </a:rPr>
              <a:t>Many options:</a:t>
            </a:r>
          </a:p>
          <a:p>
            <a:pPr marL="990600" lvl="1" indent="-533400" eaLnBrk="1" hangingPunct="1">
              <a:buClr>
                <a:schemeClr val="tx1"/>
              </a:buClr>
              <a:buNone/>
              <a:defRPr/>
            </a:pPr>
            <a:r>
              <a:rPr lang="en-US" sz="3200" b="1" dirty="0">
                <a:solidFill>
                  <a:schemeClr val="bg1"/>
                </a:solidFill>
                <a:latin typeface="+mj-lt"/>
              </a:rPr>
              <a:t>	  a.  Evangelism Explosion </a:t>
            </a:r>
          </a:p>
          <a:p>
            <a:pPr marL="990600" lvl="1" indent="-533400" eaLnBrk="1" hangingPunct="1">
              <a:lnSpc>
                <a:spcPct val="75000"/>
              </a:lnSpc>
              <a:buClr>
                <a:schemeClr val="tx1"/>
              </a:buClr>
              <a:buNone/>
              <a:defRPr/>
            </a:pPr>
            <a:r>
              <a:rPr lang="en-US" sz="3200" b="1" dirty="0">
                <a:solidFill>
                  <a:schemeClr val="bg1"/>
                </a:solidFill>
                <a:latin typeface="+mj-lt"/>
              </a:rPr>
              <a:t>	  b.  Alpha</a:t>
            </a:r>
          </a:p>
          <a:p>
            <a:pPr marL="990600" lvl="1" indent="-533400" eaLnBrk="1" hangingPunct="1">
              <a:lnSpc>
                <a:spcPct val="75000"/>
              </a:lnSpc>
              <a:buClr>
                <a:schemeClr val="tx1"/>
              </a:buClr>
              <a:buNone/>
              <a:defRPr/>
            </a:pPr>
            <a:r>
              <a:rPr lang="en-US" sz="3200" b="1" dirty="0">
                <a:solidFill>
                  <a:schemeClr val="bg1"/>
                </a:solidFill>
                <a:latin typeface="+mj-lt"/>
              </a:rPr>
              <a:t>	  c.  The Story </a:t>
            </a:r>
          </a:p>
          <a:p>
            <a:pPr marL="990600" lvl="1" indent="-533400" eaLnBrk="1" hangingPunct="1">
              <a:lnSpc>
                <a:spcPct val="75000"/>
              </a:lnSpc>
              <a:buClr>
                <a:schemeClr val="tx1"/>
              </a:buClr>
              <a:buNone/>
              <a:defRPr/>
            </a:pPr>
            <a:r>
              <a:rPr lang="en-US" sz="3200" b="1" dirty="0">
                <a:solidFill>
                  <a:schemeClr val="bg1"/>
                </a:solidFill>
                <a:latin typeface="+mj-lt"/>
              </a:rPr>
              <a:t>	  d.  F.A.I.T.H.</a:t>
            </a:r>
          </a:p>
          <a:p>
            <a:pPr marL="990600" lvl="1" indent="-533400" eaLnBrk="1" hangingPunct="1">
              <a:lnSpc>
                <a:spcPct val="75000"/>
              </a:lnSpc>
              <a:buClr>
                <a:schemeClr val="tx1"/>
              </a:buClr>
              <a:buNone/>
              <a:defRPr/>
            </a:pPr>
            <a:r>
              <a:rPr lang="en-US" sz="3200" b="1" dirty="0">
                <a:solidFill>
                  <a:schemeClr val="bg1"/>
                </a:solidFill>
                <a:latin typeface="+mj-lt"/>
              </a:rPr>
              <a:t>	  e.  R.E.A.C.H.</a:t>
            </a:r>
          </a:p>
          <a:p>
            <a:pPr marL="990600" lvl="1" indent="-533400" eaLnBrk="1" hangingPunct="1">
              <a:lnSpc>
                <a:spcPct val="75000"/>
              </a:lnSpc>
              <a:buClr>
                <a:schemeClr val="tx1"/>
              </a:buClr>
              <a:buNone/>
              <a:defRPr/>
            </a:pPr>
            <a:r>
              <a:rPr lang="en-US" sz="3200" b="1" dirty="0">
                <a:solidFill>
                  <a:schemeClr val="bg1"/>
                </a:solidFill>
                <a:latin typeface="+mj-lt"/>
              </a:rPr>
              <a:t>       f. 	</a:t>
            </a:r>
            <a:r>
              <a:rPr lang="en-US" sz="3200" b="1" dirty="0" err="1">
                <a:solidFill>
                  <a:schemeClr val="bg1"/>
                </a:solidFill>
                <a:latin typeface="+mj-lt"/>
              </a:rPr>
              <a:t>Soularium</a:t>
            </a:r>
            <a:endParaRPr lang="en-US" sz="3200" b="1" dirty="0">
              <a:solidFill>
                <a:schemeClr val="bg1"/>
              </a:solidFill>
              <a:latin typeface="+mj-lt"/>
            </a:endParaRPr>
          </a:p>
          <a:p>
            <a:pPr marL="990600" lvl="1" indent="-533400" eaLnBrk="1" hangingPunct="1">
              <a:lnSpc>
                <a:spcPct val="75000"/>
              </a:lnSpc>
              <a:buClr>
                <a:schemeClr val="tx1"/>
              </a:buClr>
              <a:buNone/>
              <a:defRPr/>
            </a:pPr>
            <a:r>
              <a:rPr lang="en-US" sz="3200" b="1" dirty="0">
                <a:solidFill>
                  <a:schemeClr val="bg1"/>
                </a:solidFill>
                <a:latin typeface="+mj-lt"/>
              </a:rPr>
              <a:t>	  g.  Etc.</a:t>
            </a:r>
          </a:p>
        </p:txBody>
      </p:sp>
      <p:sp>
        <p:nvSpPr>
          <p:cNvPr id="58372" name="Rectangle 3"/>
          <p:cNvSpPr>
            <a:spLocks noGrp="1" noChangeArrowheads="1"/>
          </p:cNvSpPr>
          <p:nvPr>
            <p:ph type="title"/>
          </p:nvPr>
        </p:nvSpPr>
        <p:spPr>
          <a:xfrm>
            <a:off x="464049" y="549275"/>
            <a:ext cx="8686800" cy="1143000"/>
          </a:xfrm>
          <a:effectLst>
            <a:outerShdw dist="35921" dir="2700000" algn="ctr" rotWithShape="0">
              <a:schemeClr val="tx1"/>
            </a:outerShdw>
          </a:effectLst>
        </p:spPr>
        <p:txBody>
          <a:bodyPr/>
          <a:lstStyle/>
          <a:p>
            <a:pPr eaLnBrk="1" hangingPunct="1"/>
            <a:r>
              <a:rPr lang="en-US" altLang="en-US" sz="4000" b="1" dirty="0">
                <a:solidFill>
                  <a:schemeClr val="bg1"/>
                </a:solidFill>
              </a:rPr>
              <a:t>Evangelism:</a:t>
            </a:r>
            <a:br>
              <a:rPr lang="en-US" altLang="en-US" sz="4000" b="1" dirty="0">
                <a:solidFill>
                  <a:schemeClr val="bg1"/>
                </a:solidFill>
              </a:rPr>
            </a:br>
            <a:r>
              <a:rPr lang="en-US" altLang="en-US" sz="4000" b="1" dirty="0">
                <a:solidFill>
                  <a:schemeClr val="bg1"/>
                </a:solidFill>
              </a:rPr>
              <a:t>Practical Programs</a:t>
            </a:r>
          </a:p>
        </p:txBody>
      </p:sp>
      <p:pic>
        <p:nvPicPr>
          <p:cNvPr id="5" name="Picture 4" descr="A close up of a logo&#10;&#10;Description generated with high confidence">
            <a:extLst>
              <a:ext uri="{FF2B5EF4-FFF2-40B4-BE49-F238E27FC236}">
                <a16:creationId xmlns:a16="http://schemas.microsoft.com/office/drawing/2014/main" id="{F41212B0-3D69-4451-AED9-D7AF3EBFE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76046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698529080"/>
              </p:ext>
            </p:extLst>
          </p:nvPr>
        </p:nvGraphicFramePr>
        <p:xfrm>
          <a:off x="2209800" y="2057401"/>
          <a:ext cx="7924800" cy="3955658"/>
        </p:xfrm>
        <a:graphic>
          <a:graphicData uri="http://schemas.openxmlformats.org/drawingml/2006/table">
            <a:tbl>
              <a:tblPr firstRow="1" firstCol="1" bandRow="1">
                <a:tableStyleId>{18603FDC-E32A-4AB5-989C-0864C3EAD2B8}</a:tableStyleId>
              </a:tblPr>
              <a:tblGrid>
                <a:gridCol w="1143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2000" u="sng" dirty="0">
                          <a:effectLst/>
                        </a:rPr>
                        <a:t>Session </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u="sng" dirty="0">
                          <a:effectLst/>
                        </a:rPr>
                        <a:t>Title</a:t>
                      </a:r>
                      <a:endParaRPr lang="en-US" sz="1800"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0"/>
                  </a:ext>
                </a:extLst>
              </a:tr>
              <a:tr h="304800">
                <a:tc>
                  <a:txBody>
                    <a:bodyPr/>
                    <a:lstStyle/>
                    <a:p>
                      <a:pPr marL="0" marR="0">
                        <a:lnSpc>
                          <a:spcPct val="115000"/>
                        </a:lnSpc>
                        <a:spcBef>
                          <a:spcPts val="0"/>
                        </a:spcBef>
                        <a:spcAft>
                          <a:spcPts val="0"/>
                        </a:spcAft>
                      </a:pPr>
                      <a:r>
                        <a:rPr lang="en-US" sz="2000" dirty="0">
                          <a:solidFill>
                            <a:schemeClr val="bg1"/>
                          </a:solidFill>
                          <a:effectLst/>
                        </a:rPr>
                        <a:t>1</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7 Church Revitalization Tools: Tools 1 and 2</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1"/>
                  </a:ext>
                </a:extLst>
              </a:tr>
              <a:tr h="348439">
                <a:tc>
                  <a:txBody>
                    <a:bodyPr/>
                    <a:lstStyle/>
                    <a:p>
                      <a:pPr marL="0" marR="0">
                        <a:lnSpc>
                          <a:spcPct val="115000"/>
                        </a:lnSpc>
                        <a:spcBef>
                          <a:spcPts val="0"/>
                        </a:spcBef>
                        <a:spcAft>
                          <a:spcPts val="0"/>
                        </a:spcAft>
                      </a:pPr>
                      <a:r>
                        <a:rPr lang="en-US" sz="2000" dirty="0">
                          <a:solidFill>
                            <a:schemeClr val="bg1"/>
                          </a:solidFill>
                          <a:effectLst/>
                        </a:rPr>
                        <a:t>2</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7 Church Revitalization Tools: Tools 3-5</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2"/>
                  </a:ext>
                </a:extLst>
              </a:tr>
              <a:tr h="348439">
                <a:tc>
                  <a:txBody>
                    <a:bodyPr/>
                    <a:lstStyle/>
                    <a:p>
                      <a:pPr marL="0" marR="0">
                        <a:lnSpc>
                          <a:spcPct val="115000"/>
                        </a:lnSpc>
                        <a:spcBef>
                          <a:spcPts val="0"/>
                        </a:spcBef>
                        <a:spcAft>
                          <a:spcPts val="0"/>
                        </a:spcAft>
                      </a:pPr>
                      <a:r>
                        <a:rPr lang="en-US" sz="2000" dirty="0">
                          <a:solidFill>
                            <a:schemeClr val="bg1"/>
                          </a:solidFill>
                          <a:effectLst/>
                        </a:rPr>
                        <a:t>3</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7 Church Revitalization Tools: Tools 6-7</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3"/>
                  </a:ext>
                </a:extLst>
              </a:tr>
              <a:tr h="348439">
                <a:tc>
                  <a:txBody>
                    <a:bodyPr/>
                    <a:lstStyle/>
                    <a:p>
                      <a:pPr marL="0" marR="0">
                        <a:lnSpc>
                          <a:spcPct val="115000"/>
                        </a:lnSpc>
                        <a:spcBef>
                          <a:spcPts val="0"/>
                        </a:spcBef>
                        <a:spcAft>
                          <a:spcPts val="0"/>
                        </a:spcAft>
                      </a:pPr>
                      <a:r>
                        <a:rPr lang="en-US" sz="2000" dirty="0">
                          <a:solidFill>
                            <a:schemeClr val="bg1"/>
                          </a:solidFill>
                          <a:effectLst/>
                        </a:rPr>
                        <a:t>4</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1-3</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4"/>
                  </a:ext>
                </a:extLst>
              </a:tr>
              <a:tr h="348439">
                <a:tc>
                  <a:txBody>
                    <a:bodyPr/>
                    <a:lstStyle/>
                    <a:p>
                      <a:pPr marL="0" marR="0">
                        <a:lnSpc>
                          <a:spcPct val="115000"/>
                        </a:lnSpc>
                        <a:spcBef>
                          <a:spcPts val="0"/>
                        </a:spcBef>
                        <a:spcAft>
                          <a:spcPts val="0"/>
                        </a:spcAft>
                      </a:pPr>
                      <a:r>
                        <a:rPr lang="en-US" sz="2000" dirty="0">
                          <a:solidFill>
                            <a:schemeClr val="tx1"/>
                          </a:solidFill>
                          <a:effectLst/>
                        </a:rPr>
                        <a:t>5</a:t>
                      </a:r>
                      <a:endParaRPr lang="en-US" sz="1800" dirty="0">
                        <a:solidFill>
                          <a:schemeClr val="tx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tx1"/>
                          </a:solidFill>
                          <a:effectLst/>
                          <a:latin typeface="Calibri"/>
                          <a:ea typeface="Calibri"/>
                          <a:cs typeface="Times New Roman"/>
                        </a:rPr>
                        <a:t>12 Church Health Components: 4-6</a:t>
                      </a:r>
                      <a:endParaRPr lang="en-US" sz="1800" b="1" dirty="0">
                        <a:solidFill>
                          <a:schemeClr val="tx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5"/>
                  </a:ext>
                </a:extLst>
              </a:tr>
              <a:tr h="348439">
                <a:tc>
                  <a:txBody>
                    <a:bodyPr/>
                    <a:lstStyle/>
                    <a:p>
                      <a:pPr marL="0" marR="0">
                        <a:lnSpc>
                          <a:spcPct val="115000"/>
                        </a:lnSpc>
                        <a:spcBef>
                          <a:spcPts val="0"/>
                        </a:spcBef>
                        <a:spcAft>
                          <a:spcPts val="0"/>
                        </a:spcAft>
                      </a:pPr>
                      <a:r>
                        <a:rPr lang="en-US" sz="2000" dirty="0">
                          <a:effectLst/>
                        </a:rPr>
                        <a:t>6</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7-9</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6"/>
                  </a:ext>
                </a:extLst>
              </a:tr>
              <a:tr h="381000">
                <a:tc>
                  <a:txBody>
                    <a:bodyPr/>
                    <a:lstStyle/>
                    <a:p>
                      <a:pPr marL="0" marR="0">
                        <a:lnSpc>
                          <a:spcPct val="115000"/>
                        </a:lnSpc>
                        <a:spcBef>
                          <a:spcPts val="0"/>
                        </a:spcBef>
                        <a:spcAft>
                          <a:spcPts val="0"/>
                        </a:spcAft>
                      </a:pPr>
                      <a:r>
                        <a:rPr lang="en-US" sz="2000" dirty="0">
                          <a:effectLst/>
                        </a:rPr>
                        <a:t>7</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10-12</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7"/>
                  </a:ext>
                </a:extLst>
              </a:tr>
              <a:tr h="348439">
                <a:tc>
                  <a:txBody>
                    <a:bodyPr/>
                    <a:lstStyle/>
                    <a:p>
                      <a:pPr marL="0" marR="0">
                        <a:lnSpc>
                          <a:spcPct val="115000"/>
                        </a:lnSpc>
                        <a:spcBef>
                          <a:spcPts val="0"/>
                        </a:spcBef>
                        <a:spcAft>
                          <a:spcPts val="0"/>
                        </a:spcAft>
                      </a:pPr>
                      <a:r>
                        <a:rPr lang="en-US" sz="2000" dirty="0">
                          <a:effectLst/>
                        </a:rPr>
                        <a:t>8</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Certification and Consulting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8"/>
                  </a:ext>
                </a:extLst>
              </a:tr>
              <a:tr h="348439">
                <a:tc>
                  <a:txBody>
                    <a:bodyPr/>
                    <a:lstStyle/>
                    <a:p>
                      <a:pPr marL="0" marR="0">
                        <a:lnSpc>
                          <a:spcPct val="115000"/>
                        </a:lnSpc>
                        <a:spcBef>
                          <a:spcPts val="0"/>
                        </a:spcBef>
                        <a:spcAft>
                          <a:spcPts val="0"/>
                        </a:spcAft>
                      </a:pPr>
                      <a:r>
                        <a:rPr lang="en-US" sz="2000" dirty="0">
                          <a:effectLst/>
                        </a:rPr>
                        <a:t>9</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Consulting: Comprehensive Church Health Assessment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9"/>
                  </a:ext>
                </a:extLst>
              </a:tr>
              <a:tr h="348439">
                <a:tc>
                  <a:txBody>
                    <a:bodyPr/>
                    <a:lstStyle/>
                    <a:p>
                      <a:pPr marL="0" marR="0">
                        <a:lnSpc>
                          <a:spcPct val="115000"/>
                        </a:lnSpc>
                        <a:spcBef>
                          <a:spcPts val="0"/>
                        </a:spcBef>
                        <a:spcAft>
                          <a:spcPts val="0"/>
                        </a:spcAft>
                      </a:pPr>
                      <a:r>
                        <a:rPr lang="en-US" sz="2000" dirty="0">
                          <a:effectLst/>
                        </a:rPr>
                        <a:t>10</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Consulting and How To Launch a Consulting Practice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2995749" y="650965"/>
            <a:ext cx="6604693" cy="825675"/>
          </a:xfrm>
          <a:prstGeom prst="rect">
            <a:avLst/>
          </a:prstGeom>
          <a:noFill/>
        </p:spPr>
        <p:txBody>
          <a:bodyPr wrap="none" rtlCol="0">
            <a:spAutoFit/>
          </a:bodyPr>
          <a:lstStyle/>
          <a:p>
            <a:pPr marL="990600" marR="0" lvl="0" indent="-533400" algn="l" defTabSz="914400" rtl="0" eaLnBrk="1" fontAlgn="auto" latinLnBrk="0" hangingPunct="1">
              <a:lnSpc>
                <a:spcPct val="150000"/>
              </a:lnSpc>
              <a:spcBef>
                <a:spcPct val="20000"/>
              </a:spcBef>
              <a:spcAft>
                <a:spcPts val="0"/>
              </a:spcAft>
              <a:buClr>
                <a:srgbClr val="000000"/>
              </a:buClr>
              <a:buSzTx/>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Online Training 10 Sessions</a:t>
            </a:r>
          </a:p>
        </p:txBody>
      </p:sp>
      <p:sp>
        <p:nvSpPr>
          <p:cNvPr id="6" name="Right Brace 5">
            <a:extLst>
              <a:ext uri="{FF2B5EF4-FFF2-40B4-BE49-F238E27FC236}">
                <a16:creationId xmlns:a16="http://schemas.microsoft.com/office/drawing/2014/main" id="{9C098D09-FDB0-4557-88F8-7E0F092EB798}"/>
              </a:ext>
            </a:extLst>
          </p:cNvPr>
          <p:cNvSpPr/>
          <p:nvPr/>
        </p:nvSpPr>
        <p:spPr>
          <a:xfrm>
            <a:off x="7613583" y="3599848"/>
            <a:ext cx="211756" cy="510139"/>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013563B-E60B-4E36-85DD-984F108E65BC}"/>
              </a:ext>
            </a:extLst>
          </p:cNvPr>
          <p:cNvSpPr/>
          <p:nvPr/>
        </p:nvSpPr>
        <p:spPr>
          <a:xfrm>
            <a:off x="7613583" y="4357779"/>
            <a:ext cx="211756" cy="510139"/>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4902722-2E54-41C3-A422-375D029292C4}"/>
              </a:ext>
            </a:extLst>
          </p:cNvPr>
          <p:cNvSpPr txBox="1"/>
          <p:nvPr/>
        </p:nvSpPr>
        <p:spPr>
          <a:xfrm>
            <a:off x="7921391" y="3535478"/>
            <a:ext cx="2741456" cy="1330749"/>
          </a:xfrm>
          <a:prstGeom prst="rect">
            <a:avLst/>
          </a:prstGeom>
          <a:noFill/>
        </p:spPr>
        <p:txBody>
          <a:bodyPr wrap="none" rtlCol="0">
            <a:spAutoFit/>
          </a:bodyPr>
          <a:lstStyle/>
          <a:p>
            <a:pPr>
              <a:lnSpc>
                <a:spcPct val="150000"/>
              </a:lnSpc>
              <a:buClr>
                <a:schemeClr val="tx1"/>
              </a:buClr>
            </a:pPr>
            <a:r>
              <a:rPr lang="en-US" sz="2000" b="1" kern="0" dirty="0">
                <a:solidFill>
                  <a:schemeClr val="bg1"/>
                </a:solidFill>
                <a:effectLst>
                  <a:outerShdw blurRad="38100" dist="38100" dir="2700000" algn="tl">
                    <a:srgbClr val="000000">
                      <a:alpha val="43137"/>
                    </a:srgbClr>
                  </a:outerShdw>
                </a:effectLst>
                <a:latin typeface="+mj-lt"/>
              </a:rPr>
              <a:t>Top Components</a:t>
            </a:r>
          </a:p>
          <a:p>
            <a:pPr>
              <a:lnSpc>
                <a:spcPct val="150000"/>
              </a:lnSpc>
              <a:buClr>
                <a:schemeClr val="tx1"/>
              </a:buClr>
            </a:pPr>
            <a:endParaRPr lang="en-US" sz="1600" b="1" kern="0" dirty="0">
              <a:solidFill>
                <a:schemeClr val="bg1"/>
              </a:solidFill>
              <a:effectLst>
                <a:outerShdw blurRad="38100" dist="38100" dir="2700000" algn="tl">
                  <a:srgbClr val="000000">
                    <a:alpha val="43137"/>
                  </a:srgbClr>
                </a:outerShdw>
              </a:effectLst>
              <a:latin typeface="+mj-lt"/>
            </a:endParaRPr>
          </a:p>
          <a:p>
            <a:pPr>
              <a:lnSpc>
                <a:spcPct val="150000"/>
              </a:lnSpc>
              <a:buClr>
                <a:schemeClr val="tx1"/>
              </a:buClr>
            </a:pPr>
            <a:r>
              <a:rPr lang="en-US" sz="2000" b="1" kern="0" dirty="0">
                <a:solidFill>
                  <a:schemeClr val="bg1"/>
                </a:solidFill>
                <a:effectLst>
                  <a:outerShdw blurRad="38100" dist="38100" dir="2700000" algn="tl">
                    <a:srgbClr val="000000">
                      <a:alpha val="43137"/>
                    </a:srgbClr>
                  </a:outerShdw>
                </a:effectLst>
                <a:latin typeface="+mj-lt"/>
              </a:rPr>
              <a:t>Bottom Components</a:t>
            </a:r>
          </a:p>
        </p:txBody>
      </p:sp>
    </p:spTree>
    <p:extLst>
      <p:ext uri="{BB962C8B-B14F-4D97-AF65-F5344CB8AC3E}">
        <p14:creationId xmlns:p14="http://schemas.microsoft.com/office/powerpoint/2010/main" val="99645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5801" y="2133600"/>
            <a:ext cx="6019800" cy="4801314"/>
          </a:xfrm>
          <a:prstGeom prst="rect">
            <a:avLst/>
          </a:prstGeom>
          <a:noFill/>
        </p:spPr>
        <p:txBody>
          <a:bodyPr wrap="square" rtlCol="0">
            <a:spAutoFit/>
          </a:bodyPr>
          <a:lstStyle/>
          <a:p>
            <a:r>
              <a:rPr lang="en-US" sz="2400" dirty="0">
                <a:solidFill>
                  <a:schemeClr val="bg1"/>
                </a:solidFill>
              </a:rPr>
              <a:t>…. Church-sponsored program, group, or activity in which a nonmember can become comfortably involved … on a regular basis…. develop relationships</a:t>
            </a:r>
          </a:p>
          <a:p>
            <a:endParaRPr lang="en-US" sz="2400" dirty="0">
              <a:solidFill>
                <a:schemeClr val="bg1"/>
              </a:solidFill>
            </a:endParaRPr>
          </a:p>
          <a:p>
            <a:r>
              <a:rPr lang="en-US" sz="2400" dirty="0">
                <a:solidFill>
                  <a:schemeClr val="bg1"/>
                </a:solidFill>
              </a:rPr>
              <a:t>“Affinity Groups”</a:t>
            </a:r>
          </a:p>
          <a:p>
            <a:r>
              <a:rPr lang="en-US" sz="2400" dirty="0" err="1">
                <a:solidFill>
                  <a:schemeClr val="bg1"/>
                </a:solidFill>
              </a:rPr>
              <a:t>e.g</a:t>
            </a:r>
            <a:r>
              <a:rPr lang="en-US" sz="2400" dirty="0">
                <a:solidFill>
                  <a:schemeClr val="bg1"/>
                </a:solidFill>
              </a:rPr>
              <a:t> golf, motorcycling, other sports ministry</a:t>
            </a:r>
          </a:p>
          <a:p>
            <a:r>
              <a:rPr lang="en-US" sz="2400" dirty="0">
                <a:solidFill>
                  <a:schemeClr val="bg1"/>
                </a:solidFill>
              </a:rPr>
              <a:t>            drama, community involvement</a:t>
            </a:r>
          </a:p>
          <a:p>
            <a:endParaRPr lang="en-US" sz="2400" dirty="0">
              <a:solidFill>
                <a:schemeClr val="bg1"/>
              </a:solidFill>
            </a:endParaRPr>
          </a:p>
          <a:p>
            <a:r>
              <a:rPr lang="en-US" sz="2400" dirty="0">
                <a:solidFill>
                  <a:schemeClr val="bg1"/>
                </a:solidFill>
              </a:rPr>
              <a:t>While front doors provide a way for people to come to your church, side doors provide a way for your church to go to people. </a:t>
            </a:r>
          </a:p>
          <a:p>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233" y="2391029"/>
            <a:ext cx="2187130" cy="3353091"/>
          </a:xfrm>
          <a:prstGeom prst="rect">
            <a:avLst/>
          </a:prstGeom>
        </p:spPr>
      </p:pic>
      <p:sp>
        <p:nvSpPr>
          <p:cNvPr id="5" name="TextBox 4"/>
          <p:cNvSpPr txBox="1"/>
          <p:nvPr/>
        </p:nvSpPr>
        <p:spPr>
          <a:xfrm>
            <a:off x="1984058" y="5709238"/>
            <a:ext cx="702756" cy="416011"/>
          </a:xfrm>
          <a:prstGeom prst="rect">
            <a:avLst/>
          </a:prstGeom>
          <a:noFill/>
        </p:spPr>
        <p:txBody>
          <a:bodyPr wrap="none" rtlCol="0">
            <a:spAutoFit/>
          </a:bodyPr>
          <a:lstStyle/>
          <a:p>
            <a:pPr marL="61913">
              <a:lnSpc>
                <a:spcPct val="150000"/>
              </a:lnSpc>
              <a:spcBef>
                <a:spcPct val="20000"/>
              </a:spcBef>
              <a:buClr>
                <a:schemeClr val="tx1"/>
              </a:buClr>
            </a:pPr>
            <a:r>
              <a:rPr lang="en-US" sz="1600" b="1" kern="0" dirty="0">
                <a:solidFill>
                  <a:schemeClr val="bg1"/>
                </a:solidFill>
                <a:effectLst>
                  <a:outerShdw blurRad="38100" dist="38100" dir="2700000" algn="tl">
                    <a:srgbClr val="000000">
                      <a:alpha val="43137"/>
                    </a:srgbClr>
                  </a:outerShdw>
                </a:effectLst>
                <a:latin typeface="+mj-lt"/>
              </a:rPr>
              <a:t>2013</a:t>
            </a:r>
          </a:p>
        </p:txBody>
      </p:sp>
      <p:sp>
        <p:nvSpPr>
          <p:cNvPr id="7" name="Rectangle 3">
            <a:extLst>
              <a:ext uri="{FF2B5EF4-FFF2-40B4-BE49-F238E27FC236}">
                <a16:creationId xmlns:a16="http://schemas.microsoft.com/office/drawing/2014/main" id="{DE483E19-1E28-47B9-A10B-D0B95DFFD7F1}"/>
              </a:ext>
            </a:extLst>
          </p:cNvPr>
          <p:cNvSpPr>
            <a:spLocks noGrp="1" noChangeArrowheads="1"/>
          </p:cNvSpPr>
          <p:nvPr>
            <p:ph type="title"/>
          </p:nvPr>
        </p:nvSpPr>
        <p:spPr>
          <a:xfrm>
            <a:off x="465762" y="515894"/>
            <a:ext cx="7856306" cy="1143000"/>
          </a:xfrm>
          <a:effectLst>
            <a:outerShdw dist="35921" dir="2700000" algn="ctr" rotWithShape="0">
              <a:schemeClr val="tx1"/>
            </a:outerShdw>
          </a:effectLst>
        </p:spPr>
        <p:txBody>
          <a:bodyPr/>
          <a:lstStyle/>
          <a:p>
            <a:pPr eaLnBrk="1" hangingPunct="1"/>
            <a:r>
              <a:rPr lang="en-US" altLang="en-US" sz="4000" b="1" dirty="0">
                <a:solidFill>
                  <a:schemeClr val="bg1"/>
                </a:solidFill>
              </a:rPr>
              <a:t>Evangelism:</a:t>
            </a:r>
            <a:br>
              <a:rPr lang="en-US" altLang="en-US" sz="4000" b="1" dirty="0">
                <a:solidFill>
                  <a:schemeClr val="bg1"/>
                </a:solidFill>
              </a:rPr>
            </a:br>
            <a:r>
              <a:rPr lang="en-US" altLang="en-US" sz="4000" b="1" dirty="0">
                <a:solidFill>
                  <a:schemeClr val="bg1"/>
                </a:solidFill>
              </a:rPr>
              <a:t>Practical Programs</a:t>
            </a:r>
          </a:p>
        </p:txBody>
      </p:sp>
      <p:pic>
        <p:nvPicPr>
          <p:cNvPr id="8" name="Picture 7" descr="A close up of a logo&#10;&#10;Description generated with high confidence">
            <a:extLst>
              <a:ext uri="{FF2B5EF4-FFF2-40B4-BE49-F238E27FC236}">
                <a16:creationId xmlns:a16="http://schemas.microsoft.com/office/drawing/2014/main" id="{0224124F-0EEE-4B2B-AA09-911EBBE38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482933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3947107970"/>
              </p:ext>
            </p:extLst>
          </p:nvPr>
        </p:nvGraphicFramePr>
        <p:xfrm>
          <a:off x="2635183" y="2341696"/>
          <a:ext cx="6102417"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#5 Outline</a:t>
            </a:r>
          </a:p>
        </p:txBody>
      </p:sp>
    </p:spTree>
    <p:extLst>
      <p:ext uri="{BB962C8B-B14F-4D97-AF65-F5344CB8AC3E}">
        <p14:creationId xmlns:p14="http://schemas.microsoft.com/office/powerpoint/2010/main" val="1771336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Ministry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2013352" y="1945073"/>
            <a:ext cx="8066632" cy="1181862"/>
          </a:xfrm>
          <a:prstGeom prst="rect">
            <a:avLst/>
          </a:prstGeom>
          <a:noFill/>
        </p:spPr>
        <p:txBody>
          <a:bodyPr wrap="none" rtlCol="0">
            <a:spAutoFit/>
          </a:bodyPr>
          <a:lstStyle/>
          <a:p>
            <a:pPr marL="457200">
              <a:lnSpc>
                <a:spcPct val="150000"/>
              </a:lnSpc>
              <a:spcBef>
                <a:spcPct val="20000"/>
              </a:spcBef>
              <a:buClr>
                <a:schemeClr val="bg1"/>
              </a:buClr>
            </a:pPr>
            <a:r>
              <a:rPr lang="en-US" sz="2800" b="1" kern="0" dirty="0">
                <a:solidFill>
                  <a:schemeClr val="bg1"/>
                </a:solidFill>
                <a:effectLst>
                  <a:outerShdw blurRad="38100" dist="38100" dir="2700000" algn="tl">
                    <a:srgbClr val="000000">
                      <a:alpha val="43137"/>
                    </a:srgbClr>
                  </a:outerShdw>
                </a:effectLst>
                <a:latin typeface="+mj-lt"/>
              </a:rPr>
              <a:t>The Church Health Encyclopedia Definition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Rectangle 1">
            <a:extLst>
              <a:ext uri="{FF2B5EF4-FFF2-40B4-BE49-F238E27FC236}">
                <a16:creationId xmlns:a16="http://schemas.microsoft.com/office/drawing/2014/main" id="{9AA8AA68-6BD8-43A8-B55F-AA9778A5B150}"/>
              </a:ext>
            </a:extLst>
          </p:cNvPr>
          <p:cNvSpPr/>
          <p:nvPr/>
        </p:nvSpPr>
        <p:spPr>
          <a:xfrm>
            <a:off x="2040276" y="3058789"/>
            <a:ext cx="7941924" cy="1938992"/>
          </a:xfrm>
          <a:prstGeom prst="rect">
            <a:avLst/>
          </a:prstGeom>
        </p:spPr>
        <p:txBody>
          <a:bodyPr wrap="square">
            <a:spAutoFit/>
          </a:bodyPr>
          <a:lstStyle/>
          <a:p>
            <a:r>
              <a:rPr lang="en-US" sz="2400" b="1" dirty="0">
                <a:solidFill>
                  <a:schemeClr val="bg1"/>
                </a:solidFill>
              </a:rPr>
              <a:t>Ministry is... a Christian using his or her spiritual gifts for the edification of the church and in service to a lost world. God uniquely gifts his people with abilities in order that his Church may advance. Serving and ministering go together in God’s kingdom.</a:t>
            </a:r>
          </a:p>
        </p:txBody>
      </p:sp>
    </p:spTree>
    <p:extLst>
      <p:ext uri="{BB962C8B-B14F-4D97-AF65-F5344CB8AC3E}">
        <p14:creationId xmlns:p14="http://schemas.microsoft.com/office/powerpoint/2010/main" val="1143172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Ministry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606291" y="1713297"/>
            <a:ext cx="10610597"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Standard Classification Format for this Component of Church Health</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graphicFrame>
        <p:nvGraphicFramePr>
          <p:cNvPr id="3" name="Table 2">
            <a:extLst>
              <a:ext uri="{FF2B5EF4-FFF2-40B4-BE49-F238E27FC236}">
                <a16:creationId xmlns:a16="http://schemas.microsoft.com/office/drawing/2014/main" id="{D0CBF139-A9EB-4E97-85D0-70279F15CF63}"/>
              </a:ext>
            </a:extLst>
          </p:cNvPr>
          <p:cNvGraphicFramePr>
            <a:graphicFrameLocks noGrp="1"/>
          </p:cNvGraphicFramePr>
          <p:nvPr>
            <p:extLst>
              <p:ext uri="{D42A27DB-BD31-4B8C-83A1-F6EECF244321}">
                <p14:modId xmlns:p14="http://schemas.microsoft.com/office/powerpoint/2010/main" val="1536845650"/>
              </p:ext>
            </p:extLst>
          </p:nvPr>
        </p:nvGraphicFramePr>
        <p:xfrm>
          <a:off x="1256160" y="2555313"/>
          <a:ext cx="9524135" cy="4187796"/>
        </p:xfrm>
        <a:graphic>
          <a:graphicData uri="http://schemas.openxmlformats.org/drawingml/2006/table">
            <a:tbl>
              <a:tblPr firstRow="1" firstCol="1" bandRow="1">
                <a:tableStyleId>{8799B23B-EC83-4686-B30A-512413B5E67A}</a:tableStyleId>
              </a:tblPr>
              <a:tblGrid>
                <a:gridCol w="5355833">
                  <a:extLst>
                    <a:ext uri="{9D8B030D-6E8A-4147-A177-3AD203B41FA5}">
                      <a16:colId xmlns:a16="http://schemas.microsoft.com/office/drawing/2014/main" val="1973418880"/>
                    </a:ext>
                  </a:extLst>
                </a:gridCol>
                <a:gridCol w="4168302">
                  <a:extLst>
                    <a:ext uri="{9D8B030D-6E8A-4147-A177-3AD203B41FA5}">
                      <a16:colId xmlns:a16="http://schemas.microsoft.com/office/drawing/2014/main" val="3849576816"/>
                    </a:ext>
                  </a:extLst>
                </a:gridCol>
              </a:tblGrid>
              <a:tr h="450036">
                <a:tc>
                  <a:txBody>
                    <a:bodyPr/>
                    <a:lstStyle/>
                    <a:p>
                      <a:pPr marL="0" marR="0">
                        <a:lnSpc>
                          <a:spcPct val="115000"/>
                        </a:lnSpc>
                        <a:spcBef>
                          <a:spcPts val="0"/>
                        </a:spcBef>
                        <a:spcAft>
                          <a:spcPts val="0"/>
                        </a:spcAft>
                      </a:pPr>
                      <a:r>
                        <a:rPr lang="en-US" sz="2400" b="0" dirty="0">
                          <a:solidFill>
                            <a:schemeClr val="bg1"/>
                          </a:solidFill>
                          <a:effectLst/>
                        </a:rPr>
                        <a:t>Organic or Organizational</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Organic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6651460"/>
                  </a:ext>
                </a:extLst>
              </a:tr>
              <a:tr h="499427">
                <a:tc>
                  <a:txBody>
                    <a:bodyPr/>
                    <a:lstStyle/>
                    <a:p>
                      <a:pPr marL="0" marR="0">
                        <a:lnSpc>
                          <a:spcPct val="115000"/>
                        </a:lnSpc>
                        <a:spcBef>
                          <a:spcPts val="0"/>
                        </a:spcBef>
                        <a:spcAft>
                          <a:spcPts val="0"/>
                        </a:spcAft>
                      </a:pPr>
                      <a:r>
                        <a:rPr lang="en-US" sz="2400" b="0">
                          <a:solidFill>
                            <a:schemeClr val="bg1"/>
                          </a:solidFill>
                          <a:effectLst/>
                        </a:rPr>
                        <a:t>Side of the Fishbone Diagram</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Top</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657139"/>
                  </a:ext>
                </a:extLst>
              </a:tr>
              <a:tr h="450036">
                <a:tc>
                  <a:txBody>
                    <a:bodyPr/>
                    <a:lstStyle/>
                    <a:p>
                      <a:pPr marL="0" marR="0">
                        <a:lnSpc>
                          <a:spcPct val="115000"/>
                        </a:lnSpc>
                        <a:spcBef>
                          <a:spcPts val="0"/>
                        </a:spcBef>
                        <a:spcAft>
                          <a:spcPts val="0"/>
                        </a:spcAft>
                      </a:pPr>
                      <a:r>
                        <a:rPr lang="en-US" sz="2400" b="0" dirty="0">
                          <a:solidFill>
                            <a:schemeClr val="bg1"/>
                          </a:solidFill>
                          <a:effectLst/>
                        </a:rPr>
                        <a:t>Relational or Task</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Relational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86824"/>
                  </a:ext>
                </a:extLst>
              </a:tr>
              <a:tr h="450036">
                <a:tc>
                  <a:txBody>
                    <a:bodyPr/>
                    <a:lstStyle/>
                    <a:p>
                      <a:pPr marL="0" marR="0">
                        <a:lnSpc>
                          <a:spcPct val="115000"/>
                        </a:lnSpc>
                        <a:spcBef>
                          <a:spcPts val="0"/>
                        </a:spcBef>
                        <a:spcAft>
                          <a:spcPts val="0"/>
                        </a:spcAft>
                      </a:pPr>
                      <a:r>
                        <a:rPr lang="en-US" sz="2400" b="0">
                          <a:solidFill>
                            <a:schemeClr val="bg1"/>
                          </a:solidFill>
                          <a:effectLst/>
                        </a:rPr>
                        <a:t>Timeless or Timebound/Contextual</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Timeless, all churches, all times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00438"/>
                  </a:ext>
                </a:extLst>
              </a:tr>
              <a:tr h="450036">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Acts 2 Reference </a:t>
                      </a: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43 many wonders and signs</a:t>
                      </a: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45 sharing … as any had need</a:t>
                      </a:r>
                    </a:p>
                    <a:p>
                      <a:pPr marL="0" marR="0">
                        <a:lnSpc>
                          <a:spcPct val="115000"/>
                        </a:lnSpc>
                        <a:spcBef>
                          <a:spcPts val="0"/>
                        </a:spcBef>
                        <a:spcAft>
                          <a:spcPts val="0"/>
                        </a:spcAft>
                      </a:pPr>
                      <a:r>
                        <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(pre-teaching of Rom 12, 1 Cor 12, Eph 4, 1 Peter 4)</a:t>
                      </a:r>
                    </a:p>
                  </a:txBody>
                  <a:tcPr marL="68580" marR="68580" marT="0" marB="0"/>
                </a:tc>
                <a:extLst>
                  <a:ext uri="{0D108BD9-81ED-4DB2-BD59-A6C34878D82A}">
                    <a16:rowId xmlns:a16="http://schemas.microsoft.com/office/drawing/2014/main" val="1490269288"/>
                  </a:ext>
                </a:extLst>
              </a:tr>
              <a:tr h="450036">
                <a:tc>
                  <a:txBody>
                    <a:bodyPr/>
                    <a:lstStyle/>
                    <a:p>
                      <a:pPr marL="0" marR="0">
                        <a:lnSpc>
                          <a:spcPct val="115000"/>
                        </a:lnSpc>
                        <a:spcBef>
                          <a:spcPts val="0"/>
                        </a:spcBef>
                        <a:spcAft>
                          <a:spcPts val="0"/>
                        </a:spcAft>
                      </a:pPr>
                      <a:r>
                        <a:rPr lang="en-US" sz="2400" b="0" dirty="0">
                          <a:solidFill>
                            <a:schemeClr val="bg1"/>
                          </a:solidFill>
                          <a:effectLst/>
                        </a:rPr>
                        <a:t>Complimentary Component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Onboarding </a:t>
                      </a: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Front and back door ministry</a:t>
                      </a:r>
                    </a:p>
                  </a:txBody>
                  <a:tcPr marL="68580" marR="68580" marT="0" marB="0"/>
                </a:tc>
                <a:extLst>
                  <a:ext uri="{0D108BD9-81ED-4DB2-BD59-A6C34878D82A}">
                    <a16:rowId xmlns:a16="http://schemas.microsoft.com/office/drawing/2014/main" val="3091525350"/>
                  </a:ext>
                </a:extLst>
              </a:tr>
            </a:tbl>
          </a:graphicData>
        </a:graphic>
      </p:graphicFrame>
    </p:spTree>
    <p:extLst>
      <p:ext uri="{BB962C8B-B14F-4D97-AF65-F5344CB8AC3E}">
        <p14:creationId xmlns:p14="http://schemas.microsoft.com/office/powerpoint/2010/main" val="142934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4622A72-6DF2-4E56-BB47-18EBC8FBD359}"/>
              </a:ext>
            </a:extLst>
          </p:cNvPr>
          <p:cNvSpPr/>
          <p:nvPr/>
        </p:nvSpPr>
        <p:spPr>
          <a:xfrm>
            <a:off x="4893945" y="2669207"/>
            <a:ext cx="2650658" cy="202063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CE7C089F-7501-42DB-8A7D-3AF77F1B9D9F}"/>
              </a:ext>
            </a:extLst>
          </p:cNvPr>
          <p:cNvSpPr>
            <a:spLocks noGrp="1"/>
          </p:cNvSpPr>
          <p:nvPr>
            <p:ph type="title"/>
          </p:nvPr>
        </p:nvSpPr>
        <p:spPr>
          <a:xfrm>
            <a:off x="439345" y="560469"/>
            <a:ext cx="7886700" cy="994172"/>
          </a:xfrm>
        </p:spPr>
        <p:txBody>
          <a:bodyPr>
            <a:normAutofit fontScale="90000"/>
          </a:bodyPr>
          <a:lstStyle/>
          <a:p>
            <a:r>
              <a:rPr lang="en-US" sz="3600" b="1" dirty="0">
                <a:solidFill>
                  <a:schemeClr val="bg1"/>
                </a:solidFill>
              </a:rPr>
              <a:t>Ministry:</a:t>
            </a:r>
            <a:br>
              <a:rPr lang="en-US" sz="3600" b="1" dirty="0">
                <a:solidFill>
                  <a:schemeClr val="bg1"/>
                </a:solidFill>
              </a:rPr>
            </a:br>
            <a:r>
              <a:rPr lang="en-US" sz="3600" b="1" dirty="0">
                <a:solidFill>
                  <a:schemeClr val="bg1"/>
                </a:solidFill>
              </a:rPr>
              <a:t>Complimentary Component</a:t>
            </a:r>
          </a:p>
        </p:txBody>
      </p:sp>
      <p:sp>
        <p:nvSpPr>
          <p:cNvPr id="2" name="Slide Number Placeholder 1">
            <a:extLst>
              <a:ext uri="{FF2B5EF4-FFF2-40B4-BE49-F238E27FC236}">
                <a16:creationId xmlns:a16="http://schemas.microsoft.com/office/drawing/2014/main" id="{383FA1A7-1970-4370-891C-989AC66A0045}"/>
              </a:ext>
            </a:extLst>
          </p:cNvPr>
          <p:cNvSpPr>
            <a:spLocks noGrp="1"/>
          </p:cNvSpPr>
          <p:nvPr>
            <p:ph type="sldNum" sz="quarter" idx="12"/>
          </p:nvPr>
        </p:nvSpPr>
        <p:spPr/>
        <p:txBody>
          <a:bodyPr/>
          <a:lstStyle/>
          <a:p>
            <a:fld id="{5F314CE5-1CD3-48EB-9F49-2A25B8D4C1CA}" type="slidenum">
              <a:rPr lang="en-US" smtClean="0"/>
              <a:t>24</a:t>
            </a:fld>
            <a:endParaRPr lang="en-US"/>
          </a:p>
        </p:txBody>
      </p:sp>
      <p:pic>
        <p:nvPicPr>
          <p:cNvPr id="12" name="Picture 2" descr="http://pad2.whstatic.com/images/thumb/8/8f/Detailed_window-Step-4.jpg/670px-Detailed_window-Step-4.jpg">
            <a:extLst>
              <a:ext uri="{FF2B5EF4-FFF2-40B4-BE49-F238E27FC236}">
                <a16:creationId xmlns:a16="http://schemas.microsoft.com/office/drawing/2014/main" id="{6200A5AA-2CD5-4D99-9929-DBA1C19C56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503" y="2783340"/>
            <a:ext cx="2464242" cy="17960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2B87D1-1F33-4CF7-BDD0-7FC68BC4462B}"/>
              </a:ext>
            </a:extLst>
          </p:cNvPr>
          <p:cNvSpPr txBox="1"/>
          <p:nvPr/>
        </p:nvSpPr>
        <p:spPr>
          <a:xfrm>
            <a:off x="8346204" y="2572404"/>
            <a:ext cx="2064219" cy="1261884"/>
          </a:xfrm>
          <a:prstGeom prst="rect">
            <a:avLst/>
          </a:prstGeom>
          <a:noFill/>
        </p:spPr>
        <p:txBody>
          <a:bodyPr wrap="none" rtlCol="0">
            <a:spAutoFit/>
          </a:bodyPr>
          <a:lstStyle/>
          <a:p>
            <a:pPr algn="ctr"/>
            <a:r>
              <a:rPr lang="en-US" sz="2400" b="1" u="sng" dirty="0">
                <a:solidFill>
                  <a:schemeClr val="bg1"/>
                </a:solidFill>
              </a:rPr>
              <a:t>Back Door</a:t>
            </a:r>
          </a:p>
          <a:p>
            <a:pPr algn="ctr"/>
            <a:endParaRPr lang="en-US" sz="2400" b="1" u="sng" dirty="0">
              <a:solidFill>
                <a:schemeClr val="bg1"/>
              </a:solidFill>
            </a:endParaRPr>
          </a:p>
          <a:p>
            <a:pPr algn="ctr"/>
            <a:r>
              <a:rPr lang="en-US" sz="2800" b="1" i="1" dirty="0">
                <a:solidFill>
                  <a:schemeClr val="bg1"/>
                </a:solidFill>
              </a:rPr>
              <a:t>Onboarding</a:t>
            </a:r>
          </a:p>
        </p:txBody>
      </p:sp>
      <p:sp>
        <p:nvSpPr>
          <p:cNvPr id="13" name="TextBox 12">
            <a:extLst>
              <a:ext uri="{FF2B5EF4-FFF2-40B4-BE49-F238E27FC236}">
                <a16:creationId xmlns:a16="http://schemas.microsoft.com/office/drawing/2014/main" id="{1D7925B9-B50A-4A22-8F03-B9451174D488}"/>
              </a:ext>
            </a:extLst>
          </p:cNvPr>
          <p:cNvSpPr txBox="1"/>
          <p:nvPr/>
        </p:nvSpPr>
        <p:spPr>
          <a:xfrm>
            <a:off x="2132790" y="2669207"/>
            <a:ext cx="2064218" cy="1261884"/>
          </a:xfrm>
          <a:prstGeom prst="rect">
            <a:avLst/>
          </a:prstGeom>
          <a:noFill/>
        </p:spPr>
        <p:txBody>
          <a:bodyPr wrap="none" rtlCol="0">
            <a:spAutoFit/>
          </a:bodyPr>
          <a:lstStyle/>
          <a:p>
            <a:pPr algn="ctr"/>
            <a:r>
              <a:rPr lang="en-US" sz="2400" b="1" u="sng" dirty="0">
                <a:solidFill>
                  <a:schemeClr val="bg1"/>
                </a:solidFill>
              </a:rPr>
              <a:t>Front Door</a:t>
            </a:r>
          </a:p>
          <a:p>
            <a:pPr algn="ctr"/>
            <a:endParaRPr lang="en-US" sz="2400" b="1" u="sng" dirty="0">
              <a:solidFill>
                <a:schemeClr val="bg1"/>
              </a:solidFill>
            </a:endParaRPr>
          </a:p>
          <a:p>
            <a:pPr algn="ctr"/>
            <a:r>
              <a:rPr lang="en-US" sz="2800" b="1" i="1" dirty="0">
                <a:solidFill>
                  <a:schemeClr val="bg1"/>
                </a:solidFill>
              </a:rPr>
              <a:t>Onboarding</a:t>
            </a:r>
          </a:p>
        </p:txBody>
      </p:sp>
      <p:sp>
        <p:nvSpPr>
          <p:cNvPr id="16" name="TextBox 15">
            <a:extLst>
              <a:ext uri="{FF2B5EF4-FFF2-40B4-BE49-F238E27FC236}">
                <a16:creationId xmlns:a16="http://schemas.microsoft.com/office/drawing/2014/main" id="{CD7B9C83-3D13-47F1-978E-AB0434CBE337}"/>
              </a:ext>
            </a:extLst>
          </p:cNvPr>
          <p:cNvSpPr txBox="1"/>
          <p:nvPr/>
        </p:nvSpPr>
        <p:spPr>
          <a:xfrm>
            <a:off x="4950526" y="4886920"/>
            <a:ext cx="2467727" cy="1200329"/>
          </a:xfrm>
          <a:prstGeom prst="rect">
            <a:avLst/>
          </a:prstGeom>
          <a:noFill/>
        </p:spPr>
        <p:txBody>
          <a:bodyPr wrap="none" rtlCol="0">
            <a:spAutoFit/>
          </a:bodyPr>
          <a:lstStyle/>
          <a:p>
            <a:pPr algn="ctr"/>
            <a:r>
              <a:rPr lang="en-US" sz="2400" b="1" u="sng" dirty="0">
                <a:solidFill>
                  <a:schemeClr val="bg1"/>
                </a:solidFill>
              </a:rPr>
              <a:t>House Behavior</a:t>
            </a:r>
          </a:p>
          <a:p>
            <a:pPr algn="ctr"/>
            <a:endParaRPr lang="en-US" sz="2000" b="1" u="sng" dirty="0">
              <a:solidFill>
                <a:schemeClr val="bg1"/>
              </a:solidFill>
            </a:endParaRPr>
          </a:p>
          <a:p>
            <a:pPr algn="ctr"/>
            <a:r>
              <a:rPr lang="en-US" sz="2800" b="1" i="1" dirty="0">
                <a:solidFill>
                  <a:schemeClr val="bg1"/>
                </a:solidFill>
              </a:rPr>
              <a:t>MINISTRY</a:t>
            </a:r>
          </a:p>
        </p:txBody>
      </p:sp>
      <p:pic>
        <p:nvPicPr>
          <p:cNvPr id="6" name="Picture 5">
            <a:extLst>
              <a:ext uri="{FF2B5EF4-FFF2-40B4-BE49-F238E27FC236}">
                <a16:creationId xmlns:a16="http://schemas.microsoft.com/office/drawing/2014/main" id="{4958F1DC-1607-4CA0-9A68-D544738D7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20" y="5109127"/>
            <a:ext cx="2106240" cy="1612348"/>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D07277B4-1CF8-464F-8CDB-E5F8F5A67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680837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Ministry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TextBox 1">
            <a:extLst>
              <a:ext uri="{FF2B5EF4-FFF2-40B4-BE49-F238E27FC236}">
                <a16:creationId xmlns:a16="http://schemas.microsoft.com/office/drawing/2014/main" id="{4A78B0AF-50D2-45AA-8249-DAFBA0C283CB}"/>
              </a:ext>
            </a:extLst>
          </p:cNvPr>
          <p:cNvSpPr txBox="1"/>
          <p:nvPr/>
        </p:nvSpPr>
        <p:spPr>
          <a:xfrm>
            <a:off x="702066" y="2030213"/>
            <a:ext cx="8728672" cy="662746"/>
          </a:xfrm>
          <a:prstGeom prst="rect">
            <a:avLst/>
          </a:prstGeom>
          <a:noFill/>
        </p:spPr>
        <p:txBody>
          <a:bodyPr wrap="none" rtlCol="0">
            <a:spAutoFit/>
          </a:bodyPr>
          <a:lstStyle/>
          <a:p>
            <a:pPr marL="990600" indent="-533400">
              <a:lnSpc>
                <a:spcPct val="150000"/>
              </a:lnSpc>
              <a:spcBef>
                <a:spcPct val="20000"/>
              </a:spcBef>
              <a:buClr>
                <a:schemeClr val="tx1"/>
              </a:buClr>
            </a:pPr>
            <a:r>
              <a:rPr lang="en-US" sz="2800" b="1" kern="0" dirty="0">
                <a:solidFill>
                  <a:schemeClr val="bg1"/>
                </a:solidFill>
                <a:effectLst>
                  <a:outerShdw blurRad="38100" dist="38100" dir="2700000" algn="tl">
                    <a:srgbClr val="000000">
                      <a:alpha val="43137"/>
                    </a:srgbClr>
                  </a:outerShdw>
                </a:effectLst>
                <a:latin typeface="+mj-lt"/>
              </a:rPr>
              <a:t>Gifts Diversity gives sense of Ministries intended</a:t>
            </a:r>
          </a:p>
        </p:txBody>
      </p:sp>
      <p:sp>
        <p:nvSpPr>
          <p:cNvPr id="9" name="Rectangle 8">
            <a:extLst>
              <a:ext uri="{FF2B5EF4-FFF2-40B4-BE49-F238E27FC236}">
                <a16:creationId xmlns:a16="http://schemas.microsoft.com/office/drawing/2014/main" id="{57277455-DD01-430C-BBDD-EDC53C363995}"/>
              </a:ext>
            </a:extLst>
          </p:cNvPr>
          <p:cNvSpPr/>
          <p:nvPr/>
        </p:nvSpPr>
        <p:spPr>
          <a:xfrm>
            <a:off x="2810838" y="2917130"/>
            <a:ext cx="7941924" cy="3046988"/>
          </a:xfrm>
          <a:prstGeom prst="rect">
            <a:avLst/>
          </a:prstGeom>
        </p:spPr>
        <p:txBody>
          <a:bodyPr wrap="square">
            <a:spAutoFit/>
          </a:bodyPr>
          <a:lstStyle/>
          <a:p>
            <a:r>
              <a:rPr lang="en-US" sz="2400" b="1" dirty="0">
                <a:solidFill>
                  <a:schemeClr val="bg1"/>
                </a:solidFill>
              </a:rPr>
              <a:t>Prophecy			Evangelism</a:t>
            </a:r>
          </a:p>
          <a:p>
            <a:r>
              <a:rPr lang="en-US" sz="2400" b="1" dirty="0">
                <a:solidFill>
                  <a:schemeClr val="bg1"/>
                </a:solidFill>
              </a:rPr>
              <a:t>Shepherding			Teaching</a:t>
            </a:r>
          </a:p>
          <a:p>
            <a:r>
              <a:rPr lang="en-US" sz="2400" b="1" dirty="0">
                <a:solidFill>
                  <a:schemeClr val="bg1"/>
                </a:solidFill>
              </a:rPr>
              <a:t>Leadership			Administration</a:t>
            </a:r>
          </a:p>
          <a:p>
            <a:r>
              <a:rPr lang="en-US" sz="2400" b="1" dirty="0">
                <a:solidFill>
                  <a:schemeClr val="bg1"/>
                </a:solidFill>
              </a:rPr>
              <a:t>Encouragement		Mercy</a:t>
            </a:r>
          </a:p>
          <a:p>
            <a:r>
              <a:rPr lang="en-US" sz="2400" b="1" dirty="0">
                <a:solidFill>
                  <a:schemeClr val="bg1"/>
                </a:solidFill>
              </a:rPr>
              <a:t>Wisdom			Knowledge</a:t>
            </a:r>
          </a:p>
          <a:p>
            <a:r>
              <a:rPr lang="en-US" sz="2400" b="1" dirty="0">
                <a:solidFill>
                  <a:schemeClr val="bg1"/>
                </a:solidFill>
              </a:rPr>
              <a:t>Giving 			Faith</a:t>
            </a:r>
          </a:p>
          <a:p>
            <a:r>
              <a:rPr lang="en-US" sz="2400" b="1" dirty="0">
                <a:solidFill>
                  <a:schemeClr val="bg1"/>
                </a:solidFill>
              </a:rPr>
              <a:t>Discernment		Helps</a:t>
            </a:r>
          </a:p>
          <a:p>
            <a:r>
              <a:rPr lang="en-US" sz="2400" b="1" dirty="0">
                <a:solidFill>
                  <a:schemeClr val="bg1"/>
                </a:solidFill>
              </a:rPr>
              <a:t>Hospitality </a:t>
            </a:r>
          </a:p>
        </p:txBody>
      </p:sp>
      <p:sp>
        <p:nvSpPr>
          <p:cNvPr id="10" name="TextBox 9">
            <a:extLst>
              <a:ext uri="{FF2B5EF4-FFF2-40B4-BE49-F238E27FC236}">
                <a16:creationId xmlns:a16="http://schemas.microsoft.com/office/drawing/2014/main" id="{A35A571C-30EF-4848-8240-2CC8C01AA5AA}"/>
              </a:ext>
            </a:extLst>
          </p:cNvPr>
          <p:cNvSpPr txBox="1"/>
          <p:nvPr/>
        </p:nvSpPr>
        <p:spPr>
          <a:xfrm>
            <a:off x="955271" y="5973266"/>
            <a:ext cx="6410729" cy="581249"/>
          </a:xfrm>
          <a:prstGeom prst="rect">
            <a:avLst/>
          </a:prstGeom>
          <a:noFill/>
        </p:spPr>
        <p:txBody>
          <a:bodyPr wrap="none" rtlCol="0">
            <a:spAutoFit/>
          </a:bodyPr>
          <a:lstStyle/>
          <a:p>
            <a:pPr marL="990600" indent="-533400">
              <a:lnSpc>
                <a:spcPct val="150000"/>
              </a:lnSpc>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See handout with groupings; needs met </a:t>
            </a:r>
            <a:endParaRPr lang="en-US" sz="2000" b="1" kern="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975165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Ministry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TextBox 1">
            <a:extLst>
              <a:ext uri="{FF2B5EF4-FFF2-40B4-BE49-F238E27FC236}">
                <a16:creationId xmlns:a16="http://schemas.microsoft.com/office/drawing/2014/main" id="{4A78B0AF-50D2-45AA-8249-DAFBA0C283CB}"/>
              </a:ext>
            </a:extLst>
          </p:cNvPr>
          <p:cNvSpPr txBox="1"/>
          <p:nvPr/>
        </p:nvSpPr>
        <p:spPr>
          <a:xfrm>
            <a:off x="1373311" y="1871818"/>
            <a:ext cx="10209089" cy="830997"/>
          </a:xfrm>
          <a:prstGeom prst="rect">
            <a:avLst/>
          </a:prstGeom>
          <a:noFill/>
        </p:spPr>
        <p:txBody>
          <a:bodyPr wrap="square" rtlCol="0">
            <a:spAutoFit/>
          </a:bodyPr>
          <a:lstStyle/>
          <a:p>
            <a:pPr marL="9144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Gifts plus passion, plus natural abilities, plus personality, plus experience (S.H.A.P.E) creates amazing diversity and impact </a:t>
            </a:r>
          </a:p>
        </p:txBody>
      </p:sp>
      <p:sp>
        <p:nvSpPr>
          <p:cNvPr id="3" name="Rectangle 2">
            <a:extLst>
              <a:ext uri="{FF2B5EF4-FFF2-40B4-BE49-F238E27FC236}">
                <a16:creationId xmlns:a16="http://schemas.microsoft.com/office/drawing/2014/main" id="{28A38AD5-4A78-4E2B-9D9C-E1F5C96A6813}"/>
              </a:ext>
            </a:extLst>
          </p:cNvPr>
          <p:cNvSpPr/>
          <p:nvPr/>
        </p:nvSpPr>
        <p:spPr>
          <a:xfrm>
            <a:off x="3048000" y="2966456"/>
            <a:ext cx="6096000" cy="1938992"/>
          </a:xfrm>
          <a:prstGeom prst="rect">
            <a:avLst/>
          </a:prstGeom>
        </p:spPr>
        <p:txBody>
          <a:bodyPr>
            <a:spAutoFit/>
          </a:bodyPr>
          <a:lstStyle/>
          <a:p>
            <a:r>
              <a:rPr lang="en-US" sz="2400" baseline="30000" dirty="0">
                <a:solidFill>
                  <a:schemeClr val="bg1"/>
                </a:solidFill>
              </a:rPr>
              <a:t>4 </a:t>
            </a:r>
            <a:r>
              <a:rPr lang="en-US" sz="2400" dirty="0">
                <a:solidFill>
                  <a:schemeClr val="bg1"/>
                </a:solidFill>
              </a:rPr>
              <a:t>Now there are varieties of </a:t>
            </a:r>
            <a:r>
              <a:rPr lang="en-US" sz="2400" b="1" u="sng" dirty="0">
                <a:solidFill>
                  <a:schemeClr val="bg1"/>
                </a:solidFill>
              </a:rPr>
              <a:t>gifts</a:t>
            </a:r>
            <a:r>
              <a:rPr lang="en-US" sz="2400" dirty="0">
                <a:solidFill>
                  <a:schemeClr val="bg1"/>
                </a:solidFill>
              </a:rPr>
              <a:t>, but the same Spirit. </a:t>
            </a:r>
            <a:r>
              <a:rPr lang="en-US" sz="2400" baseline="30000" dirty="0">
                <a:solidFill>
                  <a:schemeClr val="bg1"/>
                </a:solidFill>
              </a:rPr>
              <a:t>5 </a:t>
            </a:r>
            <a:r>
              <a:rPr lang="en-US" sz="2400" dirty="0">
                <a:solidFill>
                  <a:schemeClr val="bg1"/>
                </a:solidFill>
              </a:rPr>
              <a:t>And there are varieties of </a:t>
            </a:r>
            <a:r>
              <a:rPr lang="en-US" sz="2400" b="1" u="sng" dirty="0">
                <a:solidFill>
                  <a:schemeClr val="bg1"/>
                </a:solidFill>
              </a:rPr>
              <a:t>ministries</a:t>
            </a:r>
            <a:r>
              <a:rPr lang="en-US" sz="2400" dirty="0">
                <a:solidFill>
                  <a:schemeClr val="bg1"/>
                </a:solidFill>
              </a:rPr>
              <a:t>, and the same Lord. </a:t>
            </a:r>
            <a:r>
              <a:rPr lang="en-US" sz="2400" baseline="30000" dirty="0">
                <a:solidFill>
                  <a:schemeClr val="bg1"/>
                </a:solidFill>
              </a:rPr>
              <a:t>6 </a:t>
            </a:r>
            <a:r>
              <a:rPr lang="en-US" sz="2400" dirty="0">
                <a:solidFill>
                  <a:schemeClr val="bg1"/>
                </a:solidFill>
              </a:rPr>
              <a:t>There are varieties of </a:t>
            </a:r>
            <a:r>
              <a:rPr lang="en-US" sz="2400" b="1" u="sng" dirty="0">
                <a:solidFill>
                  <a:schemeClr val="bg1"/>
                </a:solidFill>
              </a:rPr>
              <a:t>effects</a:t>
            </a:r>
            <a:r>
              <a:rPr lang="en-US" sz="2400" dirty="0">
                <a:solidFill>
                  <a:schemeClr val="bg1"/>
                </a:solidFill>
              </a:rPr>
              <a:t>, but the same God who works all things in all </a:t>
            </a:r>
            <a:r>
              <a:rPr lang="en-US" sz="2400" i="1" dirty="0">
                <a:solidFill>
                  <a:schemeClr val="bg1"/>
                </a:solidFill>
              </a:rPr>
              <a:t>persons</a:t>
            </a:r>
            <a:r>
              <a:rPr lang="en-US" sz="2400" dirty="0">
                <a:solidFill>
                  <a:schemeClr val="bg1"/>
                </a:solidFill>
              </a:rPr>
              <a:t>.		              1 Cor 12:4-6</a:t>
            </a:r>
          </a:p>
        </p:txBody>
      </p:sp>
      <p:sp>
        <p:nvSpPr>
          <p:cNvPr id="10" name="TextBox 9">
            <a:extLst>
              <a:ext uri="{FF2B5EF4-FFF2-40B4-BE49-F238E27FC236}">
                <a16:creationId xmlns:a16="http://schemas.microsoft.com/office/drawing/2014/main" id="{CD4279C7-F0B6-4349-BBA3-AB5F4773FA20}"/>
              </a:ext>
            </a:extLst>
          </p:cNvPr>
          <p:cNvSpPr txBox="1"/>
          <p:nvPr/>
        </p:nvSpPr>
        <p:spPr>
          <a:xfrm>
            <a:off x="1543566" y="5169089"/>
            <a:ext cx="10209089" cy="1200329"/>
          </a:xfrm>
          <a:prstGeom prst="rect">
            <a:avLst/>
          </a:prstGeom>
          <a:noFill/>
        </p:spPr>
        <p:txBody>
          <a:bodyPr wrap="square" rtlCol="0">
            <a:spAutoFit/>
          </a:bodyPr>
          <a:lstStyle/>
          <a:p>
            <a:pPr marL="9144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Note too the Trinity: Spirit, Lord (J.C.), God (the father)</a:t>
            </a:r>
          </a:p>
          <a:p>
            <a:pPr marL="9144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  Tri-unity of God manifested in diversity and unity of church</a:t>
            </a:r>
          </a:p>
          <a:p>
            <a:pPr marL="91440" indent="-533400">
              <a:buClr>
                <a:schemeClr val="tx1"/>
              </a:buClr>
            </a:pPr>
            <a:r>
              <a:rPr lang="en-US" sz="2400" b="1" kern="0" dirty="0">
                <a:solidFill>
                  <a:schemeClr val="bg1"/>
                </a:solidFill>
                <a:effectLst>
                  <a:outerShdw blurRad="38100" dist="38100" dir="2700000" algn="tl">
                    <a:srgbClr val="000000">
                      <a:alpha val="43137"/>
                    </a:srgbClr>
                  </a:outerShdw>
                </a:effectLst>
                <a:latin typeface="+mj-lt"/>
              </a:rPr>
              <a:t>   Unity of body of Christ manifests and proclaims God  </a:t>
            </a:r>
          </a:p>
        </p:txBody>
      </p:sp>
    </p:spTree>
    <p:extLst>
      <p:ext uri="{BB962C8B-B14F-4D97-AF65-F5344CB8AC3E}">
        <p14:creationId xmlns:p14="http://schemas.microsoft.com/office/powerpoint/2010/main" val="383074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36" y="562314"/>
            <a:ext cx="8154256" cy="1143000"/>
          </a:xfrm>
        </p:spPr>
        <p:txBody>
          <a:bodyPr>
            <a:normAutofit fontScale="90000"/>
          </a:bodyPr>
          <a:lstStyle/>
          <a:p>
            <a:r>
              <a:rPr lang="en-US" sz="4000" b="1" dirty="0">
                <a:solidFill>
                  <a:schemeClr val="bg1"/>
                </a:solidFill>
              </a:rPr>
              <a:t>Ministry:</a:t>
            </a:r>
            <a:br>
              <a:rPr lang="en-US" sz="3600" b="1" dirty="0">
                <a:solidFill>
                  <a:srgbClr val="FFC000"/>
                </a:solidFill>
              </a:rPr>
            </a:br>
            <a:r>
              <a:rPr lang="en-US" sz="4000" b="1" dirty="0">
                <a:solidFill>
                  <a:schemeClr val="bg1"/>
                </a:solidFill>
              </a:rPr>
              <a:t>Today’s Reality</a:t>
            </a:r>
            <a:endParaRPr lang="en-US" sz="3600" b="1" dirty="0">
              <a:solidFill>
                <a:schemeClr val="bg1"/>
              </a:solidFill>
            </a:endParaRPr>
          </a:p>
        </p:txBody>
      </p:sp>
      <p:graphicFrame>
        <p:nvGraphicFramePr>
          <p:cNvPr id="3" name="Diagram 2"/>
          <p:cNvGraphicFramePr/>
          <p:nvPr>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58000" y="5029200"/>
            <a:ext cx="2390398" cy="1569660"/>
          </a:xfrm>
          <a:prstGeom prst="rect">
            <a:avLst/>
          </a:prstGeom>
          <a:noFill/>
        </p:spPr>
        <p:txBody>
          <a:bodyPr wrap="none" rtlCol="0">
            <a:spAutoFit/>
          </a:bodyPr>
          <a:lstStyle/>
          <a:p>
            <a:pPr marL="285750" indent="-285750">
              <a:buFontTx/>
              <a:buChar char="-"/>
            </a:pPr>
            <a:r>
              <a:rPr lang="en-US" sz="2400" dirty="0">
                <a:solidFill>
                  <a:srgbClr val="FFFFFF"/>
                </a:solidFill>
                <a:latin typeface="Arial"/>
              </a:rPr>
              <a:t>Opportunities </a:t>
            </a:r>
          </a:p>
          <a:p>
            <a:pPr marL="285750" indent="-285750">
              <a:buFontTx/>
              <a:buChar char="-"/>
            </a:pPr>
            <a:r>
              <a:rPr lang="en-US" sz="2400" dirty="0">
                <a:solidFill>
                  <a:srgbClr val="FFFFFF"/>
                </a:solidFill>
                <a:latin typeface="Arial"/>
              </a:rPr>
              <a:t>Sports</a:t>
            </a:r>
          </a:p>
          <a:p>
            <a:pPr marL="285750" indent="-285750">
              <a:buFontTx/>
              <a:buChar char="-"/>
            </a:pPr>
            <a:r>
              <a:rPr lang="en-US" sz="2400" dirty="0">
                <a:solidFill>
                  <a:srgbClr val="FFFFFF"/>
                </a:solidFill>
                <a:latin typeface="Arial"/>
              </a:rPr>
              <a:t>Entertainment</a:t>
            </a:r>
          </a:p>
          <a:p>
            <a:pPr marL="285750" indent="-285750">
              <a:buFontTx/>
              <a:buChar char="-"/>
            </a:pPr>
            <a:r>
              <a:rPr lang="en-US" sz="2400" dirty="0">
                <a:solidFill>
                  <a:srgbClr val="FFFFFF"/>
                </a:solidFill>
                <a:latin typeface="Arial"/>
              </a:rPr>
              <a:t>Self-focus</a:t>
            </a:r>
          </a:p>
        </p:txBody>
      </p:sp>
      <p:sp>
        <p:nvSpPr>
          <p:cNvPr id="5" name="TextBox 4"/>
          <p:cNvSpPr txBox="1"/>
          <p:nvPr/>
        </p:nvSpPr>
        <p:spPr>
          <a:xfrm>
            <a:off x="3124200" y="5049864"/>
            <a:ext cx="2545890" cy="1569660"/>
          </a:xfrm>
          <a:prstGeom prst="rect">
            <a:avLst/>
          </a:prstGeom>
          <a:noFill/>
        </p:spPr>
        <p:txBody>
          <a:bodyPr wrap="none" rtlCol="0">
            <a:spAutoFit/>
          </a:bodyPr>
          <a:lstStyle/>
          <a:p>
            <a:pPr marL="285750" indent="-285750">
              <a:buFontTx/>
              <a:buChar char="-"/>
            </a:pPr>
            <a:r>
              <a:rPr lang="en-US" sz="2400" dirty="0">
                <a:solidFill>
                  <a:srgbClr val="FFFFFF"/>
                </a:solidFill>
                <a:latin typeface="Arial"/>
              </a:rPr>
              <a:t>Opportunities </a:t>
            </a:r>
          </a:p>
          <a:p>
            <a:pPr marL="285750" indent="-285750">
              <a:buFontTx/>
              <a:buChar char="-"/>
            </a:pPr>
            <a:r>
              <a:rPr lang="en-US" sz="2400" dirty="0">
                <a:solidFill>
                  <a:srgbClr val="FFFFFF"/>
                </a:solidFill>
                <a:latin typeface="Arial"/>
              </a:rPr>
              <a:t>Service </a:t>
            </a:r>
          </a:p>
          <a:p>
            <a:pPr marL="285750" indent="-285750">
              <a:buFontTx/>
              <a:buChar char="-"/>
            </a:pPr>
            <a:r>
              <a:rPr lang="en-US" sz="2400" dirty="0">
                <a:solidFill>
                  <a:srgbClr val="FFFFFF"/>
                </a:solidFill>
                <a:latin typeface="Arial"/>
              </a:rPr>
              <a:t>Unemployment</a:t>
            </a:r>
          </a:p>
          <a:p>
            <a:pPr marL="285750" indent="-285750">
              <a:buFontTx/>
              <a:buChar char="-"/>
            </a:pPr>
            <a:r>
              <a:rPr lang="en-US" sz="2400" dirty="0">
                <a:solidFill>
                  <a:srgbClr val="FFFFFF"/>
                </a:solidFill>
                <a:latin typeface="Arial"/>
              </a:rPr>
              <a:t>Mission-focus</a:t>
            </a:r>
          </a:p>
        </p:txBody>
      </p:sp>
      <p:pic>
        <p:nvPicPr>
          <p:cNvPr id="6" name="Picture 5" descr="A close up of a logo&#10;&#10;Description generated with high confidence">
            <a:extLst>
              <a:ext uri="{FF2B5EF4-FFF2-40B4-BE49-F238E27FC236}">
                <a16:creationId xmlns:a16="http://schemas.microsoft.com/office/drawing/2014/main" id="{66EC7B5F-D398-40AC-B1F3-5113A629B7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496806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6" y="387968"/>
            <a:ext cx="7846031" cy="1143000"/>
          </a:xfrm>
        </p:spPr>
        <p:txBody>
          <a:bodyPr>
            <a:normAutofit fontScale="90000"/>
          </a:bodyPr>
          <a:lstStyle/>
          <a:p>
            <a:r>
              <a:rPr lang="en-US" sz="3600" b="1" dirty="0">
                <a:solidFill>
                  <a:schemeClr val="bg1"/>
                </a:solidFill>
              </a:rPr>
              <a:t>Ministry:</a:t>
            </a:r>
            <a:br>
              <a:rPr lang="en-US" sz="3600" b="1" dirty="0">
                <a:solidFill>
                  <a:schemeClr val="bg1"/>
                </a:solidFill>
              </a:rPr>
            </a:br>
            <a:r>
              <a:rPr lang="en-US" sz="3600" b="1" dirty="0">
                <a:solidFill>
                  <a:schemeClr val="bg1"/>
                </a:solidFill>
              </a:rPr>
              <a:t>Preferable Future</a:t>
            </a:r>
          </a:p>
        </p:txBody>
      </p:sp>
      <p:graphicFrame>
        <p:nvGraphicFramePr>
          <p:cNvPr id="3" name="Diagram 2"/>
          <p:cNvGraphicFramePr/>
          <p:nvPr>
            <p:extLst/>
          </p:nvPr>
        </p:nvGraphicFramePr>
        <p:xfrm>
          <a:off x="3048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133600" y="5885832"/>
            <a:ext cx="7939994" cy="461665"/>
          </a:xfrm>
          <a:prstGeom prst="rect">
            <a:avLst/>
          </a:prstGeom>
          <a:noFill/>
        </p:spPr>
        <p:txBody>
          <a:bodyPr wrap="none" rtlCol="0">
            <a:spAutoFit/>
          </a:bodyPr>
          <a:lstStyle/>
          <a:p>
            <a:r>
              <a:rPr lang="en-US" sz="2400" dirty="0">
                <a:solidFill>
                  <a:srgbClr val="FFFFFF"/>
                </a:solidFill>
                <a:latin typeface="Arial"/>
              </a:rPr>
              <a:t>When recruiting occurs, people respond more frequently </a:t>
            </a:r>
          </a:p>
        </p:txBody>
      </p:sp>
      <p:sp>
        <p:nvSpPr>
          <p:cNvPr id="5" name="TextBox 4"/>
          <p:cNvSpPr txBox="1"/>
          <p:nvPr/>
        </p:nvSpPr>
        <p:spPr>
          <a:xfrm>
            <a:off x="4629602" y="2057401"/>
            <a:ext cx="1438214" cy="584775"/>
          </a:xfrm>
          <a:prstGeom prst="rect">
            <a:avLst/>
          </a:prstGeom>
          <a:noFill/>
        </p:spPr>
        <p:txBody>
          <a:bodyPr wrap="none" rtlCol="0">
            <a:spAutoFit/>
          </a:bodyPr>
          <a:lstStyle/>
          <a:p>
            <a:r>
              <a:rPr lang="en-US" sz="3200" b="1" dirty="0">
                <a:solidFill>
                  <a:srgbClr val="FBDF53"/>
                </a:solidFill>
                <a:latin typeface="Arial"/>
              </a:rPr>
              <a:t>HOW?</a:t>
            </a:r>
          </a:p>
        </p:txBody>
      </p:sp>
      <p:pic>
        <p:nvPicPr>
          <p:cNvPr id="6" name="Picture 5" descr="A close up of a logo&#10;&#10;Description generated with high confidence">
            <a:extLst>
              <a:ext uri="{FF2B5EF4-FFF2-40B4-BE49-F238E27FC236}">
                <a16:creationId xmlns:a16="http://schemas.microsoft.com/office/drawing/2014/main" id="{461D3E5B-DE7C-462E-B8B8-0C5E8E3CD7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2946486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195" y="431515"/>
            <a:ext cx="5919627" cy="1484368"/>
          </a:xfrm>
        </p:spPr>
        <p:txBody>
          <a:bodyPr>
            <a:noAutofit/>
          </a:bodyPr>
          <a:lstStyle/>
          <a:p>
            <a:r>
              <a:rPr lang="en-US" sz="3600" b="1" dirty="0">
                <a:solidFill>
                  <a:schemeClr val="bg1"/>
                </a:solidFill>
              </a:rPr>
              <a:t>Ministry:</a:t>
            </a:r>
            <a:br>
              <a:rPr lang="en-US" sz="3600" b="1" dirty="0">
                <a:solidFill>
                  <a:schemeClr val="bg1"/>
                </a:solidFill>
              </a:rPr>
            </a:br>
            <a:r>
              <a:rPr lang="en-US" sz="3600" b="1" dirty="0">
                <a:solidFill>
                  <a:schemeClr val="bg1"/>
                </a:solidFill>
              </a:rPr>
              <a:t>Today’s Reality </a:t>
            </a:r>
            <a:endParaRPr lang="en-US" sz="2800" b="1" i="1"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1" y="1915883"/>
            <a:ext cx="5189621" cy="4845865"/>
          </a:xfrm>
          <a:prstGeom prst="rect">
            <a:avLst/>
          </a:prstGeom>
        </p:spPr>
      </p:pic>
      <p:sp>
        <p:nvSpPr>
          <p:cNvPr id="4" name="Oval 3"/>
          <p:cNvSpPr/>
          <p:nvPr/>
        </p:nvSpPr>
        <p:spPr>
          <a:xfrm>
            <a:off x="5105401" y="2667000"/>
            <a:ext cx="1484229" cy="914400"/>
          </a:xfrm>
          <a:prstGeom prst="ellips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8" name="TextBox 7"/>
          <p:cNvSpPr txBox="1"/>
          <p:nvPr/>
        </p:nvSpPr>
        <p:spPr>
          <a:xfrm>
            <a:off x="7543800" y="2362201"/>
            <a:ext cx="3788596" cy="3785652"/>
          </a:xfrm>
          <a:prstGeom prst="rect">
            <a:avLst/>
          </a:prstGeom>
          <a:noFill/>
        </p:spPr>
        <p:txBody>
          <a:bodyPr wrap="square" rtlCol="0">
            <a:spAutoFit/>
          </a:bodyPr>
          <a:lstStyle/>
          <a:p>
            <a:r>
              <a:rPr lang="en-US" sz="2000" b="1" dirty="0">
                <a:solidFill>
                  <a:srgbClr val="FFFFFF"/>
                </a:solidFill>
                <a:latin typeface="Arial"/>
              </a:rPr>
              <a:t>We would like everyone</a:t>
            </a:r>
          </a:p>
          <a:p>
            <a:r>
              <a:rPr lang="en-US" sz="2000" b="1" dirty="0">
                <a:solidFill>
                  <a:srgbClr val="FFFFFF"/>
                </a:solidFill>
                <a:latin typeface="Arial"/>
              </a:rPr>
              <a:t>to be a crew member</a:t>
            </a:r>
          </a:p>
          <a:p>
            <a:endParaRPr lang="en-US" sz="2000" b="1" dirty="0">
              <a:solidFill>
                <a:srgbClr val="FFFFFF"/>
              </a:solidFill>
              <a:latin typeface="Arial"/>
            </a:endParaRPr>
          </a:p>
          <a:p>
            <a:r>
              <a:rPr lang="en-US" sz="2000" b="1" dirty="0">
                <a:solidFill>
                  <a:srgbClr val="FFFFFF"/>
                </a:solidFill>
                <a:latin typeface="Arial"/>
              </a:rPr>
              <a:t>On board</a:t>
            </a:r>
          </a:p>
          <a:p>
            <a:endParaRPr lang="en-US" sz="2000" b="1" dirty="0">
              <a:solidFill>
                <a:srgbClr val="FFFFFF"/>
              </a:solidFill>
              <a:latin typeface="Arial"/>
            </a:endParaRPr>
          </a:p>
          <a:p>
            <a:r>
              <a:rPr lang="en-US" sz="2000" b="1" u="sng" dirty="0">
                <a:solidFill>
                  <a:srgbClr val="FFFFFF"/>
                </a:solidFill>
                <a:latin typeface="Arial"/>
              </a:rPr>
              <a:t>Clarity</a:t>
            </a:r>
            <a:r>
              <a:rPr lang="en-US" sz="2000" b="1" dirty="0">
                <a:solidFill>
                  <a:srgbClr val="FFFFFF"/>
                </a:solidFill>
                <a:latin typeface="Arial"/>
              </a:rPr>
              <a:t> about mission </a:t>
            </a:r>
          </a:p>
          <a:p>
            <a:r>
              <a:rPr lang="en-US" sz="2000" b="1" dirty="0">
                <a:solidFill>
                  <a:srgbClr val="FFFFFF"/>
                </a:solidFill>
                <a:latin typeface="Arial"/>
              </a:rPr>
              <a:t>and values</a:t>
            </a:r>
          </a:p>
          <a:p>
            <a:endParaRPr lang="en-US" sz="2000" b="1" dirty="0">
              <a:solidFill>
                <a:srgbClr val="FFFFFF"/>
              </a:solidFill>
              <a:latin typeface="Arial"/>
            </a:endParaRPr>
          </a:p>
          <a:p>
            <a:r>
              <a:rPr lang="en-US" sz="2000" b="1" u="sng" dirty="0">
                <a:solidFill>
                  <a:srgbClr val="FFFFFF"/>
                </a:solidFill>
                <a:latin typeface="Arial"/>
              </a:rPr>
              <a:t>Contribute</a:t>
            </a:r>
            <a:r>
              <a:rPr lang="en-US" sz="2000" b="1" dirty="0">
                <a:solidFill>
                  <a:srgbClr val="FFFFFF"/>
                </a:solidFill>
                <a:latin typeface="Arial"/>
              </a:rPr>
              <a:t> from their</a:t>
            </a:r>
          </a:p>
          <a:p>
            <a:r>
              <a:rPr lang="en-US" sz="2000" b="1" dirty="0">
                <a:solidFill>
                  <a:srgbClr val="FFFFFF"/>
                </a:solidFill>
                <a:latin typeface="Arial"/>
              </a:rPr>
              <a:t>gifts and passion</a:t>
            </a:r>
          </a:p>
          <a:p>
            <a:endParaRPr lang="en-US" sz="2000" b="1" dirty="0">
              <a:solidFill>
                <a:srgbClr val="FFFFFF"/>
              </a:solidFill>
              <a:latin typeface="Arial"/>
            </a:endParaRPr>
          </a:p>
          <a:p>
            <a:r>
              <a:rPr lang="en-US" sz="2000" b="1" i="1" dirty="0">
                <a:solidFill>
                  <a:srgbClr val="FFFFFF"/>
                </a:solidFill>
                <a:latin typeface="Arial"/>
              </a:rPr>
              <a:t>                            - Will Mancini</a:t>
            </a:r>
          </a:p>
        </p:txBody>
      </p:sp>
      <p:pic>
        <p:nvPicPr>
          <p:cNvPr id="6" name="Picture 5" descr="A close up of a logo&#10;&#10;Description generated with high confidence">
            <a:extLst>
              <a:ext uri="{FF2B5EF4-FFF2-40B4-BE49-F238E27FC236}">
                <a16:creationId xmlns:a16="http://schemas.microsoft.com/office/drawing/2014/main" id="{B8ECC7EA-5F08-466B-8F71-C5866C6F8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4079930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3655484318"/>
              </p:ext>
            </p:extLst>
          </p:nvPr>
        </p:nvGraphicFramePr>
        <p:xfrm>
          <a:off x="2635183" y="2341696"/>
          <a:ext cx="6102417"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#5 Outline</a:t>
            </a:r>
          </a:p>
        </p:txBody>
      </p:sp>
    </p:spTree>
    <p:extLst>
      <p:ext uri="{BB962C8B-B14F-4D97-AF65-F5344CB8AC3E}">
        <p14:creationId xmlns:p14="http://schemas.microsoft.com/office/powerpoint/2010/main" val="1840025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326" y="391331"/>
            <a:ext cx="7989870" cy="1143000"/>
          </a:xfrm>
        </p:spPr>
        <p:txBody>
          <a:bodyPr>
            <a:noAutofit/>
          </a:bodyPr>
          <a:lstStyle/>
          <a:p>
            <a:r>
              <a:rPr lang="en-US" sz="3200" b="1" dirty="0">
                <a:solidFill>
                  <a:schemeClr val="bg1"/>
                </a:solidFill>
              </a:rPr>
              <a:t>Ministry Today’s Reality </a:t>
            </a:r>
            <a:br>
              <a:rPr lang="en-US" sz="3200" b="1" dirty="0">
                <a:solidFill>
                  <a:schemeClr val="bg1"/>
                </a:solidFill>
              </a:rPr>
            </a:br>
            <a:r>
              <a:rPr lang="en-US" sz="3200" b="1" dirty="0">
                <a:solidFill>
                  <a:schemeClr val="bg1"/>
                </a:solidFill>
              </a:rPr>
              <a:t>The 20% doing 80% is not a Myth</a:t>
            </a:r>
          </a:p>
        </p:txBody>
      </p:sp>
      <p:pic>
        <p:nvPicPr>
          <p:cNvPr id="1026" name="Picture 2" descr="http://ecx.images-amazon.com/images/I/517NrjqOSt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390" y="1883593"/>
            <a:ext cx="3176407" cy="47577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1" y="2286001"/>
            <a:ext cx="5492209" cy="2616101"/>
          </a:xfrm>
          <a:prstGeom prst="rect">
            <a:avLst/>
          </a:prstGeom>
          <a:noFill/>
        </p:spPr>
        <p:txBody>
          <a:bodyPr wrap="none" rtlCol="0">
            <a:spAutoFit/>
          </a:bodyPr>
          <a:lstStyle/>
          <a:p>
            <a:r>
              <a:rPr lang="en-US" sz="2400" dirty="0">
                <a:solidFill>
                  <a:srgbClr val="FFFFFF"/>
                </a:solidFill>
                <a:latin typeface="Arial"/>
              </a:rPr>
              <a:t>“…your church – unless it’s extremely </a:t>
            </a:r>
          </a:p>
          <a:p>
            <a:r>
              <a:rPr lang="en-US" sz="2400" dirty="0">
                <a:solidFill>
                  <a:srgbClr val="FFFFFF"/>
                </a:solidFill>
                <a:latin typeface="Arial"/>
              </a:rPr>
              <a:t>unusual- has far too many people who </a:t>
            </a:r>
          </a:p>
          <a:p>
            <a:r>
              <a:rPr lang="en-US" sz="2400" dirty="0">
                <a:solidFill>
                  <a:srgbClr val="FFFFFF"/>
                </a:solidFill>
                <a:latin typeface="Arial"/>
              </a:rPr>
              <a:t>are willing to let 20 percent of the </a:t>
            </a:r>
          </a:p>
          <a:p>
            <a:r>
              <a:rPr lang="en-US" sz="2400" dirty="0">
                <a:solidFill>
                  <a:srgbClr val="FFFFFF"/>
                </a:solidFill>
                <a:latin typeface="Arial"/>
              </a:rPr>
              <a:t>membership engage in most of the </a:t>
            </a:r>
          </a:p>
          <a:p>
            <a:r>
              <a:rPr lang="en-US" sz="2400" dirty="0">
                <a:solidFill>
                  <a:srgbClr val="FFFFFF"/>
                </a:solidFill>
                <a:latin typeface="Arial"/>
              </a:rPr>
              <a:t>church’s work.”</a:t>
            </a:r>
          </a:p>
          <a:p>
            <a:endParaRPr lang="en-US" sz="2400" dirty="0">
              <a:solidFill>
                <a:srgbClr val="FFFFFF"/>
              </a:solidFill>
              <a:latin typeface="Arial"/>
            </a:endParaRPr>
          </a:p>
          <a:p>
            <a:r>
              <a:rPr lang="en-US" sz="2000" dirty="0">
                <a:solidFill>
                  <a:srgbClr val="FFFFFF"/>
                </a:solidFill>
                <a:latin typeface="Arial"/>
              </a:rPr>
              <a:t>                  See preface, Kindle location 241</a:t>
            </a:r>
          </a:p>
        </p:txBody>
      </p:sp>
      <p:sp>
        <p:nvSpPr>
          <p:cNvPr id="4" name="Rectangle 3"/>
          <p:cNvSpPr/>
          <p:nvPr/>
        </p:nvSpPr>
        <p:spPr>
          <a:xfrm>
            <a:off x="5410200" y="5385812"/>
            <a:ext cx="4572000" cy="1107996"/>
          </a:xfrm>
          <a:prstGeom prst="rect">
            <a:avLst/>
          </a:prstGeom>
        </p:spPr>
        <p:txBody>
          <a:bodyPr>
            <a:spAutoFit/>
          </a:bodyPr>
          <a:lstStyle/>
          <a:p>
            <a:r>
              <a:rPr lang="en-US" sz="2400" dirty="0">
                <a:solidFill>
                  <a:srgbClr val="FFFFFF"/>
                </a:solidFill>
                <a:latin typeface="Arial"/>
              </a:rPr>
              <a:t>“ … the whole body… grows and … </a:t>
            </a:r>
            <a:r>
              <a:rPr lang="en-US" sz="2400" b="1" i="1" dirty="0">
                <a:solidFill>
                  <a:srgbClr val="FFFFFF"/>
                </a:solidFill>
                <a:latin typeface="Arial"/>
              </a:rPr>
              <a:t>each part </a:t>
            </a:r>
            <a:r>
              <a:rPr lang="en-US" sz="2400" dirty="0">
                <a:solidFill>
                  <a:srgbClr val="FFFFFF"/>
                </a:solidFill>
                <a:latin typeface="Arial"/>
              </a:rPr>
              <a:t>does its work”</a:t>
            </a:r>
            <a:r>
              <a:rPr lang="en-US" dirty="0">
                <a:solidFill>
                  <a:srgbClr val="FFFFFF"/>
                </a:solidFill>
                <a:latin typeface="Arial"/>
              </a:rPr>
              <a:t>                                                       Eph 4:16 </a:t>
            </a:r>
          </a:p>
        </p:txBody>
      </p:sp>
      <p:pic>
        <p:nvPicPr>
          <p:cNvPr id="6" name="Picture 5" descr="A close up of a logo&#10;&#10;Description generated with high confidence">
            <a:extLst>
              <a:ext uri="{FF2B5EF4-FFF2-40B4-BE49-F238E27FC236}">
                <a16:creationId xmlns:a16="http://schemas.microsoft.com/office/drawing/2014/main" id="{D7854D00-E626-4772-9BDC-8F6C25EA2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201341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298" y="459573"/>
            <a:ext cx="8102885" cy="1143000"/>
          </a:xfrm>
        </p:spPr>
        <p:txBody>
          <a:bodyPr>
            <a:noAutofit/>
          </a:bodyPr>
          <a:lstStyle/>
          <a:p>
            <a:r>
              <a:rPr lang="en-US" sz="3200" b="1" dirty="0">
                <a:solidFill>
                  <a:schemeClr val="bg1"/>
                </a:solidFill>
              </a:rPr>
              <a:t>Ministry Today’s Reality:</a:t>
            </a:r>
            <a:br>
              <a:rPr lang="en-US" sz="3200" b="1" dirty="0">
                <a:solidFill>
                  <a:schemeClr val="bg1"/>
                </a:solidFill>
              </a:rPr>
            </a:br>
            <a:r>
              <a:rPr lang="en-US" sz="3200" b="1" dirty="0">
                <a:solidFill>
                  <a:schemeClr val="bg1"/>
                </a:solidFill>
              </a:rPr>
              <a:t>Leadership Low Expectations</a:t>
            </a:r>
          </a:p>
        </p:txBody>
      </p:sp>
      <p:pic>
        <p:nvPicPr>
          <p:cNvPr id="2050" name="Picture 2" descr="http://ecx.images-amazon.com/images/I/51rNYiojcK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14" y="1846781"/>
            <a:ext cx="3273425" cy="4903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817" y="2425573"/>
            <a:ext cx="5644494" cy="3585597"/>
          </a:xfrm>
          <a:prstGeom prst="rect">
            <a:avLst/>
          </a:prstGeom>
          <a:noFill/>
        </p:spPr>
        <p:txBody>
          <a:bodyPr wrap="none" rtlCol="0">
            <a:spAutoFit/>
          </a:bodyPr>
          <a:lstStyle/>
          <a:p>
            <a:pPr algn="ctr"/>
            <a:r>
              <a:rPr lang="en-US" sz="2400" b="1" u="sng" dirty="0">
                <a:solidFill>
                  <a:srgbClr val="FFFFFF"/>
                </a:solidFill>
                <a:latin typeface="Arial"/>
              </a:rPr>
              <a:t>Study of churches</a:t>
            </a:r>
          </a:p>
          <a:p>
            <a:endParaRPr lang="en-US" sz="2400" dirty="0">
              <a:solidFill>
                <a:srgbClr val="FFFFFF"/>
              </a:solidFill>
              <a:latin typeface="Arial"/>
            </a:endParaRPr>
          </a:p>
          <a:p>
            <a:r>
              <a:rPr lang="en-US" sz="2400" b="1" dirty="0">
                <a:solidFill>
                  <a:srgbClr val="FFFFFF"/>
                </a:solidFill>
                <a:latin typeface="Arial"/>
              </a:rPr>
              <a:t>Growing: 	55 ministry roles to 100 </a:t>
            </a:r>
          </a:p>
          <a:p>
            <a:endParaRPr lang="en-US" sz="800" b="1" dirty="0">
              <a:solidFill>
                <a:srgbClr val="FFFFFF"/>
              </a:solidFill>
              <a:latin typeface="Arial"/>
            </a:endParaRPr>
          </a:p>
          <a:p>
            <a:r>
              <a:rPr lang="en-US" sz="2400" b="1" dirty="0">
                <a:solidFill>
                  <a:srgbClr val="FFFFFF"/>
                </a:solidFill>
                <a:latin typeface="Arial"/>
              </a:rPr>
              <a:t>Plateaued: 	43:100</a:t>
            </a:r>
          </a:p>
          <a:p>
            <a:endParaRPr lang="en-US" sz="900" b="1" dirty="0">
              <a:solidFill>
                <a:srgbClr val="FFFFFF"/>
              </a:solidFill>
              <a:latin typeface="Arial"/>
            </a:endParaRPr>
          </a:p>
          <a:p>
            <a:r>
              <a:rPr lang="en-US" sz="2400" b="1" dirty="0">
                <a:solidFill>
                  <a:srgbClr val="FFFFFF"/>
                </a:solidFill>
                <a:latin typeface="Arial"/>
              </a:rPr>
              <a:t>Declining: 	27:100</a:t>
            </a:r>
          </a:p>
          <a:p>
            <a:endParaRPr lang="en-US" sz="2400" b="1" dirty="0">
              <a:solidFill>
                <a:srgbClr val="FFFFFF"/>
              </a:solidFill>
              <a:latin typeface="Arial"/>
            </a:endParaRPr>
          </a:p>
          <a:p>
            <a:r>
              <a:rPr lang="en-US" sz="2400" b="1" dirty="0">
                <a:solidFill>
                  <a:srgbClr val="FFFFFF"/>
                </a:solidFill>
                <a:latin typeface="Arial"/>
              </a:rPr>
              <a:t>Recommendation: 60 for every 100 </a:t>
            </a:r>
          </a:p>
          <a:p>
            <a:endParaRPr lang="en-US" sz="2400" b="1" dirty="0">
              <a:solidFill>
                <a:srgbClr val="FFFFFF"/>
              </a:solidFill>
              <a:latin typeface="Arial"/>
            </a:endParaRPr>
          </a:p>
          <a:p>
            <a:pPr algn="r"/>
            <a:r>
              <a:rPr lang="en-US" dirty="0">
                <a:solidFill>
                  <a:srgbClr val="FFFFFF"/>
                </a:solidFill>
                <a:latin typeface="Arial"/>
              </a:rPr>
              <a:t>Page 143-144 </a:t>
            </a:r>
          </a:p>
        </p:txBody>
      </p:sp>
      <p:pic>
        <p:nvPicPr>
          <p:cNvPr id="5" name="Picture 4" descr="A close up of a logo&#10;&#10;Description generated with high confidence">
            <a:extLst>
              <a:ext uri="{FF2B5EF4-FFF2-40B4-BE49-F238E27FC236}">
                <a16:creationId xmlns:a16="http://schemas.microsoft.com/office/drawing/2014/main" id="{36CE30D0-0840-41BE-B5AB-C70DBEDA2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800569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10943"/>
            <a:ext cx="8534400" cy="1143000"/>
          </a:xfrm>
        </p:spPr>
        <p:txBody>
          <a:bodyPr/>
          <a:lstStyle/>
          <a:p>
            <a:r>
              <a:rPr lang="en-US" sz="3600" b="1" dirty="0">
                <a:solidFill>
                  <a:schemeClr val="bg1"/>
                </a:solidFill>
              </a:rPr>
              <a:t>Ministry:</a:t>
            </a:r>
            <a:br>
              <a:rPr lang="en-US" sz="3600" b="1" dirty="0">
                <a:solidFill>
                  <a:schemeClr val="bg1"/>
                </a:solidFill>
              </a:rPr>
            </a:br>
            <a:r>
              <a:rPr lang="en-US" sz="3600" b="1" dirty="0">
                <a:solidFill>
                  <a:schemeClr val="bg1"/>
                </a:solidFill>
              </a:rPr>
              <a:t>Volunteer Mobilization Solutions</a:t>
            </a:r>
          </a:p>
        </p:txBody>
      </p:sp>
      <p:sp>
        <p:nvSpPr>
          <p:cNvPr id="3" name="TextBox 2"/>
          <p:cNvSpPr txBox="1"/>
          <p:nvPr/>
        </p:nvSpPr>
        <p:spPr>
          <a:xfrm>
            <a:off x="981441" y="1982716"/>
            <a:ext cx="7264168" cy="4647426"/>
          </a:xfrm>
          <a:prstGeom prst="rect">
            <a:avLst/>
          </a:prstGeom>
          <a:noFill/>
        </p:spPr>
        <p:txBody>
          <a:bodyPr wrap="none" rtlCol="0">
            <a:spAutoFit/>
          </a:bodyPr>
          <a:lstStyle/>
          <a:p>
            <a:r>
              <a:rPr lang="en-US" sz="2400" b="1" i="1" u="sng" dirty="0">
                <a:solidFill>
                  <a:srgbClr val="FFFFFF"/>
                </a:solidFill>
                <a:latin typeface="Arial"/>
              </a:rPr>
              <a:t>1. Leaders</a:t>
            </a:r>
            <a:r>
              <a:rPr lang="en-US" sz="2400" b="1" i="1" dirty="0">
                <a:solidFill>
                  <a:srgbClr val="FFFFFF"/>
                </a:solidFill>
                <a:latin typeface="Arial"/>
              </a:rPr>
              <a:t> Have Higher, Scriptural Expectations </a:t>
            </a:r>
          </a:p>
          <a:p>
            <a:r>
              <a:rPr lang="en-US" sz="2400" b="1" i="1" dirty="0">
                <a:solidFill>
                  <a:srgbClr val="FFFFFF"/>
                </a:solidFill>
                <a:latin typeface="Arial"/>
              </a:rPr>
              <a:t>        McIntosh: create more positions</a:t>
            </a:r>
          </a:p>
          <a:p>
            <a:r>
              <a:rPr lang="en-US" sz="1600" b="1" i="1" dirty="0">
                <a:solidFill>
                  <a:srgbClr val="FFFFFF"/>
                </a:solidFill>
                <a:latin typeface="Arial"/>
              </a:rPr>
              <a:t>	</a:t>
            </a:r>
            <a:endParaRPr lang="en-US" sz="2800" b="1" i="1" dirty="0">
              <a:solidFill>
                <a:srgbClr val="FFFFFF"/>
              </a:solidFill>
              <a:latin typeface="Arial"/>
            </a:endParaRPr>
          </a:p>
          <a:p>
            <a:r>
              <a:rPr lang="en-US" sz="2400" b="1" i="1" u="sng" dirty="0">
                <a:solidFill>
                  <a:srgbClr val="FFFFFF"/>
                </a:solidFill>
                <a:latin typeface="Arial"/>
              </a:rPr>
              <a:t>2. Leaders</a:t>
            </a:r>
            <a:r>
              <a:rPr lang="en-US" sz="2400" b="1" i="1" dirty="0">
                <a:solidFill>
                  <a:srgbClr val="FFFFFF"/>
                </a:solidFill>
                <a:latin typeface="Arial"/>
              </a:rPr>
              <a:t> Work With Congregational Members </a:t>
            </a:r>
          </a:p>
          <a:p>
            <a:r>
              <a:rPr lang="en-US" sz="2400" b="1" i="1" dirty="0">
                <a:solidFill>
                  <a:srgbClr val="FFFFFF"/>
                </a:solidFill>
                <a:latin typeface="Arial"/>
              </a:rPr>
              <a:t>	- </a:t>
            </a:r>
            <a:r>
              <a:rPr lang="en-US" sz="2000" b="1" i="1" dirty="0">
                <a:solidFill>
                  <a:srgbClr val="FFFFFF"/>
                </a:solidFill>
                <a:latin typeface="Arial"/>
              </a:rPr>
              <a:t>See Leadership Preference </a:t>
            </a:r>
          </a:p>
          <a:p>
            <a:r>
              <a:rPr lang="en-US" sz="2800" b="1" i="1" dirty="0">
                <a:solidFill>
                  <a:srgbClr val="FFFFFF"/>
                </a:solidFill>
                <a:latin typeface="Arial"/>
              </a:rPr>
              <a:t>            </a:t>
            </a:r>
            <a:r>
              <a:rPr lang="en-US" sz="2000" b="1" dirty="0">
                <a:solidFill>
                  <a:srgbClr val="FFFFFF"/>
                </a:solidFill>
                <a:latin typeface="Arial"/>
              </a:rPr>
              <a:t>Percept Demographic Studies of Am.</a:t>
            </a:r>
          </a:p>
          <a:p>
            <a:r>
              <a:rPr lang="en-US" sz="2000" b="1" dirty="0">
                <a:solidFill>
                  <a:srgbClr val="FFFFFF"/>
                </a:solidFill>
                <a:latin typeface="Arial"/>
              </a:rPr>
              <a:t>                 Culture Ethos p. 15  and Source Book p. 71</a:t>
            </a:r>
          </a:p>
          <a:p>
            <a:r>
              <a:rPr lang="en-US" sz="2000" b="1" dirty="0">
                <a:solidFill>
                  <a:srgbClr val="FFFFFF"/>
                </a:solidFill>
                <a:latin typeface="Arial"/>
              </a:rPr>
              <a:t>	- See The Hawthorne Studies in Chicago 20s-30s</a:t>
            </a:r>
          </a:p>
          <a:p>
            <a:endParaRPr lang="en-US" sz="1600" b="1" dirty="0">
              <a:solidFill>
                <a:srgbClr val="FFFFFF"/>
              </a:solidFill>
              <a:latin typeface="Arial"/>
            </a:endParaRPr>
          </a:p>
          <a:p>
            <a:r>
              <a:rPr lang="en-US" sz="2400" b="1" u="sng" dirty="0">
                <a:solidFill>
                  <a:srgbClr val="FFFFFF"/>
                </a:solidFill>
                <a:latin typeface="Arial"/>
              </a:rPr>
              <a:t>3. Leaders </a:t>
            </a:r>
            <a:r>
              <a:rPr lang="en-US" sz="2400" b="1" dirty="0">
                <a:solidFill>
                  <a:srgbClr val="FFFFFF"/>
                </a:solidFill>
                <a:latin typeface="Arial"/>
              </a:rPr>
              <a:t>Design and implement a Culture of </a:t>
            </a:r>
          </a:p>
          <a:p>
            <a:r>
              <a:rPr lang="en-US" sz="2400" b="1" dirty="0">
                <a:solidFill>
                  <a:srgbClr val="FFFFFF"/>
                </a:solidFill>
                <a:latin typeface="Arial"/>
              </a:rPr>
              <a:t>    Volunteer Mobilization</a:t>
            </a:r>
          </a:p>
          <a:p>
            <a:endParaRPr lang="en-US" sz="2800" b="1" i="1" dirty="0">
              <a:solidFill>
                <a:srgbClr val="FFFFFF"/>
              </a:solidFill>
              <a:latin typeface="Arial"/>
            </a:endParaRPr>
          </a:p>
          <a:p>
            <a:r>
              <a:rPr lang="en-US" sz="2400" b="1" i="1" dirty="0">
                <a:solidFill>
                  <a:srgbClr val="FFC000"/>
                </a:solidFill>
                <a:latin typeface="Arial"/>
              </a:rPr>
              <a:t>HOW???</a:t>
            </a:r>
            <a:endParaRPr lang="en-US" sz="2400" dirty="0">
              <a:solidFill>
                <a:srgbClr val="FFC000"/>
              </a:solidFill>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0052" y="4457477"/>
            <a:ext cx="3089096" cy="2172665"/>
          </a:xfrm>
          <a:prstGeom prst="rect">
            <a:avLst/>
          </a:prstGeom>
          <a:ln w="63500">
            <a:solidFill>
              <a:schemeClr val="tx2"/>
            </a:solidFill>
          </a:ln>
        </p:spPr>
      </p:pic>
      <p:pic>
        <p:nvPicPr>
          <p:cNvPr id="5" name="Picture 4" descr="A close up of a logo&#10;&#10;Description generated with high confidence">
            <a:extLst>
              <a:ext uri="{FF2B5EF4-FFF2-40B4-BE49-F238E27FC236}">
                <a16:creationId xmlns:a16="http://schemas.microsoft.com/office/drawing/2014/main" id="{B819015E-DB5E-45D4-9540-339EAEC7A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986208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675356" y="228600"/>
          <a:ext cx="89916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03105" y="384897"/>
            <a:ext cx="2667205" cy="1384995"/>
          </a:xfrm>
          <a:prstGeom prst="rect">
            <a:avLst/>
          </a:prstGeom>
          <a:noFill/>
        </p:spPr>
        <p:txBody>
          <a:bodyPr wrap="none" rtlCol="0">
            <a:spAutoFit/>
          </a:bodyPr>
          <a:lstStyle/>
          <a:p>
            <a:pPr algn="ctr"/>
            <a:r>
              <a:rPr lang="en-US" sz="2800" b="1" i="1" dirty="0">
                <a:solidFill>
                  <a:srgbClr val="FBDF53"/>
                </a:solidFill>
                <a:latin typeface="Arial"/>
              </a:rPr>
              <a:t>The Volunteer </a:t>
            </a:r>
          </a:p>
          <a:p>
            <a:pPr algn="ctr"/>
            <a:r>
              <a:rPr lang="en-US" sz="2800" b="1" i="1" dirty="0">
                <a:solidFill>
                  <a:srgbClr val="FBDF53"/>
                </a:solidFill>
                <a:latin typeface="Arial"/>
              </a:rPr>
              <a:t>Mobilization</a:t>
            </a:r>
          </a:p>
          <a:p>
            <a:pPr algn="ctr"/>
            <a:r>
              <a:rPr lang="en-US" sz="2800" b="1" i="1" dirty="0">
                <a:solidFill>
                  <a:srgbClr val="FBDF53"/>
                </a:solidFill>
                <a:latin typeface="Arial"/>
              </a:rPr>
              <a:t>Wheel</a:t>
            </a:r>
          </a:p>
        </p:txBody>
      </p:sp>
      <p:sp>
        <p:nvSpPr>
          <p:cNvPr id="5" name="Arrow: Circular 4"/>
          <p:cNvSpPr/>
          <p:nvPr/>
        </p:nvSpPr>
        <p:spPr>
          <a:xfrm rot="15975868">
            <a:off x="4713831" y="1943100"/>
            <a:ext cx="2914650" cy="2971800"/>
          </a:xfrm>
          <a:prstGeom prst="circularArrow">
            <a:avLst>
              <a:gd name="adj1" fmla="val 109"/>
              <a:gd name="adj2" fmla="val 557552"/>
              <a:gd name="adj3" fmla="val 20152287"/>
              <a:gd name="adj4" fmla="val 683026"/>
              <a:gd name="adj5" fmla="val 7300"/>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Arial"/>
            </a:endParaRPr>
          </a:p>
        </p:txBody>
      </p:sp>
      <p:pic>
        <p:nvPicPr>
          <p:cNvPr id="7" name="Picture 6" descr="A close up of a logo&#10;&#10;Description generated with high confidence">
            <a:extLst>
              <a:ext uri="{FF2B5EF4-FFF2-40B4-BE49-F238E27FC236}">
                <a16:creationId xmlns:a16="http://schemas.microsoft.com/office/drawing/2014/main" id="{59DDA195-F787-4D91-8561-82493EBA4C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5383" y="570554"/>
            <a:ext cx="2094947" cy="786331"/>
          </a:xfrm>
          <a:prstGeom prst="rect">
            <a:avLst/>
          </a:prstGeom>
        </p:spPr>
      </p:pic>
    </p:spTree>
    <p:extLst>
      <p:ext uri="{BB962C8B-B14F-4D97-AF65-F5344CB8AC3E}">
        <p14:creationId xmlns:p14="http://schemas.microsoft.com/office/powerpoint/2010/main" val="1268894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6416" y="923700"/>
            <a:ext cx="1762054" cy="1762054"/>
            <a:chOff x="3614772" y="26207"/>
            <a:chExt cx="1762054" cy="1762054"/>
          </a:xfrm>
          <a:solidFill>
            <a:schemeClr val="accent1">
              <a:lumMod val="20000"/>
              <a:lumOff val="80000"/>
            </a:schemeClr>
          </a:solidFill>
          <a:scene3d>
            <a:camera prst="orthographicFront"/>
            <a:lightRig rig="threePt" dir="t">
              <a:rot lat="0" lon="0" rev="7500000"/>
            </a:lightRig>
          </a:scene3d>
        </p:grpSpPr>
        <p:sp>
          <p:nvSpPr>
            <p:cNvPr id="3" name="Oval 2"/>
            <p:cNvSpPr/>
            <p:nvPr/>
          </p:nvSpPr>
          <p:spPr>
            <a:xfrm>
              <a:off x="3614772" y="26207"/>
              <a:ext cx="1762054" cy="1762054"/>
            </a:xfrm>
            <a:prstGeom prst="ellipse">
              <a:avLst/>
            </a:prstGeom>
            <a:grpFill/>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 name="Oval 4"/>
            <p:cNvSpPr/>
            <p:nvPr/>
          </p:nvSpPr>
          <p:spPr>
            <a:xfrm>
              <a:off x="3872819" y="284254"/>
              <a:ext cx="1245960" cy="124596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en-US" sz="2400" b="1" dirty="0">
                  <a:solidFill>
                    <a:schemeClr val="tx1"/>
                  </a:solidFill>
                </a:rPr>
                <a:t>Pulpit</a:t>
              </a:r>
            </a:p>
          </p:txBody>
        </p:sp>
      </p:grpSp>
      <p:sp>
        <p:nvSpPr>
          <p:cNvPr id="5" name="TextBox 4"/>
          <p:cNvSpPr txBox="1"/>
          <p:nvPr/>
        </p:nvSpPr>
        <p:spPr>
          <a:xfrm>
            <a:off x="2530867" y="2139805"/>
            <a:ext cx="5788059" cy="4346959"/>
          </a:xfrm>
          <a:prstGeom prst="rect">
            <a:avLst/>
          </a:prstGeom>
          <a:noFill/>
        </p:spPr>
        <p:txBody>
          <a:bodyPr wrap="none" rtlCol="0">
            <a:spAutoFit/>
          </a:bodyPr>
          <a:lstStyle/>
          <a:p>
            <a:pPr marL="342900" indent="-342900">
              <a:lnSpc>
                <a:spcPct val="150000"/>
              </a:lnSpc>
              <a:buFont typeface="Wingdings" panose="05000000000000000000" pitchFamily="2" charset="2"/>
              <a:buChar char="v"/>
            </a:pPr>
            <a:r>
              <a:rPr lang="en-US" sz="2000" dirty="0">
                <a:solidFill>
                  <a:schemeClr val="bg1"/>
                </a:solidFill>
              </a:rPr>
              <a:t> </a:t>
            </a:r>
            <a:r>
              <a:rPr lang="en-US" sz="2000" b="1" dirty="0">
                <a:solidFill>
                  <a:schemeClr val="bg1"/>
                </a:solidFill>
              </a:rPr>
              <a:t>Preach about Ministry Service</a:t>
            </a:r>
          </a:p>
          <a:p>
            <a:r>
              <a:rPr lang="en-US" sz="2000" b="1" dirty="0">
                <a:solidFill>
                  <a:schemeClr val="bg1"/>
                </a:solidFill>
              </a:rPr>
              <a:t>         - Theology of the </a:t>
            </a:r>
            <a:r>
              <a:rPr lang="en-US" sz="2000" b="1" u="sng" dirty="0">
                <a:solidFill>
                  <a:schemeClr val="bg1"/>
                </a:solidFill>
              </a:rPr>
              <a:t>C</a:t>
            </a:r>
            <a:r>
              <a:rPr lang="en-US" sz="2000" b="1" dirty="0">
                <a:solidFill>
                  <a:schemeClr val="bg1"/>
                </a:solidFill>
              </a:rPr>
              <a:t>hurch</a:t>
            </a:r>
          </a:p>
          <a:p>
            <a:r>
              <a:rPr lang="en-US" sz="2000" b="1" i="1" dirty="0">
                <a:solidFill>
                  <a:schemeClr val="bg1"/>
                </a:solidFill>
              </a:rPr>
              <a:t>         - </a:t>
            </a:r>
            <a:r>
              <a:rPr lang="en-US" sz="2000" b="1" dirty="0">
                <a:solidFill>
                  <a:schemeClr val="bg1"/>
                </a:solidFill>
              </a:rPr>
              <a:t>Philosophy of Ministry in our </a:t>
            </a:r>
            <a:r>
              <a:rPr lang="en-US" sz="2000" b="1" u="sng" dirty="0">
                <a:solidFill>
                  <a:schemeClr val="bg1"/>
                </a:solidFill>
              </a:rPr>
              <a:t>c</a:t>
            </a:r>
            <a:r>
              <a:rPr lang="en-US" sz="2000" b="1" dirty="0">
                <a:solidFill>
                  <a:schemeClr val="bg1"/>
                </a:solidFill>
              </a:rPr>
              <a:t>hurch </a:t>
            </a:r>
            <a:endParaRPr lang="en-US" sz="2000" b="1" i="1" dirty="0">
              <a:solidFill>
                <a:schemeClr val="bg1"/>
              </a:solidFill>
            </a:endParaRPr>
          </a:p>
          <a:p>
            <a:pPr marL="342900" indent="-342900">
              <a:lnSpc>
                <a:spcPct val="150000"/>
              </a:lnSpc>
              <a:buFont typeface="Wingdings" panose="05000000000000000000" pitchFamily="2" charset="2"/>
              <a:buChar char="v"/>
            </a:pPr>
            <a:r>
              <a:rPr lang="en-US" sz="2000" b="1" i="1" dirty="0">
                <a:solidFill>
                  <a:schemeClr val="bg1"/>
                </a:solidFill>
              </a:rPr>
              <a:t>Spiritual Gift and Holy S</a:t>
            </a:r>
            <a:r>
              <a:rPr lang="en-US" sz="2000" b="1" dirty="0">
                <a:solidFill>
                  <a:schemeClr val="bg1"/>
                </a:solidFill>
              </a:rPr>
              <a:t>pirit Clarity</a:t>
            </a:r>
          </a:p>
          <a:p>
            <a:pPr marL="342900" indent="-342900">
              <a:lnSpc>
                <a:spcPct val="150000"/>
              </a:lnSpc>
              <a:buFont typeface="Wingdings" panose="05000000000000000000" pitchFamily="2" charset="2"/>
              <a:buChar char="v"/>
            </a:pPr>
            <a:r>
              <a:rPr lang="en-US" sz="2000" b="1" dirty="0">
                <a:solidFill>
                  <a:schemeClr val="bg1"/>
                </a:solidFill>
              </a:rPr>
              <a:t>Holistic Service: Talents, Passion, Experience</a:t>
            </a:r>
          </a:p>
          <a:p>
            <a:pPr marL="342900" indent="-342900">
              <a:lnSpc>
                <a:spcPct val="150000"/>
              </a:lnSpc>
              <a:buFont typeface="Wingdings" panose="05000000000000000000" pitchFamily="2" charset="2"/>
              <a:buChar char="v"/>
            </a:pPr>
            <a:r>
              <a:rPr lang="en-US" sz="2000" b="1" dirty="0">
                <a:solidFill>
                  <a:schemeClr val="bg1"/>
                </a:solidFill>
              </a:rPr>
              <a:t>Set Context of how Ministry fits Vision</a:t>
            </a:r>
          </a:p>
          <a:p>
            <a:pPr marL="342900" indent="-342900">
              <a:lnSpc>
                <a:spcPct val="150000"/>
              </a:lnSpc>
              <a:buFont typeface="Wingdings" panose="05000000000000000000" pitchFamily="2" charset="2"/>
              <a:buChar char="v"/>
            </a:pPr>
            <a:r>
              <a:rPr lang="en-US" sz="2000" b="1" dirty="0">
                <a:solidFill>
                  <a:schemeClr val="bg1"/>
                </a:solidFill>
              </a:rPr>
              <a:t>Frequency will vary with cultural need</a:t>
            </a:r>
          </a:p>
          <a:p>
            <a:pPr marL="342900" indent="-342900">
              <a:lnSpc>
                <a:spcPct val="150000"/>
              </a:lnSpc>
              <a:buFont typeface="Wingdings" panose="05000000000000000000" pitchFamily="2" charset="2"/>
              <a:buChar char="v"/>
            </a:pPr>
            <a:r>
              <a:rPr lang="en-US" sz="2000" b="1" dirty="0">
                <a:solidFill>
                  <a:schemeClr val="bg1"/>
                </a:solidFill>
              </a:rPr>
              <a:t>Planned, Topical and Expository:</a:t>
            </a:r>
          </a:p>
          <a:p>
            <a:pPr>
              <a:lnSpc>
                <a:spcPct val="150000"/>
              </a:lnSpc>
            </a:pPr>
            <a:r>
              <a:rPr lang="en-US" sz="2000" b="1" dirty="0">
                <a:solidFill>
                  <a:schemeClr val="bg1"/>
                </a:solidFill>
              </a:rPr>
              <a:t>      Serving from Gifts  vs. Ephesians 4</a:t>
            </a:r>
          </a:p>
          <a:p>
            <a:pPr marL="342900" indent="-342900">
              <a:lnSpc>
                <a:spcPct val="150000"/>
              </a:lnSpc>
              <a:buFont typeface="Wingdings" panose="05000000000000000000" pitchFamily="2" charset="2"/>
              <a:buChar char="v"/>
            </a:pPr>
            <a:r>
              <a:rPr lang="en-US" sz="2000" b="1" dirty="0">
                <a:solidFill>
                  <a:schemeClr val="bg1"/>
                </a:solidFill>
              </a:rPr>
              <a:t>Testimonies of service: possibly interviews</a:t>
            </a:r>
          </a:p>
        </p:txBody>
      </p:sp>
      <p:sp>
        <p:nvSpPr>
          <p:cNvPr id="6" name="TextBox 5">
            <a:extLst>
              <a:ext uri="{FF2B5EF4-FFF2-40B4-BE49-F238E27FC236}">
                <a16:creationId xmlns:a16="http://schemas.microsoft.com/office/drawing/2014/main" id="{AC5BAD75-9C8D-4EF0-BA56-1F6A7CEDCB17}"/>
              </a:ext>
            </a:extLst>
          </p:cNvPr>
          <p:cNvSpPr txBox="1"/>
          <p:nvPr/>
        </p:nvSpPr>
        <p:spPr>
          <a:xfrm>
            <a:off x="1736332" y="791114"/>
            <a:ext cx="7195619" cy="523220"/>
          </a:xfrm>
          <a:prstGeom prst="rect">
            <a:avLst/>
          </a:prstGeom>
          <a:noFill/>
        </p:spPr>
        <p:txBody>
          <a:bodyPr wrap="square" rtlCol="0">
            <a:spAutoFit/>
          </a:bodyPr>
          <a:lstStyle/>
          <a:p>
            <a:pPr algn="ctr"/>
            <a:r>
              <a:rPr lang="en-US" sz="2800" b="1" i="1" dirty="0">
                <a:solidFill>
                  <a:srgbClr val="FBDF53"/>
                </a:solidFill>
                <a:latin typeface="Arial"/>
              </a:rPr>
              <a:t>The Volunteer Mobilization Wheel</a:t>
            </a:r>
          </a:p>
        </p:txBody>
      </p:sp>
      <p:pic>
        <p:nvPicPr>
          <p:cNvPr id="7" name="Picture 6" descr="A close up of a logo&#10;&#10;Description generated with high confidence">
            <a:extLst>
              <a:ext uri="{FF2B5EF4-FFF2-40B4-BE49-F238E27FC236}">
                <a16:creationId xmlns:a16="http://schemas.microsoft.com/office/drawing/2014/main" id="{D5A4FD1F-76FE-487E-B018-B4DEE1D2E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383" y="570554"/>
            <a:ext cx="2094947" cy="786331"/>
          </a:xfrm>
          <a:prstGeom prst="rect">
            <a:avLst/>
          </a:prstGeom>
        </p:spPr>
      </p:pic>
    </p:spTree>
    <p:extLst>
      <p:ext uri="{BB962C8B-B14F-4D97-AF65-F5344CB8AC3E}">
        <p14:creationId xmlns:p14="http://schemas.microsoft.com/office/powerpoint/2010/main" val="3967736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1511" y="2402960"/>
            <a:ext cx="5929828" cy="4093428"/>
          </a:xfrm>
          <a:prstGeom prst="rect">
            <a:avLst/>
          </a:prstGeom>
          <a:noFill/>
        </p:spPr>
        <p:txBody>
          <a:bodyPr wrap="none" rtlCol="0">
            <a:spAutoFit/>
          </a:bodyPr>
          <a:lstStyle/>
          <a:p>
            <a:pPr marL="342900" indent="-342900">
              <a:buFont typeface="Wingdings" panose="05000000000000000000" pitchFamily="2" charset="2"/>
              <a:buChar char="v"/>
            </a:pPr>
            <a:r>
              <a:rPr lang="en-US" sz="2000" dirty="0">
                <a:solidFill>
                  <a:schemeClr val="bg1"/>
                </a:solidFill>
              </a:rPr>
              <a:t> </a:t>
            </a:r>
            <a:r>
              <a:rPr lang="en-US" sz="2000" b="1" dirty="0">
                <a:solidFill>
                  <a:schemeClr val="bg1"/>
                </a:solidFill>
              </a:rPr>
              <a:t>Primary board and Sr. Pastor must  practice </a:t>
            </a:r>
          </a:p>
          <a:p>
            <a:r>
              <a:rPr lang="en-US" sz="2000" b="1" dirty="0">
                <a:solidFill>
                  <a:schemeClr val="bg1"/>
                </a:solidFill>
              </a:rPr>
              <a:t>      the theology of the church taught from the </a:t>
            </a:r>
          </a:p>
          <a:p>
            <a:r>
              <a:rPr lang="en-US" sz="2000" b="1" dirty="0">
                <a:solidFill>
                  <a:schemeClr val="bg1"/>
                </a:solidFill>
              </a:rPr>
              <a:t>      pulpit.  Apply it, talk about it, reinforce why </a:t>
            </a:r>
          </a:p>
          <a:p>
            <a:r>
              <a:rPr lang="en-US" sz="2000" b="1" dirty="0">
                <a:solidFill>
                  <a:schemeClr val="bg1"/>
                </a:solidFill>
              </a:rPr>
              <a:t>      they serve, how they do from gifts etc. </a:t>
            </a:r>
          </a:p>
          <a:p>
            <a:endParaRPr lang="en-US" sz="2000" b="1" dirty="0">
              <a:solidFill>
                <a:schemeClr val="bg1"/>
              </a:solidFill>
            </a:endParaRPr>
          </a:p>
          <a:p>
            <a:pPr marL="342900" indent="-342900">
              <a:buFont typeface="Wingdings" panose="05000000000000000000" pitchFamily="2" charset="2"/>
              <a:buChar char="v"/>
            </a:pPr>
            <a:r>
              <a:rPr lang="en-US" sz="2000" b="1" dirty="0">
                <a:solidFill>
                  <a:schemeClr val="bg1"/>
                </a:solidFill>
              </a:rPr>
              <a:t>Paid staff and lay leaders must do the same</a:t>
            </a:r>
          </a:p>
          <a:p>
            <a:pPr marL="342900" indent="-342900">
              <a:buFont typeface="Wingdings" panose="05000000000000000000" pitchFamily="2" charset="2"/>
              <a:buChar char="v"/>
            </a:pPr>
            <a:endParaRPr lang="en-US" sz="2000" b="1" dirty="0">
              <a:solidFill>
                <a:schemeClr val="bg1"/>
              </a:solidFill>
            </a:endParaRPr>
          </a:p>
          <a:p>
            <a:pPr marL="342900" indent="-342900">
              <a:buFont typeface="Wingdings" panose="05000000000000000000" pitchFamily="2" charset="2"/>
              <a:buChar char="v"/>
            </a:pPr>
            <a:r>
              <a:rPr lang="en-US" sz="2000" b="1" dirty="0">
                <a:solidFill>
                  <a:schemeClr val="bg1"/>
                </a:solidFill>
              </a:rPr>
              <a:t>Ministry leaders reinforce it in their ministry</a:t>
            </a:r>
          </a:p>
          <a:p>
            <a:endParaRPr lang="en-US" sz="2000" b="1" dirty="0">
              <a:solidFill>
                <a:schemeClr val="bg1"/>
              </a:solidFill>
            </a:endParaRPr>
          </a:p>
          <a:p>
            <a:pPr marL="342900" indent="-342900">
              <a:buFont typeface="Wingdings" panose="05000000000000000000" pitchFamily="2" charset="2"/>
              <a:buChar char="v"/>
            </a:pPr>
            <a:r>
              <a:rPr lang="en-US" sz="2000" b="1" dirty="0">
                <a:solidFill>
                  <a:schemeClr val="bg1"/>
                </a:solidFill>
              </a:rPr>
              <a:t>Praise examples of serving from gifts etc.</a:t>
            </a:r>
          </a:p>
          <a:p>
            <a:endParaRPr lang="en-US" sz="2000" b="1" dirty="0">
              <a:solidFill>
                <a:schemeClr val="bg1"/>
              </a:solidFill>
            </a:endParaRPr>
          </a:p>
          <a:p>
            <a:pPr marL="342900" indent="-342900">
              <a:buFont typeface="Wingdings" panose="05000000000000000000" pitchFamily="2" charset="2"/>
              <a:buChar char="v"/>
            </a:pPr>
            <a:r>
              <a:rPr lang="en-US" sz="2000" b="1" dirty="0">
                <a:solidFill>
                  <a:schemeClr val="bg1"/>
                </a:solidFill>
              </a:rPr>
              <a:t>Redirect people if they are not a fit</a:t>
            </a:r>
          </a:p>
          <a:p>
            <a:endParaRPr lang="en-US" sz="2000" dirty="0">
              <a:solidFill>
                <a:schemeClr val="bg1"/>
              </a:solidFill>
            </a:endParaRPr>
          </a:p>
        </p:txBody>
      </p:sp>
      <p:pic>
        <p:nvPicPr>
          <p:cNvPr id="7" name="Picture 6" descr="A close up of a logo&#10;&#10;Description generated with high confidence">
            <a:extLst>
              <a:ext uri="{FF2B5EF4-FFF2-40B4-BE49-F238E27FC236}">
                <a16:creationId xmlns:a16="http://schemas.microsoft.com/office/drawing/2014/main" id="{DCF5853A-5025-4685-B0CC-777DF935B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383" y="570554"/>
            <a:ext cx="2094947" cy="786331"/>
          </a:xfrm>
          <a:prstGeom prst="rect">
            <a:avLst/>
          </a:prstGeom>
        </p:spPr>
      </p:pic>
      <p:sp>
        <p:nvSpPr>
          <p:cNvPr id="9" name="TextBox 8">
            <a:extLst>
              <a:ext uri="{FF2B5EF4-FFF2-40B4-BE49-F238E27FC236}">
                <a16:creationId xmlns:a16="http://schemas.microsoft.com/office/drawing/2014/main" id="{E408FC9F-8A0D-4FAD-893B-5A7685EF7048}"/>
              </a:ext>
            </a:extLst>
          </p:cNvPr>
          <p:cNvSpPr txBox="1"/>
          <p:nvPr/>
        </p:nvSpPr>
        <p:spPr>
          <a:xfrm>
            <a:off x="1736332" y="791114"/>
            <a:ext cx="7195619" cy="523220"/>
          </a:xfrm>
          <a:prstGeom prst="rect">
            <a:avLst/>
          </a:prstGeom>
          <a:noFill/>
        </p:spPr>
        <p:txBody>
          <a:bodyPr wrap="square" rtlCol="0">
            <a:spAutoFit/>
          </a:bodyPr>
          <a:lstStyle/>
          <a:p>
            <a:pPr algn="ctr"/>
            <a:r>
              <a:rPr lang="en-US" sz="2800" b="1" i="1" dirty="0">
                <a:solidFill>
                  <a:srgbClr val="FBDF53"/>
                </a:solidFill>
                <a:latin typeface="Arial"/>
              </a:rPr>
              <a:t>The Volunteer Mobilization Wheel</a:t>
            </a:r>
          </a:p>
        </p:txBody>
      </p:sp>
      <p:grpSp>
        <p:nvGrpSpPr>
          <p:cNvPr id="10" name="Group 9">
            <a:extLst>
              <a:ext uri="{FF2B5EF4-FFF2-40B4-BE49-F238E27FC236}">
                <a16:creationId xmlns:a16="http://schemas.microsoft.com/office/drawing/2014/main" id="{8401E394-D61A-4891-B217-EACCA02CF3A7}"/>
              </a:ext>
            </a:extLst>
          </p:cNvPr>
          <p:cNvGrpSpPr/>
          <p:nvPr/>
        </p:nvGrpSpPr>
        <p:grpSpPr>
          <a:xfrm>
            <a:off x="646416" y="923700"/>
            <a:ext cx="1762054" cy="1762054"/>
            <a:chOff x="3614772" y="26207"/>
            <a:chExt cx="1762054" cy="1762054"/>
          </a:xfrm>
          <a:solidFill>
            <a:schemeClr val="accent1">
              <a:lumMod val="40000"/>
              <a:lumOff val="60000"/>
            </a:schemeClr>
          </a:solidFill>
          <a:scene3d>
            <a:camera prst="orthographicFront"/>
            <a:lightRig rig="threePt" dir="t">
              <a:rot lat="0" lon="0" rev="7500000"/>
            </a:lightRig>
          </a:scene3d>
        </p:grpSpPr>
        <p:sp>
          <p:nvSpPr>
            <p:cNvPr id="11" name="Oval 10">
              <a:extLst>
                <a:ext uri="{FF2B5EF4-FFF2-40B4-BE49-F238E27FC236}">
                  <a16:creationId xmlns:a16="http://schemas.microsoft.com/office/drawing/2014/main" id="{4C84A036-E319-499A-BF0A-E215130C7D98}"/>
                </a:ext>
              </a:extLst>
            </p:cNvPr>
            <p:cNvSpPr/>
            <p:nvPr/>
          </p:nvSpPr>
          <p:spPr>
            <a:xfrm>
              <a:off x="3614772" y="26207"/>
              <a:ext cx="1762054" cy="1762054"/>
            </a:xfrm>
            <a:prstGeom prst="ellipse">
              <a:avLst/>
            </a:prstGeom>
            <a:grpFill/>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EC0809CC-6780-4DE7-A426-2F1BFB26D291}"/>
                </a:ext>
              </a:extLst>
            </p:cNvPr>
            <p:cNvSpPr/>
            <p:nvPr/>
          </p:nvSpPr>
          <p:spPr>
            <a:xfrm>
              <a:off x="3872819" y="284254"/>
              <a:ext cx="1245960" cy="124596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en-US" b="1" dirty="0">
                  <a:solidFill>
                    <a:schemeClr val="tx1"/>
                  </a:solidFill>
                </a:rPr>
                <a:t>Leadership</a:t>
              </a:r>
            </a:p>
            <a:p>
              <a:pPr algn="ctr" defTabSz="1066800">
                <a:lnSpc>
                  <a:spcPct val="90000"/>
                </a:lnSpc>
                <a:spcBef>
                  <a:spcPct val="0"/>
                </a:spcBef>
                <a:spcAft>
                  <a:spcPct val="35000"/>
                </a:spcAft>
              </a:pPr>
              <a:r>
                <a:rPr lang="en-US" b="1" dirty="0">
                  <a:solidFill>
                    <a:schemeClr val="tx1"/>
                  </a:solidFill>
                </a:rPr>
                <a:t>Modelling</a:t>
              </a:r>
            </a:p>
          </p:txBody>
        </p:sp>
      </p:grpSp>
    </p:spTree>
    <p:extLst>
      <p:ext uri="{BB962C8B-B14F-4D97-AF65-F5344CB8AC3E}">
        <p14:creationId xmlns:p14="http://schemas.microsoft.com/office/powerpoint/2010/main" val="502988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03164" y="2616236"/>
            <a:ext cx="5879238" cy="3477875"/>
          </a:xfrm>
          <a:prstGeom prst="rect">
            <a:avLst/>
          </a:prstGeom>
          <a:noFill/>
        </p:spPr>
        <p:txBody>
          <a:bodyPr wrap="none" rtlCol="0">
            <a:spAutoFit/>
          </a:bodyPr>
          <a:lstStyle/>
          <a:p>
            <a:pPr marL="342900" indent="-342900">
              <a:buFont typeface="Wingdings" panose="05000000000000000000" pitchFamily="2" charset="2"/>
              <a:buChar char="v"/>
            </a:pPr>
            <a:r>
              <a:rPr lang="en-US" sz="2000" dirty="0">
                <a:solidFill>
                  <a:schemeClr val="bg1"/>
                </a:solidFill>
              </a:rPr>
              <a:t> </a:t>
            </a:r>
            <a:r>
              <a:rPr lang="en-US" sz="2000" b="1" dirty="0">
                <a:solidFill>
                  <a:schemeClr val="bg1"/>
                </a:solidFill>
              </a:rPr>
              <a:t>Have a clear and concise definition of a </a:t>
            </a:r>
          </a:p>
          <a:p>
            <a:r>
              <a:rPr lang="en-US" sz="2000" b="1" dirty="0">
                <a:solidFill>
                  <a:schemeClr val="bg1"/>
                </a:solidFill>
              </a:rPr>
              <a:t>      disciple that includes ministry service</a:t>
            </a:r>
          </a:p>
          <a:p>
            <a:endParaRPr lang="en-US" sz="2000" b="1" dirty="0">
              <a:solidFill>
                <a:schemeClr val="bg1"/>
              </a:solidFill>
            </a:endParaRPr>
          </a:p>
          <a:p>
            <a:pPr marL="342900" indent="-342900">
              <a:buFont typeface="Wingdings" panose="05000000000000000000" pitchFamily="2" charset="2"/>
              <a:buChar char="v"/>
            </a:pPr>
            <a:r>
              <a:rPr lang="en-US" sz="2000" b="1" dirty="0">
                <a:solidFill>
                  <a:schemeClr val="bg1"/>
                </a:solidFill>
              </a:rPr>
              <a:t>Disciple making  methods and material must</a:t>
            </a:r>
          </a:p>
          <a:p>
            <a:r>
              <a:rPr lang="en-US" sz="2000" b="1" dirty="0">
                <a:solidFill>
                  <a:schemeClr val="bg1"/>
                </a:solidFill>
              </a:rPr>
              <a:t>      include ministry service </a:t>
            </a:r>
          </a:p>
          <a:p>
            <a:endParaRPr lang="en-US" sz="2000" b="1" dirty="0">
              <a:solidFill>
                <a:schemeClr val="bg1"/>
              </a:solidFill>
            </a:endParaRPr>
          </a:p>
          <a:p>
            <a:pPr marL="342900" indent="-342900">
              <a:buFont typeface="Wingdings" panose="05000000000000000000" pitchFamily="2" charset="2"/>
              <a:buChar char="v"/>
            </a:pPr>
            <a:r>
              <a:rPr lang="en-US" sz="2000" b="1" dirty="0">
                <a:solidFill>
                  <a:schemeClr val="bg1"/>
                </a:solidFill>
              </a:rPr>
              <a:t>Disciple makers should not project their</a:t>
            </a:r>
          </a:p>
          <a:p>
            <a:r>
              <a:rPr lang="en-US" sz="2000" b="1" dirty="0">
                <a:solidFill>
                  <a:schemeClr val="bg1"/>
                </a:solidFill>
              </a:rPr>
              <a:t>      ministry on others, but have a healthy </a:t>
            </a:r>
          </a:p>
          <a:p>
            <a:r>
              <a:rPr lang="en-US" sz="2000" b="1" dirty="0">
                <a:solidFill>
                  <a:schemeClr val="bg1"/>
                </a:solidFill>
              </a:rPr>
              <a:t>      respect for all ministry </a:t>
            </a:r>
          </a:p>
          <a:p>
            <a:pPr marL="457200" indent="-457200">
              <a:buFont typeface="+mj-lt"/>
              <a:buAutoNum type="arabicPeriod"/>
            </a:pPr>
            <a:endParaRPr lang="en-US" sz="2000" dirty="0">
              <a:solidFill>
                <a:schemeClr val="bg1"/>
              </a:solidFill>
            </a:endParaRPr>
          </a:p>
          <a:p>
            <a:endParaRPr lang="en-US" sz="2000" dirty="0">
              <a:solidFill>
                <a:schemeClr val="bg1"/>
              </a:solidFill>
            </a:endParaRPr>
          </a:p>
        </p:txBody>
      </p:sp>
      <p:pic>
        <p:nvPicPr>
          <p:cNvPr id="7" name="Picture 6" descr="A close up of a logo&#10;&#10;Description generated with high confidence">
            <a:extLst>
              <a:ext uri="{FF2B5EF4-FFF2-40B4-BE49-F238E27FC236}">
                <a16:creationId xmlns:a16="http://schemas.microsoft.com/office/drawing/2014/main" id="{0DF292A3-CCFF-493F-9302-DA65F5DD0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383" y="570554"/>
            <a:ext cx="2094947" cy="786331"/>
          </a:xfrm>
          <a:prstGeom prst="rect">
            <a:avLst/>
          </a:prstGeom>
        </p:spPr>
      </p:pic>
      <p:sp>
        <p:nvSpPr>
          <p:cNvPr id="8" name="TextBox 7">
            <a:extLst>
              <a:ext uri="{FF2B5EF4-FFF2-40B4-BE49-F238E27FC236}">
                <a16:creationId xmlns:a16="http://schemas.microsoft.com/office/drawing/2014/main" id="{E820E352-AEED-495B-A37A-64B77233EEAF}"/>
              </a:ext>
            </a:extLst>
          </p:cNvPr>
          <p:cNvSpPr txBox="1"/>
          <p:nvPr/>
        </p:nvSpPr>
        <p:spPr>
          <a:xfrm>
            <a:off x="1736332" y="791114"/>
            <a:ext cx="7195619" cy="523220"/>
          </a:xfrm>
          <a:prstGeom prst="rect">
            <a:avLst/>
          </a:prstGeom>
          <a:noFill/>
        </p:spPr>
        <p:txBody>
          <a:bodyPr wrap="square" rtlCol="0">
            <a:spAutoFit/>
          </a:bodyPr>
          <a:lstStyle/>
          <a:p>
            <a:pPr algn="ctr"/>
            <a:r>
              <a:rPr lang="en-US" sz="2800" b="1" i="1" dirty="0">
                <a:solidFill>
                  <a:srgbClr val="FBDF53"/>
                </a:solidFill>
                <a:latin typeface="Arial"/>
              </a:rPr>
              <a:t>The Volunteer Mobilization Wheel</a:t>
            </a:r>
          </a:p>
        </p:txBody>
      </p:sp>
      <p:grpSp>
        <p:nvGrpSpPr>
          <p:cNvPr id="9" name="Group 8">
            <a:extLst>
              <a:ext uri="{FF2B5EF4-FFF2-40B4-BE49-F238E27FC236}">
                <a16:creationId xmlns:a16="http://schemas.microsoft.com/office/drawing/2014/main" id="{F032649A-5376-4AA4-9851-B5BA9E1137E5}"/>
              </a:ext>
            </a:extLst>
          </p:cNvPr>
          <p:cNvGrpSpPr/>
          <p:nvPr/>
        </p:nvGrpSpPr>
        <p:grpSpPr>
          <a:xfrm>
            <a:off x="646416" y="923700"/>
            <a:ext cx="1762054" cy="1762054"/>
            <a:chOff x="3614772" y="26207"/>
            <a:chExt cx="1762054" cy="1762054"/>
          </a:xfrm>
          <a:solidFill>
            <a:schemeClr val="accent1">
              <a:lumMod val="60000"/>
              <a:lumOff val="40000"/>
            </a:schemeClr>
          </a:solidFill>
          <a:scene3d>
            <a:camera prst="orthographicFront"/>
            <a:lightRig rig="threePt" dir="t">
              <a:rot lat="0" lon="0" rev="7500000"/>
            </a:lightRig>
          </a:scene3d>
        </p:grpSpPr>
        <p:sp>
          <p:nvSpPr>
            <p:cNvPr id="10" name="Oval 9">
              <a:extLst>
                <a:ext uri="{FF2B5EF4-FFF2-40B4-BE49-F238E27FC236}">
                  <a16:creationId xmlns:a16="http://schemas.microsoft.com/office/drawing/2014/main" id="{923574FC-9843-42D7-B769-477DB6761E6A}"/>
                </a:ext>
              </a:extLst>
            </p:cNvPr>
            <p:cNvSpPr/>
            <p:nvPr/>
          </p:nvSpPr>
          <p:spPr>
            <a:xfrm>
              <a:off x="3614772" y="26207"/>
              <a:ext cx="1762054" cy="1762054"/>
            </a:xfrm>
            <a:prstGeom prst="ellipse">
              <a:avLst/>
            </a:prstGeom>
            <a:grpFill/>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B85F8D59-B3AF-482C-AC35-799CAF5F50D9}"/>
                </a:ext>
              </a:extLst>
            </p:cNvPr>
            <p:cNvSpPr/>
            <p:nvPr/>
          </p:nvSpPr>
          <p:spPr>
            <a:xfrm>
              <a:off x="3872819" y="284254"/>
              <a:ext cx="1245960" cy="124596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en-US" sz="2000" b="1" dirty="0">
                  <a:solidFill>
                    <a:schemeClr val="tx1"/>
                  </a:solidFill>
                </a:rPr>
                <a:t>Overflow of Disciple-making</a:t>
              </a:r>
            </a:p>
          </p:txBody>
        </p:sp>
      </p:grpSp>
    </p:spTree>
    <p:extLst>
      <p:ext uri="{BB962C8B-B14F-4D97-AF65-F5344CB8AC3E}">
        <p14:creationId xmlns:p14="http://schemas.microsoft.com/office/powerpoint/2010/main" val="3219991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402" y="2451059"/>
            <a:ext cx="7327903" cy="3477875"/>
          </a:xfrm>
          <a:prstGeom prst="rect">
            <a:avLst/>
          </a:prstGeom>
          <a:noFill/>
        </p:spPr>
        <p:txBody>
          <a:bodyPr wrap="none" rtlCol="0">
            <a:spAutoFit/>
          </a:bodyPr>
          <a:lstStyle/>
          <a:p>
            <a:pPr marL="342900" indent="-342900">
              <a:buFont typeface="Wingdings" panose="05000000000000000000" pitchFamily="2" charset="2"/>
              <a:buChar char="v"/>
            </a:pPr>
            <a:r>
              <a:rPr lang="en-US" sz="2000" dirty="0">
                <a:solidFill>
                  <a:schemeClr val="bg1"/>
                </a:solidFill>
              </a:rPr>
              <a:t> </a:t>
            </a:r>
            <a:r>
              <a:rPr lang="en-US" sz="2000" b="1" dirty="0">
                <a:solidFill>
                  <a:schemeClr val="bg1"/>
                </a:solidFill>
              </a:rPr>
              <a:t>Start with a balanced sensitivity to the </a:t>
            </a:r>
          </a:p>
          <a:p>
            <a:r>
              <a:rPr lang="en-US" sz="2000" b="1" dirty="0">
                <a:solidFill>
                  <a:schemeClr val="bg1"/>
                </a:solidFill>
              </a:rPr>
              <a:t>       churched and unchurched (2 audiences)</a:t>
            </a:r>
          </a:p>
          <a:p>
            <a:endParaRPr lang="en-US" sz="2000" b="1" dirty="0">
              <a:solidFill>
                <a:schemeClr val="bg1"/>
              </a:solidFill>
            </a:endParaRPr>
          </a:p>
          <a:p>
            <a:pPr marL="342900" indent="-342900">
              <a:buFont typeface="Wingdings" panose="05000000000000000000" pitchFamily="2" charset="2"/>
              <a:buChar char="v"/>
            </a:pPr>
            <a:r>
              <a:rPr lang="en-US" sz="2000" b="1" dirty="0">
                <a:solidFill>
                  <a:schemeClr val="bg1"/>
                </a:solidFill>
              </a:rPr>
              <a:t> People should hear the same thing from </a:t>
            </a:r>
          </a:p>
          <a:p>
            <a:r>
              <a:rPr lang="en-US" sz="2000" b="1" dirty="0">
                <a:solidFill>
                  <a:schemeClr val="bg1"/>
                </a:solidFill>
              </a:rPr>
              <a:t>      people at “welcome desk”, people who call</a:t>
            </a:r>
          </a:p>
          <a:p>
            <a:r>
              <a:rPr lang="en-US" sz="2000" b="1" dirty="0">
                <a:solidFill>
                  <a:schemeClr val="bg1"/>
                </a:solidFill>
              </a:rPr>
              <a:t>      or email, and those who lead “Starting Point” </a:t>
            </a:r>
          </a:p>
          <a:p>
            <a:r>
              <a:rPr lang="en-US" sz="2000" b="1" dirty="0">
                <a:solidFill>
                  <a:schemeClr val="bg1"/>
                </a:solidFill>
              </a:rPr>
              <a:t>      classes</a:t>
            </a:r>
          </a:p>
          <a:p>
            <a:endParaRPr lang="en-US" sz="2000" b="1" dirty="0">
              <a:solidFill>
                <a:schemeClr val="bg1"/>
              </a:solidFill>
            </a:endParaRPr>
          </a:p>
          <a:p>
            <a:pPr marL="342900" indent="-342900">
              <a:buFont typeface="Wingdings" panose="05000000000000000000" pitchFamily="2" charset="2"/>
              <a:buChar char="v"/>
            </a:pPr>
            <a:r>
              <a:rPr lang="en-US" sz="2000" b="1" dirty="0">
                <a:solidFill>
                  <a:schemeClr val="bg1"/>
                </a:solidFill>
              </a:rPr>
              <a:t>Set a high expectation of service </a:t>
            </a:r>
          </a:p>
          <a:p>
            <a:endParaRPr lang="en-US" sz="2000" b="1" dirty="0">
              <a:solidFill>
                <a:schemeClr val="bg1"/>
              </a:solidFill>
            </a:endParaRPr>
          </a:p>
          <a:p>
            <a:pPr marL="342900" indent="-342900">
              <a:buFont typeface="Wingdings" panose="05000000000000000000" pitchFamily="2" charset="2"/>
              <a:buChar char="v"/>
            </a:pPr>
            <a:r>
              <a:rPr lang="en-US" sz="2000" b="1" dirty="0">
                <a:solidFill>
                  <a:schemeClr val="bg1"/>
                </a:solidFill>
              </a:rPr>
              <a:t> Be aware of and promote current opportunities to serve </a:t>
            </a:r>
          </a:p>
        </p:txBody>
      </p:sp>
      <p:pic>
        <p:nvPicPr>
          <p:cNvPr id="8" name="Picture 7" descr="A close up of a logo&#10;&#10;Description generated with high confidence">
            <a:extLst>
              <a:ext uri="{FF2B5EF4-FFF2-40B4-BE49-F238E27FC236}">
                <a16:creationId xmlns:a16="http://schemas.microsoft.com/office/drawing/2014/main" id="{45B430F0-7200-40BA-AB98-37B85E546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383" y="570554"/>
            <a:ext cx="2094947" cy="786331"/>
          </a:xfrm>
          <a:prstGeom prst="rect">
            <a:avLst/>
          </a:prstGeom>
        </p:spPr>
      </p:pic>
      <p:sp>
        <p:nvSpPr>
          <p:cNvPr id="9" name="TextBox 8">
            <a:extLst>
              <a:ext uri="{FF2B5EF4-FFF2-40B4-BE49-F238E27FC236}">
                <a16:creationId xmlns:a16="http://schemas.microsoft.com/office/drawing/2014/main" id="{69216818-B0E5-4980-9C68-FF6F27C7C47D}"/>
              </a:ext>
            </a:extLst>
          </p:cNvPr>
          <p:cNvSpPr txBox="1"/>
          <p:nvPr/>
        </p:nvSpPr>
        <p:spPr>
          <a:xfrm>
            <a:off x="1736332" y="791114"/>
            <a:ext cx="7195619" cy="523220"/>
          </a:xfrm>
          <a:prstGeom prst="rect">
            <a:avLst/>
          </a:prstGeom>
          <a:noFill/>
        </p:spPr>
        <p:txBody>
          <a:bodyPr wrap="square" rtlCol="0">
            <a:spAutoFit/>
          </a:bodyPr>
          <a:lstStyle/>
          <a:p>
            <a:pPr algn="ctr"/>
            <a:r>
              <a:rPr lang="en-US" sz="2800" b="1" i="1" dirty="0">
                <a:solidFill>
                  <a:srgbClr val="FBDF53"/>
                </a:solidFill>
                <a:latin typeface="Arial"/>
              </a:rPr>
              <a:t>The Volunteer Mobilization Wheel</a:t>
            </a:r>
          </a:p>
        </p:txBody>
      </p:sp>
      <p:grpSp>
        <p:nvGrpSpPr>
          <p:cNvPr id="10" name="Group 9">
            <a:extLst>
              <a:ext uri="{FF2B5EF4-FFF2-40B4-BE49-F238E27FC236}">
                <a16:creationId xmlns:a16="http://schemas.microsoft.com/office/drawing/2014/main" id="{5726E409-843A-450B-815A-0C96FB329B66}"/>
              </a:ext>
            </a:extLst>
          </p:cNvPr>
          <p:cNvGrpSpPr/>
          <p:nvPr/>
        </p:nvGrpSpPr>
        <p:grpSpPr>
          <a:xfrm>
            <a:off x="646416" y="923700"/>
            <a:ext cx="1762054" cy="1762054"/>
            <a:chOff x="3614772" y="26207"/>
            <a:chExt cx="1762054" cy="1762054"/>
          </a:xfrm>
          <a:solidFill>
            <a:schemeClr val="accent1">
              <a:lumMod val="75000"/>
            </a:schemeClr>
          </a:solidFill>
          <a:scene3d>
            <a:camera prst="orthographicFront"/>
            <a:lightRig rig="threePt" dir="t">
              <a:rot lat="0" lon="0" rev="7500000"/>
            </a:lightRig>
          </a:scene3d>
        </p:grpSpPr>
        <p:sp>
          <p:nvSpPr>
            <p:cNvPr id="11" name="Oval 10">
              <a:extLst>
                <a:ext uri="{FF2B5EF4-FFF2-40B4-BE49-F238E27FC236}">
                  <a16:creationId xmlns:a16="http://schemas.microsoft.com/office/drawing/2014/main" id="{C0BF8746-2024-48D8-A2BD-AE5E71884FE3}"/>
                </a:ext>
              </a:extLst>
            </p:cNvPr>
            <p:cNvSpPr/>
            <p:nvPr/>
          </p:nvSpPr>
          <p:spPr>
            <a:xfrm>
              <a:off x="3614772" y="26207"/>
              <a:ext cx="1762054" cy="1762054"/>
            </a:xfrm>
            <a:prstGeom prst="ellipse">
              <a:avLst/>
            </a:prstGeom>
            <a:grpFill/>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3B5F23CD-D08F-43BD-8709-6980BF178CAA}"/>
                </a:ext>
              </a:extLst>
            </p:cNvPr>
            <p:cNvSpPr/>
            <p:nvPr/>
          </p:nvSpPr>
          <p:spPr>
            <a:xfrm>
              <a:off x="3872819" y="284254"/>
              <a:ext cx="1245960" cy="124596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en-US" sz="1400" b="1" dirty="0">
                  <a:solidFill>
                    <a:schemeClr val="tx1"/>
                  </a:solidFill>
                </a:rPr>
                <a:t>Assimilation Expectations</a:t>
              </a:r>
            </a:p>
          </p:txBody>
        </p:sp>
      </p:grpSp>
      <p:sp>
        <p:nvSpPr>
          <p:cNvPr id="13" name="TextBox 12">
            <a:extLst>
              <a:ext uri="{FF2B5EF4-FFF2-40B4-BE49-F238E27FC236}">
                <a16:creationId xmlns:a16="http://schemas.microsoft.com/office/drawing/2014/main" id="{1E5D3A4F-19B0-4760-B837-FEB6733B3AC2}"/>
              </a:ext>
            </a:extLst>
          </p:cNvPr>
          <p:cNvSpPr txBox="1"/>
          <p:nvPr/>
        </p:nvSpPr>
        <p:spPr>
          <a:xfrm>
            <a:off x="677576" y="2818340"/>
            <a:ext cx="1613840" cy="1015663"/>
          </a:xfrm>
          <a:prstGeom prst="rect">
            <a:avLst/>
          </a:prstGeom>
          <a:noFill/>
        </p:spPr>
        <p:txBody>
          <a:bodyPr wrap="none" rtlCol="0">
            <a:spAutoFit/>
          </a:bodyPr>
          <a:lstStyle/>
          <a:p>
            <a:pPr algn="ctr"/>
            <a:r>
              <a:rPr lang="en-US" sz="2000" b="1" i="1" dirty="0">
                <a:solidFill>
                  <a:schemeClr val="bg1"/>
                </a:solidFill>
              </a:rPr>
              <a:t>Front Door</a:t>
            </a:r>
          </a:p>
          <a:p>
            <a:pPr algn="ctr"/>
            <a:r>
              <a:rPr lang="en-US" sz="2000" b="1" i="1" dirty="0">
                <a:solidFill>
                  <a:schemeClr val="bg1"/>
                </a:solidFill>
              </a:rPr>
              <a:t>Onboarding</a:t>
            </a:r>
          </a:p>
          <a:p>
            <a:endParaRPr lang="en-US" sz="2000" dirty="0">
              <a:solidFill>
                <a:schemeClr val="bg1"/>
              </a:solidFill>
            </a:endParaRPr>
          </a:p>
        </p:txBody>
      </p:sp>
    </p:spTree>
    <p:extLst>
      <p:ext uri="{BB962C8B-B14F-4D97-AF65-F5344CB8AC3E}">
        <p14:creationId xmlns:p14="http://schemas.microsoft.com/office/powerpoint/2010/main" val="3436159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06049" y="2716971"/>
            <a:ext cx="6579902" cy="3170099"/>
          </a:xfrm>
          <a:prstGeom prst="rect">
            <a:avLst/>
          </a:prstGeom>
          <a:noFill/>
        </p:spPr>
        <p:txBody>
          <a:bodyPr wrap="square" rtlCol="0">
            <a:spAutoFit/>
          </a:bodyPr>
          <a:lstStyle/>
          <a:p>
            <a:pPr marL="342900" indent="-342900">
              <a:buFont typeface="Wingdings" panose="05000000000000000000" pitchFamily="2" charset="2"/>
              <a:buChar char="v"/>
            </a:pPr>
            <a:r>
              <a:rPr lang="en-US" sz="2000" dirty="0">
                <a:solidFill>
                  <a:schemeClr val="bg1"/>
                </a:solidFill>
              </a:rPr>
              <a:t> </a:t>
            </a:r>
            <a:r>
              <a:rPr lang="en-US" sz="2000" b="1" dirty="0">
                <a:solidFill>
                  <a:schemeClr val="bg1"/>
                </a:solidFill>
              </a:rPr>
              <a:t>Do what disciple making and pulpit cannot do</a:t>
            </a:r>
          </a:p>
          <a:p>
            <a:endParaRPr lang="en-US" sz="2000" b="1" dirty="0">
              <a:solidFill>
                <a:schemeClr val="bg1"/>
              </a:solidFill>
            </a:endParaRPr>
          </a:p>
          <a:p>
            <a:pPr marL="342900" indent="-342900">
              <a:buFont typeface="Wingdings" panose="05000000000000000000" pitchFamily="2" charset="2"/>
              <a:buChar char="v"/>
            </a:pPr>
            <a:r>
              <a:rPr lang="en-US" sz="2000" b="1" dirty="0">
                <a:solidFill>
                  <a:schemeClr val="bg1"/>
                </a:solidFill>
              </a:rPr>
              <a:t>Greater depth of teaching on ministry service, </a:t>
            </a:r>
          </a:p>
          <a:p>
            <a:r>
              <a:rPr lang="en-US" sz="2000" b="1" dirty="0">
                <a:solidFill>
                  <a:schemeClr val="bg1"/>
                </a:solidFill>
              </a:rPr>
              <a:t>      gifts, natural abilities, personality, experience</a:t>
            </a:r>
          </a:p>
          <a:p>
            <a:endParaRPr lang="en-US" sz="2000" b="1" dirty="0">
              <a:solidFill>
                <a:schemeClr val="bg1"/>
              </a:solidFill>
            </a:endParaRPr>
          </a:p>
          <a:p>
            <a:pPr marL="342900" indent="-342900">
              <a:buFont typeface="Wingdings" panose="05000000000000000000" pitchFamily="2" charset="2"/>
              <a:buChar char="v"/>
            </a:pPr>
            <a:r>
              <a:rPr lang="en-US" sz="2000" b="1" dirty="0">
                <a:solidFill>
                  <a:schemeClr val="bg1"/>
                </a:solidFill>
              </a:rPr>
              <a:t>Assessment tools: personal discovery</a:t>
            </a:r>
          </a:p>
          <a:p>
            <a:pPr marL="342900" indent="-342900">
              <a:buFont typeface="Wingdings" panose="05000000000000000000" pitchFamily="2" charset="2"/>
              <a:buChar char="v"/>
            </a:pPr>
            <a:endParaRPr lang="en-US" sz="2000" b="1" dirty="0">
              <a:solidFill>
                <a:schemeClr val="bg1"/>
              </a:solidFill>
            </a:endParaRPr>
          </a:p>
          <a:p>
            <a:pPr marL="342900" indent="-342900">
              <a:buFont typeface="Wingdings" panose="05000000000000000000" pitchFamily="2" charset="2"/>
              <a:buChar char="v"/>
            </a:pPr>
            <a:r>
              <a:rPr lang="en-US" sz="2000" b="1" dirty="0">
                <a:solidFill>
                  <a:schemeClr val="bg1"/>
                </a:solidFill>
              </a:rPr>
              <a:t>Classroom breakouts for discussion (Adult</a:t>
            </a:r>
          </a:p>
          <a:p>
            <a:r>
              <a:rPr lang="en-US" sz="2000" b="1" dirty="0">
                <a:solidFill>
                  <a:schemeClr val="bg1"/>
                </a:solidFill>
              </a:rPr>
              <a:t>     learning theory) </a:t>
            </a:r>
          </a:p>
          <a:p>
            <a:endParaRPr lang="en-US" sz="2000" dirty="0">
              <a:solidFill>
                <a:schemeClr val="bg1"/>
              </a:solidFill>
            </a:endParaRPr>
          </a:p>
        </p:txBody>
      </p:sp>
      <p:pic>
        <p:nvPicPr>
          <p:cNvPr id="7" name="Picture 6" descr="A close up of a logo&#10;&#10;Description generated with high confidence">
            <a:extLst>
              <a:ext uri="{FF2B5EF4-FFF2-40B4-BE49-F238E27FC236}">
                <a16:creationId xmlns:a16="http://schemas.microsoft.com/office/drawing/2014/main" id="{7832A959-F108-47CE-9E0F-855ABCD7C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383" y="570554"/>
            <a:ext cx="2094947" cy="786331"/>
          </a:xfrm>
          <a:prstGeom prst="rect">
            <a:avLst/>
          </a:prstGeom>
        </p:spPr>
      </p:pic>
      <p:sp>
        <p:nvSpPr>
          <p:cNvPr id="8" name="TextBox 7">
            <a:extLst>
              <a:ext uri="{FF2B5EF4-FFF2-40B4-BE49-F238E27FC236}">
                <a16:creationId xmlns:a16="http://schemas.microsoft.com/office/drawing/2014/main" id="{A5F24051-8297-48A9-A082-FFE84FC9C557}"/>
              </a:ext>
            </a:extLst>
          </p:cNvPr>
          <p:cNvSpPr txBox="1"/>
          <p:nvPr/>
        </p:nvSpPr>
        <p:spPr>
          <a:xfrm>
            <a:off x="1736332" y="791114"/>
            <a:ext cx="7195619" cy="523220"/>
          </a:xfrm>
          <a:prstGeom prst="rect">
            <a:avLst/>
          </a:prstGeom>
          <a:noFill/>
        </p:spPr>
        <p:txBody>
          <a:bodyPr wrap="square" rtlCol="0">
            <a:spAutoFit/>
          </a:bodyPr>
          <a:lstStyle/>
          <a:p>
            <a:pPr algn="ctr"/>
            <a:r>
              <a:rPr lang="en-US" sz="2800" b="1" i="1" dirty="0">
                <a:solidFill>
                  <a:srgbClr val="FBDF53"/>
                </a:solidFill>
                <a:latin typeface="Arial"/>
              </a:rPr>
              <a:t>The Volunteer Mobilization Wheel</a:t>
            </a:r>
          </a:p>
        </p:txBody>
      </p:sp>
      <p:grpSp>
        <p:nvGrpSpPr>
          <p:cNvPr id="9" name="Group 8">
            <a:extLst>
              <a:ext uri="{FF2B5EF4-FFF2-40B4-BE49-F238E27FC236}">
                <a16:creationId xmlns:a16="http://schemas.microsoft.com/office/drawing/2014/main" id="{C5FC82EA-21CA-45E0-AB72-A6CD7CB0219D}"/>
              </a:ext>
            </a:extLst>
          </p:cNvPr>
          <p:cNvGrpSpPr/>
          <p:nvPr/>
        </p:nvGrpSpPr>
        <p:grpSpPr>
          <a:xfrm>
            <a:off x="646416" y="923700"/>
            <a:ext cx="1762054" cy="1762054"/>
            <a:chOff x="3614772" y="26207"/>
            <a:chExt cx="1762054" cy="1762054"/>
          </a:xfrm>
          <a:solidFill>
            <a:schemeClr val="accent5">
              <a:lumMod val="75000"/>
            </a:schemeClr>
          </a:solidFill>
          <a:scene3d>
            <a:camera prst="orthographicFront"/>
            <a:lightRig rig="threePt" dir="t">
              <a:rot lat="0" lon="0" rev="7500000"/>
            </a:lightRig>
          </a:scene3d>
        </p:grpSpPr>
        <p:sp>
          <p:nvSpPr>
            <p:cNvPr id="10" name="Oval 9">
              <a:extLst>
                <a:ext uri="{FF2B5EF4-FFF2-40B4-BE49-F238E27FC236}">
                  <a16:creationId xmlns:a16="http://schemas.microsoft.com/office/drawing/2014/main" id="{BF77A20B-B07B-42B7-BE89-AF66FE777955}"/>
                </a:ext>
              </a:extLst>
            </p:cNvPr>
            <p:cNvSpPr/>
            <p:nvPr/>
          </p:nvSpPr>
          <p:spPr>
            <a:xfrm>
              <a:off x="3614772" y="26207"/>
              <a:ext cx="1762054" cy="1762054"/>
            </a:xfrm>
            <a:prstGeom prst="ellipse">
              <a:avLst/>
            </a:prstGeom>
            <a:grpFill/>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2A353AB9-ED03-4CE4-A943-A0A605BF1BF4}"/>
                </a:ext>
              </a:extLst>
            </p:cNvPr>
            <p:cNvSpPr/>
            <p:nvPr/>
          </p:nvSpPr>
          <p:spPr>
            <a:xfrm>
              <a:off x="3872819" y="284254"/>
              <a:ext cx="1245960" cy="124596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en-US" sz="2000" b="1" dirty="0">
                  <a:solidFill>
                    <a:schemeClr val="tx1"/>
                  </a:solidFill>
                </a:rPr>
                <a:t>Teaching Forum</a:t>
              </a:r>
            </a:p>
          </p:txBody>
        </p:sp>
      </p:grpSp>
    </p:spTree>
    <p:extLst>
      <p:ext uri="{BB962C8B-B14F-4D97-AF65-F5344CB8AC3E}">
        <p14:creationId xmlns:p14="http://schemas.microsoft.com/office/powerpoint/2010/main" val="2586068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8098" y="1804727"/>
            <a:ext cx="6915804" cy="4916731"/>
          </a:xfrm>
          <a:prstGeom prst="rect">
            <a:avLst/>
          </a:prstGeom>
          <a:noFill/>
        </p:spPr>
        <p:txBody>
          <a:bodyPr wrap="none" rtlCol="0">
            <a:spAutoFit/>
          </a:bodyPr>
          <a:lstStyle/>
          <a:p>
            <a:pPr marL="342900" indent="-342900">
              <a:buFont typeface="Wingdings" panose="05000000000000000000" pitchFamily="2" charset="2"/>
              <a:buChar char="v"/>
            </a:pPr>
            <a:r>
              <a:rPr lang="en-US" sz="2000" dirty="0">
                <a:solidFill>
                  <a:schemeClr val="bg1"/>
                </a:solidFill>
              </a:rPr>
              <a:t> </a:t>
            </a:r>
            <a:r>
              <a:rPr lang="en-US" sz="2000" b="1" dirty="0">
                <a:solidFill>
                  <a:schemeClr val="bg1"/>
                </a:solidFill>
              </a:rPr>
              <a:t>Provide structure and administrative practices</a:t>
            </a:r>
          </a:p>
          <a:p>
            <a:r>
              <a:rPr lang="en-US" sz="2000" b="1" dirty="0">
                <a:solidFill>
                  <a:schemeClr val="bg1"/>
                </a:solidFill>
              </a:rPr>
              <a:t>      to support volunteer mobilization:</a:t>
            </a:r>
          </a:p>
          <a:p>
            <a:r>
              <a:rPr lang="en-US" sz="1100" b="1" dirty="0">
                <a:solidFill>
                  <a:schemeClr val="bg1"/>
                </a:solidFill>
              </a:rPr>
              <a:t> </a:t>
            </a:r>
          </a:p>
          <a:p>
            <a:r>
              <a:rPr lang="en-US" sz="2000" b="1" dirty="0">
                <a:solidFill>
                  <a:schemeClr val="bg1"/>
                </a:solidFill>
              </a:rPr>
              <a:t>	- </a:t>
            </a:r>
            <a:r>
              <a:rPr lang="en-US" sz="2000" dirty="0">
                <a:solidFill>
                  <a:schemeClr val="bg1"/>
                </a:solidFill>
              </a:rPr>
              <a:t>Website Ministry Descriptions and</a:t>
            </a:r>
          </a:p>
          <a:p>
            <a:r>
              <a:rPr lang="en-US" sz="2000" dirty="0">
                <a:solidFill>
                  <a:schemeClr val="bg1"/>
                </a:solidFill>
              </a:rPr>
              <a:t>                  ministry leader contact info</a:t>
            </a:r>
          </a:p>
          <a:p>
            <a:r>
              <a:rPr lang="en-US" sz="2000" dirty="0">
                <a:solidFill>
                  <a:schemeClr val="bg1"/>
                </a:solidFill>
              </a:rPr>
              <a:t>	- Ministry directory with a standard way to</a:t>
            </a:r>
          </a:p>
          <a:p>
            <a:r>
              <a:rPr lang="en-US" sz="2000" dirty="0">
                <a:solidFill>
                  <a:schemeClr val="bg1"/>
                </a:solidFill>
              </a:rPr>
              <a:t>                 describe the ministry and each position.</a:t>
            </a:r>
          </a:p>
          <a:p>
            <a:endParaRPr lang="en-US" sz="1200" dirty="0">
              <a:solidFill>
                <a:schemeClr val="bg1"/>
              </a:solidFill>
            </a:endParaRPr>
          </a:p>
          <a:p>
            <a:r>
              <a:rPr lang="en-US" sz="2000" dirty="0">
                <a:solidFill>
                  <a:schemeClr val="bg1"/>
                </a:solidFill>
              </a:rPr>
              <a:t>	- Populate database with info from </a:t>
            </a:r>
          </a:p>
          <a:p>
            <a:r>
              <a:rPr lang="en-US" sz="2000" dirty="0">
                <a:solidFill>
                  <a:schemeClr val="bg1"/>
                </a:solidFill>
              </a:rPr>
              <a:t>                 teaching forum assessments </a:t>
            </a:r>
          </a:p>
          <a:p>
            <a:endParaRPr lang="en-US" sz="1050" dirty="0">
              <a:solidFill>
                <a:schemeClr val="bg1"/>
              </a:solidFill>
            </a:endParaRPr>
          </a:p>
          <a:p>
            <a:r>
              <a:rPr lang="en-US" sz="2000" dirty="0">
                <a:solidFill>
                  <a:schemeClr val="bg1"/>
                </a:solidFill>
              </a:rPr>
              <a:t>	- Train coaches to coach those unsure of</a:t>
            </a:r>
          </a:p>
          <a:p>
            <a:r>
              <a:rPr lang="en-US" sz="2000" dirty="0">
                <a:solidFill>
                  <a:schemeClr val="bg1"/>
                </a:solidFill>
              </a:rPr>
              <a:t>                 where to serve</a:t>
            </a:r>
          </a:p>
          <a:p>
            <a:pPr marL="342900" indent="-342900">
              <a:buFont typeface="Wingdings" panose="05000000000000000000" pitchFamily="2" charset="2"/>
              <a:buChar char="v"/>
            </a:pPr>
            <a:r>
              <a:rPr lang="en-US" sz="2000" b="1" dirty="0">
                <a:solidFill>
                  <a:schemeClr val="bg1"/>
                </a:solidFill>
              </a:rPr>
              <a:t> Develop relational methods of recruiting</a:t>
            </a:r>
          </a:p>
          <a:p>
            <a:pPr marL="342900" indent="-342900">
              <a:buFont typeface="Wingdings" panose="05000000000000000000" pitchFamily="2" charset="2"/>
              <a:buChar char="v"/>
            </a:pPr>
            <a:r>
              <a:rPr lang="en-US" sz="2000" b="1" dirty="0">
                <a:solidFill>
                  <a:schemeClr val="bg1"/>
                </a:solidFill>
              </a:rPr>
              <a:t> Develop bite-size roles and co-leading  </a:t>
            </a:r>
          </a:p>
          <a:p>
            <a:pPr marL="342900" indent="-342900">
              <a:buFont typeface="Wingdings" panose="05000000000000000000" pitchFamily="2" charset="2"/>
              <a:buChar char="v"/>
            </a:pPr>
            <a:r>
              <a:rPr lang="en-US" sz="2000" b="1" dirty="0">
                <a:solidFill>
                  <a:schemeClr val="bg1"/>
                </a:solidFill>
              </a:rPr>
              <a:t> Develop common appreciation practices</a:t>
            </a:r>
          </a:p>
          <a:p>
            <a:pPr marL="342900" indent="-342900">
              <a:buFont typeface="Wingdings" panose="05000000000000000000" pitchFamily="2" charset="2"/>
              <a:buChar char="v"/>
            </a:pPr>
            <a:r>
              <a:rPr lang="en-US" sz="2000" b="1" dirty="0">
                <a:solidFill>
                  <a:schemeClr val="bg1"/>
                </a:solidFill>
              </a:rPr>
              <a:t>Byrd/Thumma: Listening sessions serving/not serving </a:t>
            </a:r>
          </a:p>
        </p:txBody>
      </p:sp>
      <p:pic>
        <p:nvPicPr>
          <p:cNvPr id="7" name="Picture 6" descr="A close up of a logo&#10;&#10;Description generated with high confidence">
            <a:extLst>
              <a:ext uri="{FF2B5EF4-FFF2-40B4-BE49-F238E27FC236}">
                <a16:creationId xmlns:a16="http://schemas.microsoft.com/office/drawing/2014/main" id="{A0D18F5C-D409-41EC-8FC7-D8EF98CE3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383" y="570554"/>
            <a:ext cx="2094947" cy="786331"/>
          </a:xfrm>
          <a:prstGeom prst="rect">
            <a:avLst/>
          </a:prstGeom>
        </p:spPr>
      </p:pic>
      <p:sp>
        <p:nvSpPr>
          <p:cNvPr id="8" name="TextBox 7">
            <a:extLst>
              <a:ext uri="{FF2B5EF4-FFF2-40B4-BE49-F238E27FC236}">
                <a16:creationId xmlns:a16="http://schemas.microsoft.com/office/drawing/2014/main" id="{CB5D9858-9DE5-4B29-A7F2-C4DF03DE5BA2}"/>
              </a:ext>
            </a:extLst>
          </p:cNvPr>
          <p:cNvSpPr txBox="1"/>
          <p:nvPr/>
        </p:nvSpPr>
        <p:spPr>
          <a:xfrm>
            <a:off x="1736332" y="791114"/>
            <a:ext cx="7195619" cy="523220"/>
          </a:xfrm>
          <a:prstGeom prst="rect">
            <a:avLst/>
          </a:prstGeom>
          <a:noFill/>
        </p:spPr>
        <p:txBody>
          <a:bodyPr wrap="square" rtlCol="0">
            <a:spAutoFit/>
          </a:bodyPr>
          <a:lstStyle/>
          <a:p>
            <a:pPr algn="ctr"/>
            <a:r>
              <a:rPr lang="en-US" sz="2800" b="1" i="1" dirty="0">
                <a:solidFill>
                  <a:srgbClr val="FBDF53"/>
                </a:solidFill>
                <a:latin typeface="Arial"/>
              </a:rPr>
              <a:t>The Volunteer Mobilization Wheel</a:t>
            </a:r>
          </a:p>
        </p:txBody>
      </p:sp>
      <p:grpSp>
        <p:nvGrpSpPr>
          <p:cNvPr id="9" name="Group 8">
            <a:extLst>
              <a:ext uri="{FF2B5EF4-FFF2-40B4-BE49-F238E27FC236}">
                <a16:creationId xmlns:a16="http://schemas.microsoft.com/office/drawing/2014/main" id="{912D8B64-434B-425C-A42B-5EA8193F8113}"/>
              </a:ext>
            </a:extLst>
          </p:cNvPr>
          <p:cNvGrpSpPr/>
          <p:nvPr/>
        </p:nvGrpSpPr>
        <p:grpSpPr>
          <a:xfrm>
            <a:off x="646416" y="923700"/>
            <a:ext cx="1762054" cy="1762054"/>
            <a:chOff x="3614772" y="26207"/>
            <a:chExt cx="1762054" cy="1762054"/>
          </a:xfrm>
          <a:solidFill>
            <a:schemeClr val="accent5">
              <a:lumMod val="50000"/>
            </a:schemeClr>
          </a:solidFill>
          <a:scene3d>
            <a:camera prst="orthographicFront"/>
            <a:lightRig rig="threePt" dir="t">
              <a:rot lat="0" lon="0" rev="7500000"/>
            </a:lightRig>
          </a:scene3d>
        </p:grpSpPr>
        <p:sp>
          <p:nvSpPr>
            <p:cNvPr id="10" name="Oval 9">
              <a:extLst>
                <a:ext uri="{FF2B5EF4-FFF2-40B4-BE49-F238E27FC236}">
                  <a16:creationId xmlns:a16="http://schemas.microsoft.com/office/drawing/2014/main" id="{0CEB4CAA-0F70-45C9-A745-D1F9AFD8C942}"/>
                </a:ext>
              </a:extLst>
            </p:cNvPr>
            <p:cNvSpPr/>
            <p:nvPr/>
          </p:nvSpPr>
          <p:spPr>
            <a:xfrm>
              <a:off x="3614772" y="26207"/>
              <a:ext cx="1762054" cy="1762054"/>
            </a:xfrm>
            <a:prstGeom prst="ellipse">
              <a:avLst/>
            </a:prstGeom>
            <a:grpFill/>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4FBEC352-6C4F-4598-9927-6B0723DC379C}"/>
                </a:ext>
              </a:extLst>
            </p:cNvPr>
            <p:cNvSpPr/>
            <p:nvPr/>
          </p:nvSpPr>
          <p:spPr>
            <a:xfrm>
              <a:off x="3872819" y="284254"/>
              <a:ext cx="1245960" cy="124596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en-US" sz="2400" b="1" dirty="0">
                  <a:solidFill>
                    <a:schemeClr val="tx1"/>
                  </a:solidFill>
                </a:rPr>
                <a:t>Support Systems</a:t>
              </a:r>
            </a:p>
          </p:txBody>
        </p:sp>
      </p:grpSp>
    </p:spTree>
    <p:extLst>
      <p:ext uri="{BB962C8B-B14F-4D97-AF65-F5344CB8AC3E}">
        <p14:creationId xmlns:p14="http://schemas.microsoft.com/office/powerpoint/2010/main" val="2756549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Evangelism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1829545" y="1986987"/>
            <a:ext cx="8066632" cy="1181862"/>
          </a:xfrm>
          <a:prstGeom prst="rect">
            <a:avLst/>
          </a:prstGeom>
          <a:noFill/>
        </p:spPr>
        <p:txBody>
          <a:bodyPr wrap="none" rtlCol="0">
            <a:spAutoFit/>
          </a:bodyPr>
          <a:lstStyle/>
          <a:p>
            <a:pPr marL="457200">
              <a:lnSpc>
                <a:spcPct val="150000"/>
              </a:lnSpc>
              <a:spcBef>
                <a:spcPct val="20000"/>
              </a:spcBef>
              <a:buClr>
                <a:schemeClr val="bg1"/>
              </a:buClr>
            </a:pPr>
            <a:r>
              <a:rPr lang="en-US" sz="2800" b="1" kern="0" dirty="0">
                <a:solidFill>
                  <a:schemeClr val="bg1"/>
                </a:solidFill>
                <a:effectLst>
                  <a:outerShdw blurRad="38100" dist="38100" dir="2700000" algn="tl">
                    <a:srgbClr val="000000">
                      <a:alpha val="43137"/>
                    </a:srgbClr>
                  </a:outerShdw>
                </a:effectLst>
                <a:latin typeface="+mj-lt"/>
              </a:rPr>
              <a:t>The Church Health Encyclopedia Definition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Rectangle 1">
            <a:extLst>
              <a:ext uri="{FF2B5EF4-FFF2-40B4-BE49-F238E27FC236}">
                <a16:creationId xmlns:a16="http://schemas.microsoft.com/office/drawing/2014/main" id="{12EF5A8A-89E8-4F1B-B090-D0B7649AB2E6}"/>
              </a:ext>
            </a:extLst>
          </p:cNvPr>
          <p:cNvSpPr/>
          <p:nvPr/>
        </p:nvSpPr>
        <p:spPr>
          <a:xfrm>
            <a:off x="1829545" y="3290565"/>
            <a:ext cx="8423096" cy="2308324"/>
          </a:xfrm>
          <a:prstGeom prst="rect">
            <a:avLst/>
          </a:prstGeom>
        </p:spPr>
        <p:txBody>
          <a:bodyPr wrap="square">
            <a:spAutoFit/>
          </a:bodyPr>
          <a:lstStyle/>
          <a:p>
            <a:r>
              <a:rPr lang="en-US" sz="2400" b="1" dirty="0">
                <a:solidFill>
                  <a:schemeClr val="bg1"/>
                </a:solidFill>
              </a:rPr>
              <a:t>Evangelism is... “the </a:t>
            </a:r>
            <a:r>
              <a:rPr lang="en-US" sz="2400" b="1" u="sng" dirty="0">
                <a:solidFill>
                  <a:schemeClr val="bg1"/>
                </a:solidFill>
              </a:rPr>
              <a:t>proclamation</a:t>
            </a:r>
            <a:r>
              <a:rPr lang="en-US" sz="2400" b="1" dirty="0">
                <a:solidFill>
                  <a:schemeClr val="bg1"/>
                </a:solidFill>
              </a:rPr>
              <a:t> of the historical, biblical Christ as Savior and Lord, with a view to </a:t>
            </a:r>
            <a:r>
              <a:rPr lang="en-US" sz="2400" b="1" u="sng" dirty="0">
                <a:solidFill>
                  <a:schemeClr val="bg1"/>
                </a:solidFill>
              </a:rPr>
              <a:t>persuading</a:t>
            </a:r>
            <a:r>
              <a:rPr lang="en-US" sz="2400" b="1" dirty="0">
                <a:solidFill>
                  <a:schemeClr val="bg1"/>
                </a:solidFill>
              </a:rPr>
              <a:t> people to come to him personally and so be reconciled to God. The results of evangelism include obedience to Christ, incorporation into his church, and responsible service to the world.”</a:t>
            </a:r>
          </a:p>
        </p:txBody>
      </p:sp>
    </p:spTree>
    <p:extLst>
      <p:ext uri="{BB962C8B-B14F-4D97-AF65-F5344CB8AC3E}">
        <p14:creationId xmlns:p14="http://schemas.microsoft.com/office/powerpoint/2010/main" val="2324890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8573095-D0B7-4E3C-80CE-C86831F7ECC8}"/>
              </a:ext>
            </a:extLst>
          </p:cNvPr>
          <p:cNvSpPr/>
          <p:nvPr/>
        </p:nvSpPr>
        <p:spPr>
          <a:xfrm>
            <a:off x="1457180" y="570554"/>
            <a:ext cx="6647462" cy="954107"/>
          </a:xfrm>
          <a:prstGeom prst="rect">
            <a:avLst/>
          </a:prstGeom>
        </p:spPr>
        <p:txBody>
          <a:bodyPr wrap="none">
            <a:spAutoFit/>
          </a:bodyPr>
          <a:lstStyle/>
          <a:p>
            <a:pPr algn="ctr"/>
            <a:r>
              <a:rPr lang="en-US" sz="2800" b="1" i="1" dirty="0">
                <a:solidFill>
                  <a:srgbClr val="FBDF53"/>
                </a:solidFill>
                <a:latin typeface="Arial"/>
              </a:rPr>
              <a:t>The Volunteer Mobilization Wheel</a:t>
            </a:r>
          </a:p>
          <a:p>
            <a:pPr algn="ctr"/>
            <a:r>
              <a:rPr lang="en-US" sz="2800" b="1" i="1" dirty="0">
                <a:solidFill>
                  <a:srgbClr val="FBDF53"/>
                </a:solidFill>
                <a:latin typeface="Arial"/>
              </a:rPr>
              <a:t>Relative Importance and Assessment </a:t>
            </a:r>
          </a:p>
        </p:txBody>
      </p:sp>
      <p:pic>
        <p:nvPicPr>
          <p:cNvPr id="18" name="Picture 17" descr="A close up of a logo&#10;&#10;Description generated with high confidence">
            <a:extLst>
              <a:ext uri="{FF2B5EF4-FFF2-40B4-BE49-F238E27FC236}">
                <a16:creationId xmlns:a16="http://schemas.microsoft.com/office/drawing/2014/main" id="{C574438B-AF7E-400F-8437-66FAC035B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383" y="570554"/>
            <a:ext cx="2094947" cy="786331"/>
          </a:xfrm>
          <a:prstGeom prst="rect">
            <a:avLst/>
          </a:prstGeom>
        </p:spPr>
      </p:pic>
      <p:graphicFrame>
        <p:nvGraphicFramePr>
          <p:cNvPr id="19" name="Table 18">
            <a:extLst>
              <a:ext uri="{FF2B5EF4-FFF2-40B4-BE49-F238E27FC236}">
                <a16:creationId xmlns:a16="http://schemas.microsoft.com/office/drawing/2014/main" id="{BC0B64B1-BD7B-47D6-8E91-9A091A40D60F}"/>
              </a:ext>
            </a:extLst>
          </p:cNvPr>
          <p:cNvGraphicFramePr>
            <a:graphicFrameLocks noGrp="1"/>
          </p:cNvGraphicFramePr>
          <p:nvPr>
            <p:extLst>
              <p:ext uri="{D42A27DB-BD31-4B8C-83A1-F6EECF244321}">
                <p14:modId xmlns:p14="http://schemas.microsoft.com/office/powerpoint/2010/main" val="861605841"/>
              </p:ext>
            </p:extLst>
          </p:nvPr>
        </p:nvGraphicFramePr>
        <p:xfrm>
          <a:off x="2565591" y="1849965"/>
          <a:ext cx="4430640" cy="4900620"/>
        </p:xfrm>
        <a:graphic>
          <a:graphicData uri="http://schemas.openxmlformats.org/drawingml/2006/table">
            <a:tbl>
              <a:tblPr firstRow="1" bandRow="1">
                <a:tableStyleId>{7E9639D4-E3E2-4D34-9284-5A2195B3D0D7}</a:tableStyleId>
              </a:tblPr>
              <a:tblGrid>
                <a:gridCol w="2215320">
                  <a:extLst>
                    <a:ext uri="{9D8B030D-6E8A-4147-A177-3AD203B41FA5}">
                      <a16:colId xmlns:a16="http://schemas.microsoft.com/office/drawing/2014/main" val="20000"/>
                    </a:ext>
                  </a:extLst>
                </a:gridCol>
                <a:gridCol w="2215320">
                  <a:extLst>
                    <a:ext uri="{9D8B030D-6E8A-4147-A177-3AD203B41FA5}">
                      <a16:colId xmlns:a16="http://schemas.microsoft.com/office/drawing/2014/main" val="20001"/>
                    </a:ext>
                  </a:extLst>
                </a:gridCol>
              </a:tblGrid>
              <a:tr h="755580">
                <a:tc>
                  <a:txBody>
                    <a:bodyPr/>
                    <a:lstStyle/>
                    <a:p>
                      <a:pPr algn="ctr"/>
                      <a:r>
                        <a:rPr lang="en-US" sz="2400" dirty="0"/>
                        <a:t>Individual </a:t>
                      </a:r>
                    </a:p>
                    <a:p>
                      <a:pPr algn="ctr"/>
                      <a:r>
                        <a:rPr lang="en-US" sz="2400" dirty="0"/>
                        <a:t>component</a:t>
                      </a:r>
                    </a:p>
                  </a:txBody>
                  <a:tcPr/>
                </a:tc>
                <a:tc>
                  <a:txBody>
                    <a:bodyPr/>
                    <a:lstStyle/>
                    <a:p>
                      <a:pPr algn="ctr"/>
                      <a:r>
                        <a:rPr lang="en-US" sz="2400" dirty="0"/>
                        <a:t>Rate 1-10</a:t>
                      </a:r>
                    </a:p>
                  </a:txBody>
                  <a:tcPr/>
                </a:tc>
                <a:extLst>
                  <a:ext uri="{0D108BD9-81ED-4DB2-BD59-A6C34878D82A}">
                    <a16:rowId xmlns:a16="http://schemas.microsoft.com/office/drawing/2014/main" val="10000"/>
                  </a:ext>
                </a:extLst>
              </a:tr>
              <a:tr h="607935">
                <a:tc>
                  <a:txBody>
                    <a:bodyPr/>
                    <a:lstStyle/>
                    <a:p>
                      <a:pPr algn="ctr"/>
                      <a:r>
                        <a:rPr lang="en-US" sz="2400" dirty="0"/>
                        <a:t>Pulpit</a:t>
                      </a:r>
                      <a:endParaRPr lang="en-US" sz="2400" b="1"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10001"/>
                  </a:ext>
                </a:extLst>
              </a:tr>
              <a:tr h="607935">
                <a:tc>
                  <a:txBody>
                    <a:bodyPr/>
                    <a:lstStyle/>
                    <a:p>
                      <a:pPr algn="ctr"/>
                      <a:r>
                        <a:rPr lang="en-US" sz="2400" dirty="0"/>
                        <a:t>Leadership</a:t>
                      </a:r>
                      <a:endParaRPr lang="en-US" sz="2400" b="1"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10002"/>
                  </a:ext>
                </a:extLst>
              </a:tr>
              <a:tr h="607935">
                <a:tc>
                  <a:txBody>
                    <a:bodyPr/>
                    <a:lstStyle/>
                    <a:p>
                      <a:pPr algn="ctr"/>
                      <a:r>
                        <a:rPr lang="en-US" sz="2400" dirty="0"/>
                        <a:t>Disciple</a:t>
                      </a:r>
                      <a:r>
                        <a:rPr lang="en-US" sz="2400" baseline="0" dirty="0"/>
                        <a:t> making</a:t>
                      </a:r>
                      <a:endParaRPr lang="en-US" sz="2400" b="1"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10003"/>
                  </a:ext>
                </a:extLst>
              </a:tr>
              <a:tr h="755580">
                <a:tc>
                  <a:txBody>
                    <a:bodyPr/>
                    <a:lstStyle/>
                    <a:p>
                      <a:pPr algn="ctr"/>
                      <a:r>
                        <a:rPr lang="en-US" sz="2400" dirty="0"/>
                        <a:t>Assimilation</a:t>
                      </a:r>
                    </a:p>
                    <a:p>
                      <a:pPr algn="ctr"/>
                      <a:r>
                        <a:rPr lang="en-US" sz="2400" dirty="0"/>
                        <a:t>Expectations</a:t>
                      </a:r>
                      <a:endParaRPr lang="en-US" sz="2400" b="1"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10004"/>
                  </a:ext>
                </a:extLst>
              </a:tr>
              <a:tr h="607935">
                <a:tc>
                  <a:txBody>
                    <a:bodyPr/>
                    <a:lstStyle/>
                    <a:p>
                      <a:pPr algn="ctr"/>
                      <a:r>
                        <a:rPr lang="en-US" sz="2400" dirty="0"/>
                        <a:t>Teaching Forum</a:t>
                      </a:r>
                      <a:endParaRPr lang="en-US" sz="2400" b="1"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10005"/>
                  </a:ext>
                </a:extLst>
              </a:tr>
              <a:tr h="607935">
                <a:tc>
                  <a:txBody>
                    <a:bodyPr/>
                    <a:lstStyle/>
                    <a:p>
                      <a:pPr algn="ctr"/>
                      <a:r>
                        <a:rPr lang="en-US" sz="2400" dirty="0"/>
                        <a:t>Support System</a:t>
                      </a:r>
                      <a:r>
                        <a:rPr lang="en-US" sz="2400" b="1" dirty="0"/>
                        <a:t>s</a:t>
                      </a:r>
                      <a:endParaRPr lang="en-US" sz="1600" b="1"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20" name="Right Brace 19">
            <a:extLst>
              <a:ext uri="{FF2B5EF4-FFF2-40B4-BE49-F238E27FC236}">
                <a16:creationId xmlns:a16="http://schemas.microsoft.com/office/drawing/2014/main" id="{F5131002-42E4-40F2-B39E-4205F1954009}"/>
              </a:ext>
            </a:extLst>
          </p:cNvPr>
          <p:cNvSpPr/>
          <p:nvPr/>
        </p:nvSpPr>
        <p:spPr>
          <a:xfrm rot="10800000">
            <a:off x="1964933" y="2711522"/>
            <a:ext cx="336478" cy="1593350"/>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a:extLst>
              <a:ext uri="{FF2B5EF4-FFF2-40B4-BE49-F238E27FC236}">
                <a16:creationId xmlns:a16="http://schemas.microsoft.com/office/drawing/2014/main" id="{467DE6ED-06CA-41E3-8654-22E8774F7ADF}"/>
              </a:ext>
            </a:extLst>
          </p:cNvPr>
          <p:cNvSpPr/>
          <p:nvPr/>
        </p:nvSpPr>
        <p:spPr>
          <a:xfrm rot="10800000">
            <a:off x="1952945" y="4695057"/>
            <a:ext cx="348466" cy="1900951"/>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AE6B4DC2-F738-4575-9E0F-B341D918BA97}"/>
              </a:ext>
            </a:extLst>
          </p:cNvPr>
          <p:cNvSpPr txBox="1"/>
          <p:nvPr/>
        </p:nvSpPr>
        <p:spPr>
          <a:xfrm>
            <a:off x="586028" y="3013501"/>
            <a:ext cx="1378904" cy="830997"/>
          </a:xfrm>
          <a:prstGeom prst="rect">
            <a:avLst/>
          </a:prstGeom>
          <a:noFill/>
        </p:spPr>
        <p:txBody>
          <a:bodyPr wrap="none" rtlCol="0">
            <a:spAutoFit/>
          </a:bodyPr>
          <a:lstStyle/>
          <a:p>
            <a:pPr algn="ctr"/>
            <a:r>
              <a:rPr lang="en-US" sz="2400" b="1" dirty="0">
                <a:solidFill>
                  <a:schemeClr val="bg1"/>
                </a:solidFill>
              </a:rPr>
              <a:t>1</a:t>
            </a:r>
            <a:r>
              <a:rPr lang="en-US" sz="2400" b="1" baseline="30000" dirty="0">
                <a:solidFill>
                  <a:schemeClr val="bg1"/>
                </a:solidFill>
              </a:rPr>
              <a:t>st</a:t>
            </a:r>
            <a:r>
              <a:rPr lang="en-US" sz="2400" b="1" dirty="0">
                <a:solidFill>
                  <a:schemeClr val="bg1"/>
                </a:solidFill>
              </a:rPr>
              <a:t> </a:t>
            </a:r>
          </a:p>
          <a:p>
            <a:pPr algn="ctr"/>
            <a:r>
              <a:rPr lang="en-US" sz="2400" b="1" dirty="0">
                <a:solidFill>
                  <a:schemeClr val="bg1"/>
                </a:solidFill>
              </a:rPr>
              <a:t>Priority </a:t>
            </a:r>
          </a:p>
        </p:txBody>
      </p:sp>
      <p:sp>
        <p:nvSpPr>
          <p:cNvPr id="23" name="TextBox 22">
            <a:extLst>
              <a:ext uri="{FF2B5EF4-FFF2-40B4-BE49-F238E27FC236}">
                <a16:creationId xmlns:a16="http://schemas.microsoft.com/office/drawing/2014/main" id="{2A30333A-60B2-4768-8451-FABFC1D928F2}"/>
              </a:ext>
            </a:extLst>
          </p:cNvPr>
          <p:cNvSpPr txBox="1"/>
          <p:nvPr/>
        </p:nvSpPr>
        <p:spPr>
          <a:xfrm>
            <a:off x="586028" y="5076234"/>
            <a:ext cx="1378904" cy="830997"/>
          </a:xfrm>
          <a:prstGeom prst="rect">
            <a:avLst/>
          </a:prstGeom>
          <a:noFill/>
        </p:spPr>
        <p:txBody>
          <a:bodyPr wrap="none" rtlCol="0">
            <a:spAutoFit/>
          </a:bodyPr>
          <a:lstStyle/>
          <a:p>
            <a:pPr algn="ctr"/>
            <a:r>
              <a:rPr lang="en-US" sz="2400" b="1" dirty="0">
                <a:solidFill>
                  <a:schemeClr val="bg1"/>
                </a:solidFill>
              </a:rPr>
              <a:t>2nd</a:t>
            </a:r>
          </a:p>
          <a:p>
            <a:pPr algn="ctr"/>
            <a:r>
              <a:rPr lang="en-US" sz="2400" b="1" dirty="0">
                <a:solidFill>
                  <a:schemeClr val="bg1"/>
                </a:solidFill>
              </a:rPr>
              <a:t>Priority </a:t>
            </a:r>
          </a:p>
        </p:txBody>
      </p:sp>
      <p:sp>
        <p:nvSpPr>
          <p:cNvPr id="24" name="TextBox 23">
            <a:extLst>
              <a:ext uri="{FF2B5EF4-FFF2-40B4-BE49-F238E27FC236}">
                <a16:creationId xmlns:a16="http://schemas.microsoft.com/office/drawing/2014/main" id="{391635B3-46A2-4698-AD18-AD2F811864CA}"/>
              </a:ext>
            </a:extLst>
          </p:cNvPr>
          <p:cNvSpPr txBox="1"/>
          <p:nvPr/>
        </p:nvSpPr>
        <p:spPr>
          <a:xfrm>
            <a:off x="7613151" y="1779225"/>
            <a:ext cx="3992821" cy="4909036"/>
          </a:xfrm>
          <a:prstGeom prst="rect">
            <a:avLst/>
          </a:prstGeom>
          <a:noFill/>
        </p:spPr>
        <p:txBody>
          <a:bodyPr wrap="square" rtlCol="0">
            <a:spAutoFit/>
          </a:bodyPr>
          <a:lstStyle/>
          <a:p>
            <a:r>
              <a:rPr lang="en-US" sz="2400" b="1" u="sng" dirty="0">
                <a:solidFill>
                  <a:schemeClr val="bg1"/>
                </a:solidFill>
              </a:rPr>
              <a:t>Leadership Team Exercise</a:t>
            </a:r>
          </a:p>
          <a:p>
            <a:endParaRPr lang="en-US" sz="1100" b="1" u="sng" dirty="0">
              <a:solidFill>
                <a:schemeClr val="bg1"/>
              </a:solidFill>
            </a:endParaRPr>
          </a:p>
          <a:p>
            <a:r>
              <a:rPr lang="en-US" sz="2400" dirty="0">
                <a:solidFill>
                  <a:schemeClr val="bg1"/>
                </a:solidFill>
              </a:rPr>
              <a:t>As a pastor, denominational leader, or consultant this is a </a:t>
            </a:r>
          </a:p>
          <a:p>
            <a:r>
              <a:rPr lang="en-US" sz="2400" dirty="0">
                <a:solidFill>
                  <a:schemeClr val="bg1"/>
                </a:solidFill>
              </a:rPr>
              <a:t>healthy exercise. Have the team reach consensus on a rating from 1-10 for each one. Take notes on the rationale for the rating.</a:t>
            </a:r>
          </a:p>
          <a:p>
            <a:endParaRPr lang="en-US" sz="1400" dirty="0">
              <a:solidFill>
                <a:schemeClr val="bg1"/>
              </a:solidFill>
            </a:endParaRPr>
          </a:p>
          <a:p>
            <a:r>
              <a:rPr lang="en-US" sz="2400" dirty="0">
                <a:solidFill>
                  <a:schemeClr val="bg1"/>
                </a:solidFill>
              </a:rPr>
              <a:t>Compare rating to relative importance. </a:t>
            </a:r>
          </a:p>
          <a:p>
            <a:endParaRPr lang="en-US" sz="1200" dirty="0">
              <a:solidFill>
                <a:schemeClr val="bg1"/>
              </a:solidFill>
            </a:endParaRPr>
          </a:p>
          <a:p>
            <a:r>
              <a:rPr lang="en-US" sz="2400" dirty="0">
                <a:solidFill>
                  <a:schemeClr val="bg1"/>
                </a:solidFill>
              </a:rPr>
              <a:t>Discuss action planning. </a:t>
            </a:r>
          </a:p>
        </p:txBody>
      </p:sp>
    </p:spTree>
    <p:extLst>
      <p:ext uri="{BB962C8B-B14F-4D97-AF65-F5344CB8AC3E}">
        <p14:creationId xmlns:p14="http://schemas.microsoft.com/office/powerpoint/2010/main" val="439374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678" y="2107998"/>
            <a:ext cx="5422322" cy="4169511"/>
          </a:xfrm>
          <a:prstGeom prst="rect">
            <a:avLst/>
          </a:prstGeom>
        </p:spPr>
      </p:pic>
      <p:sp>
        <p:nvSpPr>
          <p:cNvPr id="7" name="TextBox 6"/>
          <p:cNvSpPr txBox="1"/>
          <p:nvPr/>
        </p:nvSpPr>
        <p:spPr>
          <a:xfrm>
            <a:off x="6556845" y="1779225"/>
            <a:ext cx="4750211" cy="4916731"/>
          </a:xfrm>
          <a:prstGeom prst="rect">
            <a:avLst/>
          </a:prstGeom>
          <a:noFill/>
        </p:spPr>
        <p:txBody>
          <a:bodyPr wrap="none" rtlCol="0">
            <a:spAutoFit/>
          </a:bodyPr>
          <a:lstStyle/>
          <a:p>
            <a:r>
              <a:rPr lang="en-US" sz="2400" b="1" u="sng" dirty="0">
                <a:solidFill>
                  <a:schemeClr val="bg1"/>
                </a:solidFill>
              </a:rPr>
              <a:t>Anti-Silo Synergy Defined</a:t>
            </a:r>
          </a:p>
          <a:p>
            <a:endParaRPr lang="en-US" sz="1100" b="1" u="sng" dirty="0">
              <a:solidFill>
                <a:schemeClr val="bg1"/>
              </a:solidFill>
            </a:endParaRPr>
          </a:p>
          <a:p>
            <a:r>
              <a:rPr lang="en-US" sz="2400" dirty="0">
                <a:solidFill>
                  <a:schemeClr val="bg1"/>
                </a:solidFill>
              </a:rPr>
              <a:t>Intentionally have each part of </a:t>
            </a:r>
          </a:p>
          <a:p>
            <a:r>
              <a:rPr lang="en-US" sz="2400" dirty="0">
                <a:solidFill>
                  <a:schemeClr val="bg1"/>
                </a:solidFill>
              </a:rPr>
              <a:t>The wheel understand and value</a:t>
            </a:r>
          </a:p>
          <a:p>
            <a:r>
              <a:rPr lang="en-US" sz="2400" dirty="0">
                <a:solidFill>
                  <a:schemeClr val="bg1"/>
                </a:solidFill>
              </a:rPr>
              <a:t>The other parts of the wheel. </a:t>
            </a:r>
          </a:p>
          <a:p>
            <a:endParaRPr lang="en-US" sz="1050" dirty="0">
              <a:solidFill>
                <a:schemeClr val="bg1"/>
              </a:solidFill>
            </a:endParaRPr>
          </a:p>
          <a:p>
            <a:r>
              <a:rPr lang="en-US" sz="2400" dirty="0">
                <a:solidFill>
                  <a:schemeClr val="bg1"/>
                </a:solidFill>
              </a:rPr>
              <a:t>E.g. “preach the announcements”</a:t>
            </a:r>
          </a:p>
          <a:p>
            <a:r>
              <a:rPr lang="en-US" sz="2400" dirty="0">
                <a:solidFill>
                  <a:schemeClr val="bg1"/>
                </a:solidFill>
              </a:rPr>
              <a:t>on the Teaching Forum, or on </a:t>
            </a:r>
          </a:p>
          <a:p>
            <a:r>
              <a:rPr lang="en-US" sz="2400" dirty="0">
                <a:solidFill>
                  <a:schemeClr val="bg1"/>
                </a:solidFill>
              </a:rPr>
              <a:t>your Assimilation Forum. </a:t>
            </a:r>
          </a:p>
          <a:p>
            <a:endParaRPr lang="en-US" sz="1100" dirty="0">
              <a:solidFill>
                <a:schemeClr val="bg1"/>
              </a:solidFill>
            </a:endParaRPr>
          </a:p>
          <a:p>
            <a:r>
              <a:rPr lang="en-US" sz="2400" dirty="0">
                <a:solidFill>
                  <a:schemeClr val="bg1"/>
                </a:solidFill>
              </a:rPr>
              <a:t>E.g. Teaching Forum refer to the </a:t>
            </a:r>
          </a:p>
          <a:p>
            <a:r>
              <a:rPr lang="en-US" sz="2400" dirty="0">
                <a:solidFill>
                  <a:schemeClr val="bg1"/>
                </a:solidFill>
              </a:rPr>
              <a:t>pulpit and tell stories of how leaders</a:t>
            </a:r>
          </a:p>
          <a:p>
            <a:r>
              <a:rPr lang="en-US" sz="2400" dirty="0">
                <a:solidFill>
                  <a:schemeClr val="bg1"/>
                </a:solidFill>
              </a:rPr>
              <a:t>model gift-based ministry</a:t>
            </a:r>
          </a:p>
          <a:p>
            <a:endParaRPr lang="en-US" sz="1600" dirty="0">
              <a:solidFill>
                <a:schemeClr val="bg1"/>
              </a:solidFill>
            </a:endParaRPr>
          </a:p>
          <a:p>
            <a:r>
              <a:rPr lang="en-US" sz="2400" u="sng" dirty="0">
                <a:solidFill>
                  <a:srgbClr val="FFC000"/>
                </a:solidFill>
              </a:rPr>
              <a:t>Note:</a:t>
            </a:r>
            <a:r>
              <a:rPr lang="en-US" sz="2400" dirty="0">
                <a:solidFill>
                  <a:srgbClr val="FFC000"/>
                </a:solidFill>
              </a:rPr>
              <a:t> this is secondary to the wheel</a:t>
            </a:r>
          </a:p>
        </p:txBody>
      </p:sp>
      <p:sp>
        <p:nvSpPr>
          <p:cNvPr id="8" name="TextBox 7">
            <a:extLst>
              <a:ext uri="{FF2B5EF4-FFF2-40B4-BE49-F238E27FC236}">
                <a16:creationId xmlns:a16="http://schemas.microsoft.com/office/drawing/2014/main" id="{6966ACB8-3999-4B95-AAEA-DB73DFFBA50D}"/>
              </a:ext>
            </a:extLst>
          </p:cNvPr>
          <p:cNvSpPr txBox="1"/>
          <p:nvPr/>
        </p:nvSpPr>
        <p:spPr>
          <a:xfrm>
            <a:off x="1736332" y="791114"/>
            <a:ext cx="7195619" cy="523220"/>
          </a:xfrm>
          <a:prstGeom prst="rect">
            <a:avLst/>
          </a:prstGeom>
          <a:noFill/>
        </p:spPr>
        <p:txBody>
          <a:bodyPr wrap="square" rtlCol="0">
            <a:spAutoFit/>
          </a:bodyPr>
          <a:lstStyle/>
          <a:p>
            <a:pPr algn="ctr"/>
            <a:r>
              <a:rPr lang="en-US" sz="2800" b="1" i="1" dirty="0">
                <a:solidFill>
                  <a:srgbClr val="FBDF53"/>
                </a:solidFill>
                <a:latin typeface="Arial"/>
              </a:rPr>
              <a:t>The Volunteer Mobilization Wheel</a:t>
            </a:r>
          </a:p>
        </p:txBody>
      </p:sp>
      <p:pic>
        <p:nvPicPr>
          <p:cNvPr id="9" name="Picture 8" descr="A close up of a logo&#10;&#10;Description generated with high confidence">
            <a:extLst>
              <a:ext uri="{FF2B5EF4-FFF2-40B4-BE49-F238E27FC236}">
                <a16:creationId xmlns:a16="http://schemas.microsoft.com/office/drawing/2014/main" id="{5007ECBD-B554-4873-82FD-59945697D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5383" y="570554"/>
            <a:ext cx="2094947" cy="786331"/>
          </a:xfrm>
          <a:prstGeom prst="rect">
            <a:avLst/>
          </a:prstGeom>
        </p:spPr>
      </p:pic>
    </p:spTree>
    <p:extLst>
      <p:ext uri="{BB962C8B-B14F-4D97-AF65-F5344CB8AC3E}">
        <p14:creationId xmlns:p14="http://schemas.microsoft.com/office/powerpoint/2010/main" val="3713362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1600215417"/>
              </p:ext>
            </p:extLst>
          </p:nvPr>
        </p:nvGraphicFramePr>
        <p:xfrm>
          <a:off x="2635183" y="2341696"/>
          <a:ext cx="6102417"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#5 Outline</a:t>
            </a:r>
          </a:p>
        </p:txBody>
      </p:sp>
    </p:spTree>
    <p:extLst>
      <p:ext uri="{BB962C8B-B14F-4D97-AF65-F5344CB8AC3E}">
        <p14:creationId xmlns:p14="http://schemas.microsoft.com/office/powerpoint/2010/main" val="4017734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Prayer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2373988" y="1813994"/>
            <a:ext cx="6995826"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The Church Health Encyclopedia Definition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Rectangle 1">
            <a:extLst>
              <a:ext uri="{FF2B5EF4-FFF2-40B4-BE49-F238E27FC236}">
                <a16:creationId xmlns:a16="http://schemas.microsoft.com/office/drawing/2014/main" id="{E53B3CCA-19BB-4440-9E66-B9561356324D}"/>
              </a:ext>
            </a:extLst>
          </p:cNvPr>
          <p:cNvSpPr/>
          <p:nvPr/>
        </p:nvSpPr>
        <p:spPr>
          <a:xfrm>
            <a:off x="1777429" y="2631574"/>
            <a:ext cx="8301519" cy="3693319"/>
          </a:xfrm>
          <a:prstGeom prst="rect">
            <a:avLst/>
          </a:prstGeom>
        </p:spPr>
        <p:txBody>
          <a:bodyPr wrap="square">
            <a:spAutoFit/>
          </a:bodyPr>
          <a:lstStyle/>
          <a:p>
            <a:r>
              <a:rPr lang="en-US" sz="2400" b="1" dirty="0">
                <a:solidFill>
                  <a:schemeClr val="bg1"/>
                </a:solidFill>
              </a:rPr>
              <a:t>Prayer is... drawing near to God through faith in quiet contemplation and with bold requests. Prayer is one of the most underused weapons in our spiritual arsenal. Paul encouraged the Ephesians to put on the armor of God to fight the spiritual battle, but he emphasized above all that prayer be made on all occasions (Ephesians 6:18). Jesus also reminded his followers to pray through his example of often withdrawing to a quiet place to pray (e.g. Matthew 14:23). </a:t>
            </a:r>
          </a:p>
          <a:p>
            <a:endParaRPr lang="en-US" dirty="0">
              <a:solidFill>
                <a:schemeClr val="bg1"/>
              </a:solidFill>
            </a:endParaRPr>
          </a:p>
        </p:txBody>
      </p:sp>
    </p:spTree>
    <p:extLst>
      <p:ext uri="{BB962C8B-B14F-4D97-AF65-F5344CB8AC3E}">
        <p14:creationId xmlns:p14="http://schemas.microsoft.com/office/powerpoint/2010/main" val="2082682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Prayer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606291" y="1713297"/>
            <a:ext cx="10610597"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Standard Classification Format for this Component of Church Health</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graphicFrame>
        <p:nvGraphicFramePr>
          <p:cNvPr id="3" name="Table 2">
            <a:extLst>
              <a:ext uri="{FF2B5EF4-FFF2-40B4-BE49-F238E27FC236}">
                <a16:creationId xmlns:a16="http://schemas.microsoft.com/office/drawing/2014/main" id="{D0CBF139-A9EB-4E97-85D0-70279F15CF63}"/>
              </a:ext>
            </a:extLst>
          </p:cNvPr>
          <p:cNvGraphicFramePr>
            <a:graphicFrameLocks noGrp="1"/>
          </p:cNvGraphicFramePr>
          <p:nvPr>
            <p:extLst>
              <p:ext uri="{D42A27DB-BD31-4B8C-83A1-F6EECF244321}">
                <p14:modId xmlns:p14="http://schemas.microsoft.com/office/powerpoint/2010/main" val="256060940"/>
              </p:ext>
            </p:extLst>
          </p:nvPr>
        </p:nvGraphicFramePr>
        <p:xfrm>
          <a:off x="1256160" y="2555313"/>
          <a:ext cx="9524135" cy="3536742"/>
        </p:xfrm>
        <a:graphic>
          <a:graphicData uri="http://schemas.openxmlformats.org/drawingml/2006/table">
            <a:tbl>
              <a:tblPr firstRow="1" firstCol="1" bandRow="1">
                <a:tableStyleId>{8799B23B-EC83-4686-B30A-512413B5E67A}</a:tableStyleId>
              </a:tblPr>
              <a:tblGrid>
                <a:gridCol w="5355833">
                  <a:extLst>
                    <a:ext uri="{9D8B030D-6E8A-4147-A177-3AD203B41FA5}">
                      <a16:colId xmlns:a16="http://schemas.microsoft.com/office/drawing/2014/main" val="1973418880"/>
                    </a:ext>
                  </a:extLst>
                </a:gridCol>
                <a:gridCol w="4168302">
                  <a:extLst>
                    <a:ext uri="{9D8B030D-6E8A-4147-A177-3AD203B41FA5}">
                      <a16:colId xmlns:a16="http://schemas.microsoft.com/office/drawing/2014/main" val="3849576816"/>
                    </a:ext>
                  </a:extLst>
                </a:gridCol>
              </a:tblGrid>
              <a:tr h="450036">
                <a:tc>
                  <a:txBody>
                    <a:bodyPr/>
                    <a:lstStyle/>
                    <a:p>
                      <a:pPr marL="0" marR="0">
                        <a:lnSpc>
                          <a:spcPct val="115000"/>
                        </a:lnSpc>
                        <a:spcBef>
                          <a:spcPts val="0"/>
                        </a:spcBef>
                        <a:spcAft>
                          <a:spcPts val="0"/>
                        </a:spcAft>
                      </a:pPr>
                      <a:r>
                        <a:rPr lang="en-US" sz="2400" b="0" dirty="0">
                          <a:solidFill>
                            <a:schemeClr val="bg1"/>
                          </a:solidFill>
                          <a:effectLst/>
                        </a:rPr>
                        <a:t>Organic or Organizational</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Organic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6651460"/>
                  </a:ext>
                </a:extLst>
              </a:tr>
              <a:tr h="499427">
                <a:tc>
                  <a:txBody>
                    <a:bodyPr/>
                    <a:lstStyle/>
                    <a:p>
                      <a:pPr marL="0" marR="0">
                        <a:lnSpc>
                          <a:spcPct val="115000"/>
                        </a:lnSpc>
                        <a:spcBef>
                          <a:spcPts val="0"/>
                        </a:spcBef>
                        <a:spcAft>
                          <a:spcPts val="0"/>
                        </a:spcAft>
                      </a:pPr>
                      <a:r>
                        <a:rPr lang="en-US" sz="2400" b="0">
                          <a:solidFill>
                            <a:schemeClr val="bg1"/>
                          </a:solidFill>
                          <a:effectLst/>
                        </a:rPr>
                        <a:t>Side of the Fishbone Diagram</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Top</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657139"/>
                  </a:ext>
                </a:extLst>
              </a:tr>
              <a:tr h="450036">
                <a:tc>
                  <a:txBody>
                    <a:bodyPr/>
                    <a:lstStyle/>
                    <a:p>
                      <a:pPr marL="0" marR="0">
                        <a:lnSpc>
                          <a:spcPct val="115000"/>
                        </a:lnSpc>
                        <a:spcBef>
                          <a:spcPts val="0"/>
                        </a:spcBef>
                        <a:spcAft>
                          <a:spcPts val="0"/>
                        </a:spcAft>
                      </a:pPr>
                      <a:r>
                        <a:rPr lang="en-US" sz="2400" b="0" dirty="0">
                          <a:solidFill>
                            <a:schemeClr val="bg1"/>
                          </a:solidFill>
                          <a:effectLst/>
                        </a:rPr>
                        <a:t>Relational or Task</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Relational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86824"/>
                  </a:ext>
                </a:extLst>
              </a:tr>
              <a:tr h="450036">
                <a:tc>
                  <a:txBody>
                    <a:bodyPr/>
                    <a:lstStyle/>
                    <a:p>
                      <a:pPr marL="0" marR="0">
                        <a:lnSpc>
                          <a:spcPct val="115000"/>
                        </a:lnSpc>
                        <a:spcBef>
                          <a:spcPts val="0"/>
                        </a:spcBef>
                        <a:spcAft>
                          <a:spcPts val="0"/>
                        </a:spcAft>
                      </a:pPr>
                      <a:r>
                        <a:rPr lang="en-US" sz="2400" b="0">
                          <a:solidFill>
                            <a:schemeClr val="bg1"/>
                          </a:solidFill>
                          <a:effectLst/>
                        </a:rPr>
                        <a:t>Timeless or Timebound/Contextual</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Timeless, all churches, all times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00438"/>
                  </a:ext>
                </a:extLst>
              </a:tr>
              <a:tr h="450036">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Acts 2 Reference </a:t>
                      </a: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42 devoted to prayer</a:t>
                      </a: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46 gladness (joy)</a:t>
                      </a: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47 praising God</a:t>
                      </a:r>
                    </a:p>
                  </a:txBody>
                  <a:tcPr marL="68580" marR="68580" marT="0" marB="0"/>
                </a:tc>
                <a:extLst>
                  <a:ext uri="{0D108BD9-81ED-4DB2-BD59-A6C34878D82A}">
                    <a16:rowId xmlns:a16="http://schemas.microsoft.com/office/drawing/2014/main" val="1490269288"/>
                  </a:ext>
                </a:extLst>
              </a:tr>
              <a:tr h="450036">
                <a:tc>
                  <a:txBody>
                    <a:bodyPr/>
                    <a:lstStyle/>
                    <a:p>
                      <a:pPr marL="0" marR="0">
                        <a:lnSpc>
                          <a:spcPct val="115000"/>
                        </a:lnSpc>
                        <a:spcBef>
                          <a:spcPts val="0"/>
                        </a:spcBef>
                        <a:spcAft>
                          <a:spcPts val="0"/>
                        </a:spcAft>
                      </a:pPr>
                      <a:r>
                        <a:rPr lang="en-US" sz="2400" b="0" dirty="0">
                          <a:solidFill>
                            <a:schemeClr val="bg1"/>
                          </a:solidFill>
                          <a:effectLst/>
                        </a:rPr>
                        <a:t>Complimentary Component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a:t>
                      </a:r>
                    </a:p>
                  </a:txBody>
                  <a:tcPr marL="68580" marR="68580" marT="0" marB="0"/>
                </a:tc>
                <a:extLst>
                  <a:ext uri="{0D108BD9-81ED-4DB2-BD59-A6C34878D82A}">
                    <a16:rowId xmlns:a16="http://schemas.microsoft.com/office/drawing/2014/main" val="3091525350"/>
                  </a:ext>
                </a:extLst>
              </a:tr>
            </a:tbl>
          </a:graphicData>
        </a:graphic>
      </p:graphicFrame>
    </p:spTree>
    <p:extLst>
      <p:ext uri="{BB962C8B-B14F-4D97-AF65-F5344CB8AC3E}">
        <p14:creationId xmlns:p14="http://schemas.microsoft.com/office/powerpoint/2010/main" val="1688034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BD60A9C-C54B-43C4-8F23-D1EED87ACE75}" type="slidenum">
              <a:rPr lang="en-US">
                <a:solidFill>
                  <a:srgbClr val="000000"/>
                </a:solidFill>
              </a:rPr>
              <a:pPr>
                <a:defRPr/>
              </a:pPr>
              <a:t>45</a:t>
            </a:fld>
            <a:endParaRPr lang="en-US">
              <a:solidFill>
                <a:srgbClr val="000000"/>
              </a:solidFill>
            </a:endParaRPr>
          </a:p>
        </p:txBody>
      </p:sp>
      <p:sp>
        <p:nvSpPr>
          <p:cNvPr id="216066" name="Rectangle 2"/>
          <p:cNvSpPr>
            <a:spLocks noGrp="1" noChangeArrowheads="1"/>
          </p:cNvSpPr>
          <p:nvPr>
            <p:ph type="body" idx="1"/>
          </p:nvPr>
        </p:nvSpPr>
        <p:spPr>
          <a:xfrm>
            <a:off x="1600200" y="2393575"/>
            <a:ext cx="8153400" cy="3733800"/>
          </a:xfrm>
          <a:effectLst>
            <a:outerShdw dist="35921" dir="2700000" algn="ctr" rotWithShape="0">
              <a:schemeClr val="tx1"/>
            </a:outerShdw>
          </a:effectLst>
        </p:spPr>
        <p:txBody>
          <a:bodyPr/>
          <a:lstStyle/>
          <a:p>
            <a:pPr marL="990600" lvl="1" indent="-533400" eaLnBrk="1" hangingPunct="1">
              <a:lnSpc>
                <a:spcPct val="150000"/>
              </a:lnSpc>
              <a:buClr>
                <a:schemeClr val="tx1"/>
              </a:buClr>
              <a:buNone/>
              <a:defRPr/>
            </a:pPr>
            <a:r>
              <a:rPr lang="en-US" sz="2400" b="1" dirty="0">
                <a:solidFill>
                  <a:schemeClr val="bg1"/>
                </a:solidFill>
                <a:latin typeface="+mj-lt"/>
              </a:rPr>
              <a:t>A. Consider prayer partners</a:t>
            </a:r>
          </a:p>
          <a:p>
            <a:pPr marL="990600" lvl="1" indent="-533400" eaLnBrk="1" hangingPunct="1">
              <a:lnSpc>
                <a:spcPct val="150000"/>
              </a:lnSpc>
              <a:buClr>
                <a:schemeClr val="tx1"/>
              </a:buClr>
              <a:buNone/>
              <a:defRPr/>
            </a:pPr>
            <a:r>
              <a:rPr lang="en-US" sz="2400" b="1" dirty="0">
                <a:solidFill>
                  <a:schemeClr val="bg1"/>
                </a:solidFill>
                <a:latin typeface="+mj-lt"/>
              </a:rPr>
              <a:t>B. Pray about every consultation</a:t>
            </a:r>
          </a:p>
          <a:p>
            <a:pPr marL="990600" lvl="1" indent="-533400" eaLnBrk="1" hangingPunct="1">
              <a:lnSpc>
                <a:spcPct val="150000"/>
              </a:lnSpc>
              <a:buClr>
                <a:schemeClr val="tx1"/>
              </a:buClr>
              <a:buNone/>
              <a:defRPr/>
            </a:pPr>
            <a:r>
              <a:rPr lang="en-US" sz="2400" b="1" dirty="0">
                <a:solidFill>
                  <a:schemeClr val="bg1"/>
                </a:solidFill>
                <a:latin typeface="+mj-lt"/>
              </a:rPr>
              <a:t>C. Avoid “template” consulting</a:t>
            </a:r>
          </a:p>
          <a:p>
            <a:pPr marL="990600" lvl="1" indent="-533400" eaLnBrk="1" hangingPunct="1">
              <a:lnSpc>
                <a:spcPct val="150000"/>
              </a:lnSpc>
              <a:buClr>
                <a:schemeClr val="tx1"/>
              </a:buClr>
              <a:buNone/>
              <a:defRPr/>
            </a:pPr>
            <a:r>
              <a:rPr lang="en-US" sz="2400" b="1" dirty="0">
                <a:solidFill>
                  <a:schemeClr val="bg1"/>
                </a:solidFill>
                <a:latin typeface="+mj-lt"/>
              </a:rPr>
              <a:t>D. Build prayer into facilitations</a:t>
            </a:r>
          </a:p>
          <a:p>
            <a:pPr marL="990600" lvl="1" indent="-533400" eaLnBrk="1" hangingPunct="1">
              <a:lnSpc>
                <a:spcPct val="150000"/>
              </a:lnSpc>
              <a:buClr>
                <a:schemeClr val="tx1"/>
              </a:buClr>
              <a:buNone/>
              <a:defRPr/>
            </a:pPr>
            <a:r>
              <a:rPr lang="en-US" sz="2400" b="1" dirty="0">
                <a:solidFill>
                  <a:schemeClr val="bg1"/>
                </a:solidFill>
                <a:latin typeface="+mj-lt"/>
              </a:rPr>
              <a:t>E. Require a prayer team</a:t>
            </a:r>
          </a:p>
          <a:p>
            <a:pPr marL="990600" lvl="1" indent="-533400" eaLnBrk="1" hangingPunct="1">
              <a:lnSpc>
                <a:spcPct val="125000"/>
              </a:lnSpc>
              <a:buClr>
                <a:schemeClr val="tx1"/>
              </a:buClr>
              <a:buNone/>
              <a:defRPr/>
            </a:pPr>
            <a:endParaRPr lang="en-US" sz="3600" b="1" dirty="0">
              <a:solidFill>
                <a:schemeClr val="bg1"/>
              </a:solidFill>
              <a:latin typeface="+mj-lt"/>
            </a:endParaRPr>
          </a:p>
          <a:p>
            <a:pPr marL="1371600" lvl="2" indent="-457200" eaLnBrk="1" hangingPunct="1">
              <a:lnSpc>
                <a:spcPct val="125000"/>
              </a:lnSpc>
              <a:buClr>
                <a:schemeClr val="tx1"/>
              </a:buClr>
              <a:buNone/>
              <a:defRPr/>
            </a:pPr>
            <a:endParaRPr lang="en-US" sz="3200" b="1" dirty="0">
              <a:solidFill>
                <a:schemeClr val="bg1"/>
              </a:solidFill>
              <a:latin typeface="+mj-lt"/>
            </a:endParaRPr>
          </a:p>
        </p:txBody>
      </p:sp>
      <p:sp>
        <p:nvSpPr>
          <p:cNvPr id="114692" name="Rectangle 3"/>
          <p:cNvSpPr>
            <a:spLocks noGrp="1" noChangeArrowheads="1"/>
          </p:cNvSpPr>
          <p:nvPr>
            <p:ph type="title"/>
          </p:nvPr>
        </p:nvSpPr>
        <p:spPr>
          <a:xfrm>
            <a:off x="305656" y="433445"/>
            <a:ext cx="8991600" cy="1143000"/>
          </a:xfrm>
          <a:effectLst>
            <a:outerShdw dist="35921" dir="2700000" algn="ctr" rotWithShape="0">
              <a:schemeClr val="tx1"/>
            </a:outerShdw>
          </a:effectLst>
        </p:spPr>
        <p:txBody>
          <a:bodyPr/>
          <a:lstStyle/>
          <a:p>
            <a:pPr eaLnBrk="1" hangingPunct="1"/>
            <a:r>
              <a:rPr lang="en-US" altLang="en-US" sz="3600" b="1" dirty="0">
                <a:solidFill>
                  <a:schemeClr val="bg1"/>
                </a:solidFill>
              </a:rPr>
              <a:t>Prayerful Assessments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280" y="2851079"/>
            <a:ext cx="2560320" cy="2560320"/>
          </a:xfrm>
          <a:prstGeom prst="rect">
            <a:avLst/>
          </a:prstGeom>
        </p:spPr>
      </p:pic>
      <p:pic>
        <p:nvPicPr>
          <p:cNvPr id="6" name="Picture 5" descr="A close up of a logo&#10;&#10;Description generated with high confidence">
            <a:extLst>
              <a:ext uri="{FF2B5EF4-FFF2-40B4-BE49-F238E27FC236}">
                <a16:creationId xmlns:a16="http://schemas.microsoft.com/office/drawing/2014/main" id="{3CFEF5D4-4D5B-45A0-87FF-5F39C398C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1199462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3"/>
          <p:cNvSpPr>
            <a:spLocks noGrp="1" noChangeArrowheads="1"/>
          </p:cNvSpPr>
          <p:nvPr>
            <p:ph type="title"/>
          </p:nvPr>
        </p:nvSpPr>
        <p:spPr>
          <a:xfrm>
            <a:off x="712342" y="469847"/>
            <a:ext cx="8431658" cy="1143000"/>
          </a:xfrm>
          <a:effectLst>
            <a:outerShdw dist="35921" dir="2700000" algn="ctr" rotWithShape="0">
              <a:schemeClr val="tx1"/>
            </a:outerShdw>
          </a:effectLst>
        </p:spPr>
        <p:txBody>
          <a:bodyPr/>
          <a:lstStyle/>
          <a:p>
            <a:pPr eaLnBrk="1" hangingPunct="1"/>
            <a:r>
              <a:rPr lang="en-US" altLang="en-US" sz="3600" b="1" dirty="0">
                <a:solidFill>
                  <a:schemeClr val="bg1"/>
                </a:solidFill>
              </a:rPr>
              <a:t>Prayerful Consultations</a:t>
            </a:r>
            <a:br>
              <a:rPr lang="en-US" altLang="en-US" sz="3600" b="1" dirty="0">
                <a:solidFill>
                  <a:schemeClr val="bg1"/>
                </a:solidFill>
              </a:rPr>
            </a:br>
            <a:r>
              <a:rPr lang="en-US" altLang="en-US" sz="3600" b="1" dirty="0">
                <a:solidFill>
                  <a:schemeClr val="bg1"/>
                </a:solidFill>
              </a:rPr>
              <a:t>Understand Unhealth</a:t>
            </a:r>
          </a:p>
        </p:txBody>
      </p:sp>
      <p:sp>
        <p:nvSpPr>
          <p:cNvPr id="4" name="Slide Number Placeholder 5"/>
          <p:cNvSpPr>
            <a:spLocks noGrp="1"/>
          </p:cNvSpPr>
          <p:nvPr>
            <p:ph type="sldNum" sz="quarter" idx="12"/>
          </p:nvPr>
        </p:nvSpPr>
        <p:spPr/>
        <p:txBody>
          <a:bodyPr/>
          <a:lstStyle/>
          <a:p>
            <a:pPr>
              <a:defRPr/>
            </a:pPr>
            <a:fld id="{0BD60A9C-C54B-43C4-8F23-D1EED87ACE75}" type="slidenum">
              <a:rPr lang="en-US">
                <a:solidFill>
                  <a:srgbClr val="000000"/>
                </a:solidFill>
              </a:rPr>
              <a:pPr>
                <a:defRPr/>
              </a:pPr>
              <a:t>46</a:t>
            </a:fld>
            <a:endParaRPr lang="en-US">
              <a:solidFill>
                <a:srgbClr val="000000"/>
              </a:solidFill>
            </a:endParaRPr>
          </a:p>
        </p:txBody>
      </p:sp>
      <p:sp>
        <p:nvSpPr>
          <p:cNvPr id="5" name="Rectangle 4">
            <a:extLst>
              <a:ext uri="{FF2B5EF4-FFF2-40B4-BE49-F238E27FC236}">
                <a16:creationId xmlns:a16="http://schemas.microsoft.com/office/drawing/2014/main" id="{A06D6B17-71D6-49C3-949D-96410A0551C2}"/>
              </a:ext>
            </a:extLst>
          </p:cNvPr>
          <p:cNvSpPr/>
          <p:nvPr/>
        </p:nvSpPr>
        <p:spPr>
          <a:xfrm>
            <a:off x="1527424" y="1976418"/>
            <a:ext cx="9414553" cy="3905236"/>
          </a:xfrm>
          <a:prstGeom prst="rect">
            <a:avLst/>
          </a:prstGeom>
        </p:spPr>
        <p:txBody>
          <a:bodyPr wrap="square">
            <a:spAutoFit/>
          </a:bodyPr>
          <a:lstStyle/>
          <a:p>
            <a:pPr marL="990600" lvl="1" indent="-533400">
              <a:lnSpc>
                <a:spcPct val="150000"/>
              </a:lnSpc>
              <a:buClr>
                <a:schemeClr val="tx1"/>
              </a:buClr>
              <a:defRPr/>
            </a:pPr>
            <a:r>
              <a:rPr lang="en-US" sz="2400" b="1" u="sng" dirty="0">
                <a:solidFill>
                  <a:schemeClr val="bg1"/>
                </a:solidFill>
              </a:rPr>
              <a:t>Potential Leadership Modelling Weakness</a:t>
            </a:r>
          </a:p>
          <a:p>
            <a:pPr marL="990600" lvl="1" indent="-533400">
              <a:lnSpc>
                <a:spcPct val="150000"/>
              </a:lnSpc>
              <a:buClr>
                <a:schemeClr val="tx1"/>
              </a:buClr>
              <a:defRPr/>
            </a:pPr>
            <a:r>
              <a:rPr lang="en-US" sz="2400" b="1" dirty="0">
                <a:solidFill>
                  <a:schemeClr val="bg1"/>
                </a:solidFill>
              </a:rPr>
              <a:t>Q9 		Leadership … emphasizes the importance of prayer </a:t>
            </a:r>
          </a:p>
          <a:p>
            <a:pPr marL="990600" lvl="1" indent="-533400">
              <a:lnSpc>
                <a:spcPct val="150000"/>
              </a:lnSpc>
              <a:buClr>
                <a:schemeClr val="tx1"/>
              </a:buClr>
              <a:defRPr/>
            </a:pPr>
            <a:endParaRPr lang="en-US" sz="1400" b="1" dirty="0">
              <a:solidFill>
                <a:schemeClr val="bg1"/>
              </a:solidFill>
            </a:endParaRPr>
          </a:p>
          <a:p>
            <a:pPr marL="990600" lvl="1" indent="-533400">
              <a:lnSpc>
                <a:spcPct val="150000"/>
              </a:lnSpc>
              <a:buClr>
                <a:schemeClr val="tx1"/>
              </a:buClr>
              <a:defRPr/>
            </a:pPr>
            <a:r>
              <a:rPr lang="en-US" sz="2400" b="1" dirty="0">
                <a:solidFill>
                  <a:schemeClr val="bg1"/>
                </a:solidFill>
              </a:rPr>
              <a:t>Q21	Before … any major effort … we bathe it in prayer</a:t>
            </a:r>
          </a:p>
          <a:p>
            <a:pPr marL="990600" lvl="1" indent="-533400">
              <a:lnSpc>
                <a:spcPct val="150000"/>
              </a:lnSpc>
              <a:buClr>
                <a:schemeClr val="tx1"/>
              </a:buClr>
              <a:defRPr/>
            </a:pPr>
            <a:endParaRPr lang="en-US" sz="1400" b="1" dirty="0">
              <a:solidFill>
                <a:schemeClr val="bg1"/>
              </a:solidFill>
            </a:endParaRPr>
          </a:p>
          <a:p>
            <a:pPr marL="990600" lvl="1" indent="-533400">
              <a:lnSpc>
                <a:spcPct val="150000"/>
              </a:lnSpc>
              <a:buClr>
                <a:schemeClr val="tx1"/>
              </a:buClr>
              <a:defRPr/>
            </a:pPr>
            <a:r>
              <a:rPr lang="en-US" sz="2400" b="1" dirty="0">
                <a:solidFill>
                  <a:schemeClr val="bg1"/>
                </a:solidFill>
              </a:rPr>
              <a:t>Q33 	Prayer is a central facet of our worship services</a:t>
            </a:r>
          </a:p>
          <a:p>
            <a:pPr marL="990600" lvl="1" indent="-533400">
              <a:lnSpc>
                <a:spcPct val="150000"/>
              </a:lnSpc>
              <a:buClr>
                <a:schemeClr val="tx1"/>
              </a:buClr>
              <a:defRPr/>
            </a:pPr>
            <a:endParaRPr lang="en-US" sz="1400" b="1" dirty="0">
              <a:solidFill>
                <a:schemeClr val="bg1"/>
              </a:solidFill>
            </a:endParaRPr>
          </a:p>
          <a:p>
            <a:pPr marL="990600" lvl="1" indent="-533400">
              <a:lnSpc>
                <a:spcPct val="150000"/>
              </a:lnSpc>
              <a:buClr>
                <a:schemeClr val="tx1"/>
              </a:buClr>
              <a:defRPr/>
            </a:pPr>
            <a:r>
              <a:rPr lang="en-US" sz="2400" b="1" dirty="0">
                <a:solidFill>
                  <a:schemeClr val="bg1"/>
                </a:solidFill>
              </a:rPr>
              <a:t>Q39 	We have special prayer emphases in our church</a:t>
            </a:r>
          </a:p>
        </p:txBody>
      </p:sp>
      <p:pic>
        <p:nvPicPr>
          <p:cNvPr id="8" name="Picture 7" descr="A close up of a logo&#10;&#10;Description generated with high confidence">
            <a:extLst>
              <a:ext uri="{FF2B5EF4-FFF2-40B4-BE49-F238E27FC236}">
                <a16:creationId xmlns:a16="http://schemas.microsoft.com/office/drawing/2014/main" id="{0164142F-D099-4196-B293-1DB35FC99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1873775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3"/>
          <p:cNvSpPr>
            <a:spLocks noGrp="1" noChangeArrowheads="1"/>
          </p:cNvSpPr>
          <p:nvPr>
            <p:ph type="title"/>
          </p:nvPr>
        </p:nvSpPr>
        <p:spPr>
          <a:xfrm>
            <a:off x="712342" y="469847"/>
            <a:ext cx="8431658" cy="1143000"/>
          </a:xfrm>
          <a:effectLst>
            <a:outerShdw dist="35921" dir="2700000" algn="ctr" rotWithShape="0">
              <a:schemeClr val="tx1"/>
            </a:outerShdw>
          </a:effectLst>
        </p:spPr>
        <p:txBody>
          <a:bodyPr/>
          <a:lstStyle/>
          <a:p>
            <a:pPr eaLnBrk="1" hangingPunct="1"/>
            <a:r>
              <a:rPr lang="en-US" altLang="en-US" sz="3600" b="1" dirty="0">
                <a:solidFill>
                  <a:schemeClr val="bg1"/>
                </a:solidFill>
              </a:rPr>
              <a:t>Prayerful Consultations</a:t>
            </a:r>
            <a:br>
              <a:rPr lang="en-US" altLang="en-US" sz="3600" b="1" dirty="0">
                <a:solidFill>
                  <a:schemeClr val="bg1"/>
                </a:solidFill>
              </a:rPr>
            </a:br>
            <a:r>
              <a:rPr lang="en-US" altLang="en-US" sz="3600" b="1" dirty="0">
                <a:solidFill>
                  <a:schemeClr val="bg1"/>
                </a:solidFill>
              </a:rPr>
              <a:t>Understand Unhealth</a:t>
            </a:r>
          </a:p>
        </p:txBody>
      </p:sp>
      <p:sp>
        <p:nvSpPr>
          <p:cNvPr id="4" name="Slide Number Placeholder 5"/>
          <p:cNvSpPr>
            <a:spLocks noGrp="1"/>
          </p:cNvSpPr>
          <p:nvPr>
            <p:ph type="sldNum" sz="quarter" idx="12"/>
          </p:nvPr>
        </p:nvSpPr>
        <p:spPr/>
        <p:txBody>
          <a:bodyPr/>
          <a:lstStyle/>
          <a:p>
            <a:pPr>
              <a:defRPr/>
            </a:pPr>
            <a:fld id="{0BD60A9C-C54B-43C4-8F23-D1EED87ACE75}" type="slidenum">
              <a:rPr lang="en-US">
                <a:solidFill>
                  <a:srgbClr val="000000"/>
                </a:solidFill>
              </a:rPr>
              <a:pPr>
                <a:defRPr/>
              </a:pPr>
              <a:t>47</a:t>
            </a:fld>
            <a:endParaRPr lang="en-US">
              <a:solidFill>
                <a:srgbClr val="000000"/>
              </a:solidFill>
            </a:endParaRPr>
          </a:p>
        </p:txBody>
      </p:sp>
      <p:sp>
        <p:nvSpPr>
          <p:cNvPr id="5" name="Rectangle 4">
            <a:extLst>
              <a:ext uri="{FF2B5EF4-FFF2-40B4-BE49-F238E27FC236}">
                <a16:creationId xmlns:a16="http://schemas.microsoft.com/office/drawing/2014/main" id="{F7DB5199-1BF7-45FC-9183-85C6205ABD29}"/>
              </a:ext>
            </a:extLst>
          </p:cNvPr>
          <p:cNvSpPr/>
          <p:nvPr/>
        </p:nvSpPr>
        <p:spPr>
          <a:xfrm>
            <a:off x="1527424" y="1976418"/>
            <a:ext cx="9414553" cy="4296304"/>
          </a:xfrm>
          <a:prstGeom prst="rect">
            <a:avLst/>
          </a:prstGeom>
        </p:spPr>
        <p:txBody>
          <a:bodyPr wrap="square">
            <a:spAutoFit/>
          </a:bodyPr>
          <a:lstStyle/>
          <a:p>
            <a:pPr marL="990600" lvl="1" indent="-533400">
              <a:lnSpc>
                <a:spcPct val="150000"/>
              </a:lnSpc>
              <a:buClr>
                <a:schemeClr val="tx1"/>
              </a:buClr>
              <a:defRPr/>
            </a:pPr>
            <a:r>
              <a:rPr lang="en-US" sz="2400" b="1" u="sng" dirty="0">
                <a:solidFill>
                  <a:schemeClr val="bg1"/>
                </a:solidFill>
              </a:rPr>
              <a:t>Potential Disciple-making weakness </a:t>
            </a:r>
          </a:p>
          <a:p>
            <a:pPr marL="990600" lvl="1" indent="-533400">
              <a:lnSpc>
                <a:spcPct val="150000"/>
              </a:lnSpc>
              <a:buClr>
                <a:schemeClr val="tx1"/>
              </a:buClr>
              <a:defRPr/>
            </a:pPr>
            <a:r>
              <a:rPr lang="en-US" sz="2400" b="1" dirty="0">
                <a:solidFill>
                  <a:schemeClr val="bg1"/>
                </a:solidFill>
              </a:rPr>
              <a:t>Q57	We pray regularly for world missions in our church</a:t>
            </a:r>
          </a:p>
          <a:p>
            <a:pPr marL="990600" lvl="1" indent="-533400">
              <a:lnSpc>
                <a:spcPct val="150000"/>
              </a:lnSpc>
              <a:buClr>
                <a:schemeClr val="tx1"/>
              </a:buClr>
              <a:defRPr/>
            </a:pPr>
            <a:endParaRPr lang="en-US" b="1" dirty="0">
              <a:solidFill>
                <a:schemeClr val="bg1"/>
              </a:solidFill>
            </a:endParaRPr>
          </a:p>
          <a:p>
            <a:pPr marL="990600" lvl="1" indent="-533400">
              <a:lnSpc>
                <a:spcPct val="150000"/>
              </a:lnSpc>
              <a:buClr>
                <a:schemeClr val="tx1"/>
              </a:buClr>
              <a:defRPr/>
            </a:pPr>
            <a:r>
              <a:rPr lang="en-US" sz="2400" b="1" dirty="0">
                <a:solidFill>
                  <a:schemeClr val="bg1"/>
                </a:solidFill>
              </a:rPr>
              <a:t>Q131 	I feel adequately trained in prayer </a:t>
            </a:r>
          </a:p>
          <a:p>
            <a:pPr marL="990600" lvl="1" indent="-533400">
              <a:lnSpc>
                <a:spcPct val="150000"/>
              </a:lnSpc>
              <a:buClr>
                <a:schemeClr val="tx1"/>
              </a:buClr>
              <a:defRPr/>
            </a:pPr>
            <a:endParaRPr lang="en-US" sz="1400" b="1" dirty="0">
              <a:solidFill>
                <a:schemeClr val="bg1"/>
              </a:solidFill>
            </a:endParaRPr>
          </a:p>
          <a:p>
            <a:pPr marL="990600" lvl="1" indent="-533400">
              <a:lnSpc>
                <a:spcPct val="150000"/>
              </a:lnSpc>
              <a:buClr>
                <a:schemeClr val="tx1"/>
              </a:buClr>
              <a:defRPr/>
            </a:pPr>
            <a:r>
              <a:rPr lang="en-US" sz="2400" b="1" dirty="0">
                <a:solidFill>
                  <a:schemeClr val="bg1"/>
                </a:solidFill>
              </a:rPr>
              <a:t>Q137	I pray regularly for missionaries</a:t>
            </a:r>
          </a:p>
          <a:p>
            <a:pPr marL="990600" lvl="1" indent="-533400">
              <a:lnSpc>
                <a:spcPct val="150000"/>
              </a:lnSpc>
              <a:buClr>
                <a:schemeClr val="tx1"/>
              </a:buClr>
              <a:defRPr/>
            </a:pPr>
            <a:endParaRPr lang="en-US" sz="1400" b="1" dirty="0">
              <a:solidFill>
                <a:schemeClr val="bg1"/>
              </a:solidFill>
            </a:endParaRPr>
          </a:p>
          <a:p>
            <a:pPr marL="990600" lvl="1" indent="-533400">
              <a:lnSpc>
                <a:spcPct val="150000"/>
              </a:lnSpc>
              <a:buClr>
                <a:schemeClr val="tx1"/>
              </a:buClr>
              <a:defRPr/>
            </a:pPr>
            <a:r>
              <a:rPr lang="en-US" sz="2400" b="1" dirty="0">
                <a:solidFill>
                  <a:schemeClr val="bg1"/>
                </a:solidFill>
              </a:rPr>
              <a:t>Q143 	I pray regularly for lost people </a:t>
            </a:r>
          </a:p>
          <a:p>
            <a:pPr marL="990600" lvl="1" indent="-533400">
              <a:lnSpc>
                <a:spcPct val="150000"/>
              </a:lnSpc>
              <a:buClr>
                <a:schemeClr val="tx1"/>
              </a:buClr>
              <a:defRPr/>
            </a:pPr>
            <a:endParaRPr lang="en-US" sz="1600" b="1" dirty="0">
              <a:solidFill>
                <a:schemeClr val="bg1"/>
              </a:solidFill>
            </a:endParaRPr>
          </a:p>
        </p:txBody>
      </p:sp>
      <p:pic>
        <p:nvPicPr>
          <p:cNvPr id="6" name="Picture 5" descr="A close up of a logo&#10;&#10;Description generated with high confidence">
            <a:extLst>
              <a:ext uri="{FF2B5EF4-FFF2-40B4-BE49-F238E27FC236}">
                <a16:creationId xmlns:a16="http://schemas.microsoft.com/office/drawing/2014/main" id="{8680F4E4-FE7E-4F0C-A9E8-B924C2891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851780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FCF4D63-58E2-4DF4-8CFA-7F9BCF420D70}" type="slidenum">
              <a:rPr lang="en-US">
                <a:solidFill>
                  <a:srgbClr val="000000"/>
                </a:solidFill>
              </a:rPr>
              <a:pPr>
                <a:defRPr/>
              </a:pPr>
              <a:t>48</a:t>
            </a:fld>
            <a:endParaRPr lang="en-US">
              <a:solidFill>
                <a:srgbClr val="000000"/>
              </a:solidFill>
            </a:endParaRPr>
          </a:p>
        </p:txBody>
      </p:sp>
      <p:sp>
        <p:nvSpPr>
          <p:cNvPr id="176130" name="Rectangle 2"/>
          <p:cNvSpPr>
            <a:spLocks noGrp="1" noChangeArrowheads="1"/>
          </p:cNvSpPr>
          <p:nvPr>
            <p:ph type="body" idx="1"/>
          </p:nvPr>
        </p:nvSpPr>
        <p:spPr>
          <a:xfrm>
            <a:off x="1549400" y="1616075"/>
            <a:ext cx="8610600" cy="5105400"/>
          </a:xfrm>
          <a:effectLst>
            <a:outerShdw dist="35921" dir="2700000" algn="ctr" rotWithShape="0">
              <a:schemeClr val="tx1"/>
            </a:outerShdw>
          </a:effectLst>
        </p:spPr>
        <p:txBody>
          <a:bodyPr/>
          <a:lstStyle/>
          <a:p>
            <a:pPr marL="990600" lvl="1" indent="-533400" eaLnBrk="1" hangingPunct="1">
              <a:lnSpc>
                <a:spcPct val="150000"/>
              </a:lnSpc>
              <a:buClr>
                <a:schemeClr val="tx1"/>
              </a:buClr>
              <a:buNone/>
              <a:defRPr/>
            </a:pPr>
            <a:endParaRPr lang="en-US" sz="2400" b="1" dirty="0">
              <a:solidFill>
                <a:schemeClr val="bg1"/>
              </a:solidFill>
              <a:latin typeface="+mj-lt"/>
            </a:endParaRPr>
          </a:p>
          <a:p>
            <a:pPr marL="990600" lvl="1" indent="-533400" eaLnBrk="1" hangingPunct="1">
              <a:lnSpc>
                <a:spcPct val="150000"/>
              </a:lnSpc>
              <a:buClr>
                <a:schemeClr val="tx1"/>
              </a:buClr>
              <a:buNone/>
              <a:defRPr/>
            </a:pPr>
            <a:r>
              <a:rPr lang="en-US" sz="2400" b="1" dirty="0">
                <a:solidFill>
                  <a:schemeClr val="bg1"/>
                </a:solidFill>
                <a:latin typeface="+mj-lt"/>
              </a:rPr>
              <a:t>Offer the church prayer ministry ideas</a:t>
            </a:r>
          </a:p>
          <a:p>
            <a:pPr marL="1371600" lvl="2" indent="-457200" eaLnBrk="1" hangingPunct="1">
              <a:lnSpc>
                <a:spcPct val="150000"/>
              </a:lnSpc>
              <a:buClr>
                <a:schemeClr val="tx1"/>
              </a:buClr>
              <a:buNone/>
              <a:defRPr/>
            </a:pPr>
            <a:r>
              <a:rPr lang="en-US" b="1" dirty="0">
                <a:solidFill>
                  <a:schemeClr val="bg1"/>
                </a:solidFill>
                <a:latin typeface="+mj-lt"/>
              </a:rPr>
              <a:t>1. Prayer cards</a:t>
            </a:r>
          </a:p>
          <a:p>
            <a:pPr marL="1371600" lvl="2" indent="-457200" eaLnBrk="1" hangingPunct="1">
              <a:lnSpc>
                <a:spcPct val="125000"/>
              </a:lnSpc>
              <a:buClr>
                <a:schemeClr val="tx1"/>
              </a:buClr>
              <a:buNone/>
              <a:defRPr/>
            </a:pPr>
            <a:r>
              <a:rPr lang="en-US" b="1" dirty="0">
                <a:solidFill>
                  <a:schemeClr val="bg1"/>
                </a:solidFill>
                <a:latin typeface="+mj-lt"/>
              </a:rPr>
              <a:t>2. Prayer chain – use social media</a:t>
            </a:r>
          </a:p>
          <a:p>
            <a:pPr marL="1371600" lvl="2" indent="-457200" eaLnBrk="1" hangingPunct="1">
              <a:lnSpc>
                <a:spcPct val="125000"/>
              </a:lnSpc>
              <a:buClr>
                <a:schemeClr val="tx1"/>
              </a:buClr>
              <a:buNone/>
              <a:defRPr/>
            </a:pPr>
            <a:r>
              <a:rPr lang="en-US" b="1" dirty="0">
                <a:solidFill>
                  <a:schemeClr val="bg1"/>
                </a:solidFill>
                <a:latin typeface="+mj-lt"/>
              </a:rPr>
              <a:t>3. National Day of Prayer </a:t>
            </a:r>
          </a:p>
          <a:p>
            <a:pPr marL="1371600" lvl="2" indent="-457200" eaLnBrk="1" hangingPunct="1">
              <a:lnSpc>
                <a:spcPct val="125000"/>
              </a:lnSpc>
              <a:buClr>
                <a:schemeClr val="tx1"/>
              </a:buClr>
              <a:buNone/>
              <a:defRPr/>
            </a:pPr>
            <a:r>
              <a:rPr lang="en-US" b="1" dirty="0">
                <a:solidFill>
                  <a:schemeClr val="bg1"/>
                </a:solidFill>
                <a:latin typeface="+mj-lt"/>
              </a:rPr>
              <a:t>4. Prayer retreat</a:t>
            </a:r>
          </a:p>
          <a:p>
            <a:pPr marL="1371600" lvl="2" indent="-457200" eaLnBrk="1" hangingPunct="1">
              <a:lnSpc>
                <a:spcPct val="150000"/>
              </a:lnSpc>
              <a:buClr>
                <a:schemeClr val="tx1"/>
              </a:buClr>
              <a:buNone/>
              <a:defRPr/>
            </a:pPr>
            <a:r>
              <a:rPr lang="en-US" b="1" dirty="0">
                <a:solidFill>
                  <a:schemeClr val="bg1"/>
                </a:solidFill>
                <a:latin typeface="+mj-lt"/>
              </a:rPr>
              <a:t>5. Prayer walks</a:t>
            </a:r>
          </a:p>
        </p:txBody>
      </p:sp>
      <p:sp>
        <p:nvSpPr>
          <p:cNvPr id="115716" name="Rectangle 3"/>
          <p:cNvSpPr>
            <a:spLocks noGrp="1" noChangeArrowheads="1"/>
          </p:cNvSpPr>
          <p:nvPr>
            <p:ph type="title"/>
          </p:nvPr>
        </p:nvSpPr>
        <p:spPr>
          <a:xfrm>
            <a:off x="1157840" y="544959"/>
            <a:ext cx="7579760" cy="1143000"/>
          </a:xfrm>
          <a:effectLst>
            <a:outerShdw dist="35921" dir="2700000" algn="ctr" rotWithShape="0">
              <a:schemeClr val="tx1"/>
            </a:outerShdw>
          </a:effectLst>
        </p:spPr>
        <p:txBody>
          <a:bodyPr/>
          <a:lstStyle/>
          <a:p>
            <a:pPr eaLnBrk="1" hangingPunct="1"/>
            <a:r>
              <a:rPr lang="en-US" altLang="en-US" sz="3600" b="1" dirty="0">
                <a:solidFill>
                  <a:schemeClr val="bg1"/>
                </a:solidFill>
              </a:rPr>
              <a:t>Prayer </a:t>
            </a:r>
            <a:br>
              <a:rPr lang="en-US" altLang="en-US" sz="3600" b="1" dirty="0">
                <a:solidFill>
                  <a:schemeClr val="bg1"/>
                </a:solidFill>
              </a:rPr>
            </a:br>
            <a:r>
              <a:rPr lang="en-US" altLang="en-US" sz="3600" b="1" dirty="0">
                <a:solidFill>
                  <a:schemeClr val="bg1"/>
                </a:solidFill>
              </a:rPr>
              <a:t>Revitalization</a:t>
            </a:r>
            <a:endParaRPr lang="en-US" altLang="en-US" sz="32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2980" y="3192695"/>
            <a:ext cx="1798320" cy="1798320"/>
          </a:xfrm>
          <a:prstGeom prst="rect">
            <a:avLst/>
          </a:prstGeom>
        </p:spPr>
      </p:pic>
      <p:pic>
        <p:nvPicPr>
          <p:cNvPr id="6" name="Picture 5" descr="A close up of a logo&#10;&#10;Description generated with high confidence">
            <a:extLst>
              <a:ext uri="{FF2B5EF4-FFF2-40B4-BE49-F238E27FC236}">
                <a16:creationId xmlns:a16="http://schemas.microsoft.com/office/drawing/2014/main" id="{81480429-B844-47F9-A722-4AF574EC0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1572385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6D7753A-3459-4E74-8371-C330FDC7B869}" type="slidenum">
              <a:rPr lang="en-US">
                <a:solidFill>
                  <a:srgbClr val="000000"/>
                </a:solidFill>
              </a:rPr>
              <a:pPr>
                <a:defRPr/>
              </a:pPr>
              <a:t>49</a:t>
            </a:fld>
            <a:endParaRPr lang="en-US">
              <a:solidFill>
                <a:srgbClr val="000000"/>
              </a:solidFill>
            </a:endParaRPr>
          </a:p>
        </p:txBody>
      </p:sp>
      <p:sp>
        <p:nvSpPr>
          <p:cNvPr id="178178" name="Rectangle 2"/>
          <p:cNvSpPr>
            <a:spLocks noGrp="1" noChangeArrowheads="1"/>
          </p:cNvSpPr>
          <p:nvPr>
            <p:ph type="body" idx="1"/>
          </p:nvPr>
        </p:nvSpPr>
        <p:spPr>
          <a:xfrm>
            <a:off x="1854200" y="1539155"/>
            <a:ext cx="8305800" cy="5105400"/>
          </a:xfrm>
          <a:effectLst>
            <a:outerShdw dist="35921" dir="2700000" algn="ctr" rotWithShape="0">
              <a:schemeClr val="tx1"/>
            </a:outerShdw>
          </a:effectLst>
        </p:spPr>
        <p:txBody>
          <a:bodyPr/>
          <a:lstStyle/>
          <a:p>
            <a:pPr marL="990600" lvl="1" indent="-533400" eaLnBrk="1" hangingPunct="1">
              <a:lnSpc>
                <a:spcPct val="150000"/>
              </a:lnSpc>
              <a:buClr>
                <a:schemeClr val="tx1"/>
              </a:buClr>
              <a:buNone/>
              <a:defRPr/>
            </a:pPr>
            <a:endParaRPr lang="en-US" sz="2400" dirty="0">
              <a:solidFill>
                <a:schemeClr val="bg1"/>
              </a:solidFill>
              <a:latin typeface="+mj-lt"/>
            </a:endParaRPr>
          </a:p>
          <a:p>
            <a:pPr marL="990600" lvl="1" indent="-533400" eaLnBrk="1" hangingPunct="1">
              <a:lnSpc>
                <a:spcPct val="150000"/>
              </a:lnSpc>
              <a:buClr>
                <a:schemeClr val="tx1"/>
              </a:buClr>
              <a:buNone/>
              <a:defRPr/>
            </a:pPr>
            <a:r>
              <a:rPr lang="en-US" sz="2400" dirty="0">
                <a:solidFill>
                  <a:schemeClr val="bg1"/>
                </a:solidFill>
                <a:latin typeface="+mj-lt"/>
              </a:rPr>
              <a:t>prayer ideas (cont.)</a:t>
            </a:r>
          </a:p>
          <a:p>
            <a:pPr marL="1371600" lvl="2" indent="-457200" eaLnBrk="1" hangingPunct="1">
              <a:lnSpc>
                <a:spcPct val="125000"/>
              </a:lnSpc>
              <a:buClr>
                <a:schemeClr val="tx1"/>
              </a:buClr>
              <a:buNone/>
              <a:defRPr/>
            </a:pPr>
            <a:r>
              <a:rPr lang="en-US" dirty="0">
                <a:solidFill>
                  <a:schemeClr val="bg1"/>
                </a:solidFill>
                <a:latin typeface="+mj-lt"/>
              </a:rPr>
              <a:t>6. </a:t>
            </a:r>
            <a:r>
              <a:rPr lang="en-US" b="1" dirty="0">
                <a:solidFill>
                  <a:schemeClr val="bg1"/>
                </a:solidFill>
                <a:latin typeface="+mj-lt"/>
              </a:rPr>
              <a:t>Prayer room or prayer chapel</a:t>
            </a:r>
          </a:p>
          <a:p>
            <a:pPr marL="1371600" lvl="2" indent="-457200" eaLnBrk="1" hangingPunct="1">
              <a:lnSpc>
                <a:spcPct val="125000"/>
              </a:lnSpc>
              <a:buClr>
                <a:schemeClr val="tx1"/>
              </a:buClr>
              <a:buNone/>
              <a:defRPr/>
            </a:pPr>
            <a:r>
              <a:rPr lang="en-US" b="1" dirty="0">
                <a:solidFill>
                  <a:schemeClr val="bg1"/>
                </a:solidFill>
                <a:latin typeface="+mj-lt"/>
              </a:rPr>
              <a:t>7. Concerts of prayer</a:t>
            </a:r>
          </a:p>
          <a:p>
            <a:pPr marL="1371600" lvl="2" indent="-457200" eaLnBrk="1" hangingPunct="1">
              <a:lnSpc>
                <a:spcPct val="150000"/>
              </a:lnSpc>
              <a:buClr>
                <a:schemeClr val="tx1"/>
              </a:buClr>
              <a:buNone/>
              <a:defRPr/>
            </a:pPr>
            <a:r>
              <a:rPr lang="en-US" b="1" dirty="0">
                <a:solidFill>
                  <a:schemeClr val="bg1"/>
                </a:solidFill>
                <a:latin typeface="+mj-lt"/>
              </a:rPr>
              <a:t>8. Pastor’s prayer partners</a:t>
            </a:r>
          </a:p>
          <a:p>
            <a:pPr marL="1371600" lvl="2" indent="-457200" eaLnBrk="1" hangingPunct="1">
              <a:lnSpc>
                <a:spcPct val="125000"/>
              </a:lnSpc>
              <a:buClr>
                <a:schemeClr val="tx1"/>
              </a:buClr>
              <a:buNone/>
              <a:defRPr/>
            </a:pPr>
            <a:r>
              <a:rPr lang="en-US" b="1" dirty="0">
                <a:solidFill>
                  <a:schemeClr val="bg1"/>
                </a:solidFill>
                <a:latin typeface="+mj-lt"/>
              </a:rPr>
              <a:t>9. Praying the Scriptures</a:t>
            </a:r>
          </a:p>
          <a:p>
            <a:pPr marL="1371600" lvl="2" indent="-457200" eaLnBrk="1" hangingPunct="1">
              <a:lnSpc>
                <a:spcPct val="125000"/>
              </a:lnSpc>
              <a:buClr>
                <a:schemeClr val="tx1"/>
              </a:buClr>
              <a:buNone/>
              <a:defRPr/>
            </a:pPr>
            <a:r>
              <a:rPr lang="en-US" b="1" dirty="0">
                <a:solidFill>
                  <a:schemeClr val="bg1"/>
                </a:solidFill>
                <a:latin typeface="+mj-lt"/>
              </a:rPr>
              <a:t>10. Lighthouses of prayer</a:t>
            </a:r>
          </a:p>
        </p:txBody>
      </p:sp>
      <p:sp>
        <p:nvSpPr>
          <p:cNvPr id="116740" name="Rectangle 3"/>
          <p:cNvSpPr>
            <a:spLocks noGrp="1" noChangeArrowheads="1"/>
          </p:cNvSpPr>
          <p:nvPr>
            <p:ph type="title"/>
          </p:nvPr>
        </p:nvSpPr>
        <p:spPr>
          <a:xfrm>
            <a:off x="859729" y="498635"/>
            <a:ext cx="7656816" cy="1143000"/>
          </a:xfrm>
          <a:effectLst>
            <a:outerShdw dist="35921" dir="2700000" algn="ctr" rotWithShape="0">
              <a:schemeClr val="tx1"/>
            </a:outerShdw>
          </a:effectLst>
        </p:spPr>
        <p:txBody>
          <a:bodyPr/>
          <a:lstStyle/>
          <a:p>
            <a:pPr eaLnBrk="1" hangingPunct="1"/>
            <a:r>
              <a:rPr lang="en-US" altLang="en-US" sz="3600" b="1" dirty="0">
                <a:solidFill>
                  <a:schemeClr val="bg1"/>
                </a:solidFill>
              </a:rPr>
              <a:t>Prayer </a:t>
            </a:r>
            <a:br>
              <a:rPr lang="en-US" altLang="en-US" sz="3600" b="1" dirty="0">
                <a:solidFill>
                  <a:schemeClr val="bg1"/>
                </a:solidFill>
              </a:rPr>
            </a:br>
            <a:r>
              <a:rPr lang="en-US" altLang="en-US" sz="3600" b="1" dirty="0">
                <a:solidFill>
                  <a:schemeClr val="bg1"/>
                </a:solidFill>
              </a:rPr>
              <a:t>Revitalization</a:t>
            </a:r>
          </a:p>
        </p:txBody>
      </p:sp>
      <p:pic>
        <p:nvPicPr>
          <p:cNvPr id="6" name="Picture 5" descr="A close up of a logo&#10;&#10;Description generated with high confidence">
            <a:extLst>
              <a:ext uri="{FF2B5EF4-FFF2-40B4-BE49-F238E27FC236}">
                <a16:creationId xmlns:a16="http://schemas.microsoft.com/office/drawing/2014/main" id="{9A76048A-3162-4899-9475-465E52BF9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pic>
        <p:nvPicPr>
          <p:cNvPr id="7" name="Picture 6">
            <a:extLst>
              <a:ext uri="{FF2B5EF4-FFF2-40B4-BE49-F238E27FC236}">
                <a16:creationId xmlns:a16="http://schemas.microsoft.com/office/drawing/2014/main" id="{2EB8FD4D-90CF-4BCA-B4ED-3F3A96E5F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2980" y="3192695"/>
            <a:ext cx="1798320" cy="1798320"/>
          </a:xfrm>
          <a:prstGeom prst="rect">
            <a:avLst/>
          </a:prstGeom>
        </p:spPr>
      </p:pic>
    </p:spTree>
    <p:extLst>
      <p:ext uri="{BB962C8B-B14F-4D97-AF65-F5344CB8AC3E}">
        <p14:creationId xmlns:p14="http://schemas.microsoft.com/office/powerpoint/2010/main" val="154037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Evangelism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674424" y="1843542"/>
            <a:ext cx="10610597"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Standard Classification Format for this Component of Church Health</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graphicFrame>
        <p:nvGraphicFramePr>
          <p:cNvPr id="3" name="Table 2">
            <a:extLst>
              <a:ext uri="{FF2B5EF4-FFF2-40B4-BE49-F238E27FC236}">
                <a16:creationId xmlns:a16="http://schemas.microsoft.com/office/drawing/2014/main" id="{D0CBF139-A9EB-4E97-85D0-70279F15CF63}"/>
              </a:ext>
            </a:extLst>
          </p:cNvPr>
          <p:cNvGraphicFramePr>
            <a:graphicFrameLocks noGrp="1"/>
          </p:cNvGraphicFramePr>
          <p:nvPr>
            <p:extLst>
              <p:ext uri="{D42A27DB-BD31-4B8C-83A1-F6EECF244321}">
                <p14:modId xmlns:p14="http://schemas.microsoft.com/office/powerpoint/2010/main" val="577904272"/>
              </p:ext>
            </p:extLst>
          </p:nvPr>
        </p:nvGraphicFramePr>
        <p:xfrm>
          <a:off x="1366463" y="2610465"/>
          <a:ext cx="9918558" cy="3821285"/>
        </p:xfrm>
        <a:graphic>
          <a:graphicData uri="http://schemas.openxmlformats.org/drawingml/2006/table">
            <a:tbl>
              <a:tblPr firstRow="1" firstCol="1" bandRow="1">
                <a:tableStyleId>{8799B23B-EC83-4686-B30A-512413B5E67A}</a:tableStyleId>
              </a:tblPr>
              <a:tblGrid>
                <a:gridCol w="4798031">
                  <a:extLst>
                    <a:ext uri="{9D8B030D-6E8A-4147-A177-3AD203B41FA5}">
                      <a16:colId xmlns:a16="http://schemas.microsoft.com/office/drawing/2014/main" val="1973418880"/>
                    </a:ext>
                  </a:extLst>
                </a:gridCol>
                <a:gridCol w="5120527">
                  <a:extLst>
                    <a:ext uri="{9D8B030D-6E8A-4147-A177-3AD203B41FA5}">
                      <a16:colId xmlns:a16="http://schemas.microsoft.com/office/drawing/2014/main" val="3849576816"/>
                    </a:ext>
                  </a:extLst>
                </a:gridCol>
              </a:tblGrid>
              <a:tr h="450036">
                <a:tc>
                  <a:txBody>
                    <a:bodyPr/>
                    <a:lstStyle/>
                    <a:p>
                      <a:pPr marL="0" marR="0">
                        <a:lnSpc>
                          <a:spcPct val="115000"/>
                        </a:lnSpc>
                        <a:spcBef>
                          <a:spcPts val="0"/>
                        </a:spcBef>
                        <a:spcAft>
                          <a:spcPts val="0"/>
                        </a:spcAft>
                      </a:pPr>
                      <a:r>
                        <a:rPr lang="en-US" sz="2400" b="0" dirty="0">
                          <a:solidFill>
                            <a:schemeClr val="bg1"/>
                          </a:solidFill>
                          <a:effectLst/>
                        </a:rPr>
                        <a:t>Organic or Organizational</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Organic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6651460"/>
                  </a:ext>
                </a:extLst>
              </a:tr>
              <a:tr h="499427">
                <a:tc>
                  <a:txBody>
                    <a:bodyPr/>
                    <a:lstStyle/>
                    <a:p>
                      <a:pPr marL="0" marR="0">
                        <a:lnSpc>
                          <a:spcPct val="115000"/>
                        </a:lnSpc>
                        <a:spcBef>
                          <a:spcPts val="0"/>
                        </a:spcBef>
                        <a:spcAft>
                          <a:spcPts val="0"/>
                        </a:spcAft>
                      </a:pPr>
                      <a:r>
                        <a:rPr lang="en-US" sz="2400" b="0">
                          <a:solidFill>
                            <a:schemeClr val="bg1"/>
                          </a:solidFill>
                          <a:effectLst/>
                        </a:rPr>
                        <a:t>Side of the Fishbone Diagram</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Top</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657139"/>
                  </a:ext>
                </a:extLst>
              </a:tr>
              <a:tr h="450036">
                <a:tc>
                  <a:txBody>
                    <a:bodyPr/>
                    <a:lstStyle/>
                    <a:p>
                      <a:pPr marL="0" marR="0">
                        <a:lnSpc>
                          <a:spcPct val="115000"/>
                        </a:lnSpc>
                        <a:spcBef>
                          <a:spcPts val="0"/>
                        </a:spcBef>
                        <a:spcAft>
                          <a:spcPts val="0"/>
                        </a:spcAft>
                      </a:pPr>
                      <a:r>
                        <a:rPr lang="en-US" sz="2400" b="0" dirty="0">
                          <a:solidFill>
                            <a:schemeClr val="bg1"/>
                          </a:solidFill>
                          <a:effectLst/>
                        </a:rPr>
                        <a:t>Relational or Task</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Relational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86824"/>
                  </a:ext>
                </a:extLst>
              </a:tr>
              <a:tr h="450036">
                <a:tc>
                  <a:txBody>
                    <a:bodyPr/>
                    <a:lstStyle/>
                    <a:p>
                      <a:pPr marL="0" marR="0">
                        <a:lnSpc>
                          <a:spcPct val="115000"/>
                        </a:lnSpc>
                        <a:spcBef>
                          <a:spcPts val="0"/>
                        </a:spcBef>
                        <a:spcAft>
                          <a:spcPts val="0"/>
                        </a:spcAft>
                      </a:pPr>
                      <a:r>
                        <a:rPr lang="en-US" sz="2400" b="0">
                          <a:solidFill>
                            <a:schemeClr val="bg1"/>
                          </a:solidFill>
                          <a:effectLst/>
                        </a:rPr>
                        <a:t>Timeless or Timebound/Contextual</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Timeless, all churches, all times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00438"/>
                  </a:ext>
                </a:extLst>
              </a:tr>
              <a:tr h="450036">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Acts 2 Reference </a:t>
                      </a:r>
                    </a:p>
                    <a:p>
                      <a:pPr marL="0" marR="0">
                        <a:lnSpc>
                          <a:spcPct val="115000"/>
                        </a:lnSpc>
                        <a:spcBef>
                          <a:spcPts val="0"/>
                        </a:spcBef>
                        <a:spcAft>
                          <a:spcPts val="0"/>
                        </a:spcAft>
                      </a:pPr>
                      <a:r>
                        <a:rPr lang="en-US" sz="24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t>
                      </a:r>
                      <a:r>
                        <a:rPr lang="en-US" sz="20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44 </a:t>
                      </a:r>
                      <a:r>
                        <a:rPr lang="en-US" sz="2000" b="0"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those who had believed </a:t>
                      </a:r>
                      <a:r>
                        <a:rPr lang="en-US" sz="20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vs. v. 47 </a:t>
                      </a:r>
                      <a:r>
                        <a:rPr lang="en-US" sz="2000" b="0"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people</a:t>
                      </a:r>
                      <a:r>
                        <a:rPr lang="en-US" sz="20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2000" b="0"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those being saved </a:t>
                      </a:r>
                    </a:p>
                    <a:p>
                      <a:pPr marL="0" marR="0">
                        <a:lnSpc>
                          <a:spcPct val="115000"/>
                        </a:lnSpc>
                        <a:spcBef>
                          <a:spcPts val="0"/>
                        </a:spcBef>
                        <a:spcAft>
                          <a:spcPts val="0"/>
                        </a:spcAft>
                      </a:pPr>
                      <a:r>
                        <a:rPr lang="en-US" sz="20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groups)</a:t>
                      </a:r>
                      <a:endParaRPr lang="en-US" sz="18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47 enjoying the favor of all the people</a:t>
                      </a: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47 Lord added to their number daily those being saved </a:t>
                      </a:r>
                    </a:p>
                  </a:txBody>
                  <a:tcPr marL="68580" marR="68580" marT="0" marB="0"/>
                </a:tc>
                <a:extLst>
                  <a:ext uri="{0D108BD9-81ED-4DB2-BD59-A6C34878D82A}">
                    <a16:rowId xmlns:a16="http://schemas.microsoft.com/office/drawing/2014/main" val="1490269288"/>
                  </a:ext>
                </a:extLst>
              </a:tr>
              <a:tr h="450036">
                <a:tc>
                  <a:txBody>
                    <a:bodyPr/>
                    <a:lstStyle/>
                    <a:p>
                      <a:pPr marL="0" marR="0">
                        <a:lnSpc>
                          <a:spcPct val="115000"/>
                        </a:lnSpc>
                        <a:spcBef>
                          <a:spcPts val="0"/>
                        </a:spcBef>
                        <a:spcAft>
                          <a:spcPts val="0"/>
                        </a:spcAft>
                      </a:pPr>
                      <a:r>
                        <a:rPr lang="en-US" sz="2400" b="0" dirty="0">
                          <a:solidFill>
                            <a:schemeClr val="bg1"/>
                          </a:solidFill>
                          <a:effectLst/>
                        </a:rPr>
                        <a:t>Complimentary Component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Outreach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1525350"/>
                  </a:ext>
                </a:extLst>
              </a:tr>
            </a:tbl>
          </a:graphicData>
        </a:graphic>
      </p:graphicFrame>
    </p:spTree>
    <p:extLst>
      <p:ext uri="{BB962C8B-B14F-4D97-AF65-F5344CB8AC3E}">
        <p14:creationId xmlns:p14="http://schemas.microsoft.com/office/powerpoint/2010/main" val="3004387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6736"/>
            <a:ext cx="10972800" cy="1143000"/>
          </a:xfrm>
        </p:spPr>
        <p:txBody>
          <a:bodyPr/>
          <a:lstStyle/>
          <a:p>
            <a:r>
              <a:rPr lang="en-US" sz="3600" b="1" dirty="0">
                <a:solidFill>
                  <a:schemeClr val="bg1"/>
                </a:solidFill>
              </a:rPr>
              <a:t>Questions / Comments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1FB9A-9161-45BC-9C95-C0A229B41D98}"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pic>
        <p:nvPicPr>
          <p:cNvPr id="1026" name="Picture 2" descr="https://pixabay.com/static/uploads/photo/2015/11/11/11/05/question-1038491_960_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970088"/>
            <a:ext cx="3110434" cy="205740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cdn.vectorstock.com/i/composite/59,35/question-mark-vector-9759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664" y="1989138"/>
            <a:ext cx="1936432" cy="203835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97070" y="4343401"/>
            <a:ext cx="6146234" cy="904863"/>
          </a:xfrm>
          <a:prstGeom prst="rect">
            <a:avLst/>
          </a:prstGeom>
          <a:noFill/>
        </p:spPr>
        <p:txBody>
          <a:bodyPr wrap="none" rtlCol="0">
            <a:spAutoFit/>
          </a:bodyPr>
          <a:lstStyle/>
          <a:p>
            <a:pPr marL="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What questions do you have?</a:t>
            </a:r>
          </a:p>
          <a:p>
            <a:pPr marL="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Or comments + or – about the material?</a:t>
            </a:r>
          </a:p>
        </p:txBody>
      </p:sp>
      <p:sp>
        <p:nvSpPr>
          <p:cNvPr id="5" name="TextBox 4">
            <a:extLst>
              <a:ext uri="{FF2B5EF4-FFF2-40B4-BE49-F238E27FC236}">
                <a16:creationId xmlns:a16="http://schemas.microsoft.com/office/drawing/2014/main" id="{1E596814-F5B6-4576-A7F6-1E7B995DE087}"/>
              </a:ext>
            </a:extLst>
          </p:cNvPr>
          <p:cNvSpPr txBox="1"/>
          <p:nvPr/>
        </p:nvSpPr>
        <p:spPr>
          <a:xfrm>
            <a:off x="4742848" y="5608815"/>
            <a:ext cx="3023584" cy="874535"/>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jim@churchconsulting.org</a:t>
            </a:r>
          </a:p>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1-866-221-6313</a:t>
            </a:r>
          </a:p>
        </p:txBody>
      </p:sp>
    </p:spTree>
    <p:extLst>
      <p:ext uri="{BB962C8B-B14F-4D97-AF65-F5344CB8AC3E}">
        <p14:creationId xmlns:p14="http://schemas.microsoft.com/office/powerpoint/2010/main" val="339080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Evangelism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sp>
        <p:nvSpPr>
          <p:cNvPr id="2" name="TextBox 1">
            <a:extLst>
              <a:ext uri="{FF2B5EF4-FFF2-40B4-BE49-F238E27FC236}">
                <a16:creationId xmlns:a16="http://schemas.microsoft.com/office/drawing/2014/main" id="{F1FE1975-F3CF-45D6-A103-088F784C1BC0}"/>
              </a:ext>
            </a:extLst>
          </p:cNvPr>
          <p:cNvSpPr txBox="1"/>
          <p:nvPr/>
        </p:nvSpPr>
        <p:spPr>
          <a:xfrm>
            <a:off x="1518224" y="1572427"/>
            <a:ext cx="9326592" cy="825675"/>
          </a:xfrm>
          <a:prstGeom prst="rect">
            <a:avLst/>
          </a:prstGeom>
          <a:noFill/>
        </p:spPr>
        <p:txBody>
          <a:bodyPr wrap="none" rtlCol="0">
            <a:spAutoFit/>
          </a:bodyPr>
          <a:lstStyle/>
          <a:p>
            <a:pPr marL="990600" indent="-533400">
              <a:lnSpc>
                <a:spcPct val="150000"/>
              </a:lnSpc>
              <a:spcBef>
                <a:spcPct val="20000"/>
              </a:spcBef>
              <a:buClr>
                <a:schemeClr val="tx1"/>
              </a:buClr>
            </a:pPr>
            <a:r>
              <a:rPr lang="en-US" sz="3600" b="1" kern="0" dirty="0">
                <a:solidFill>
                  <a:schemeClr val="bg1"/>
                </a:solidFill>
                <a:effectLst>
                  <a:outerShdw blurRad="38100" dist="38100" dir="2700000" algn="tl">
                    <a:srgbClr val="000000">
                      <a:alpha val="43137"/>
                    </a:srgbClr>
                  </a:outerShdw>
                </a:effectLst>
                <a:latin typeface="+mj-lt"/>
              </a:rPr>
              <a:t>Complimentary component is Outreach</a:t>
            </a:r>
          </a:p>
        </p:txBody>
      </p:sp>
      <p:pic>
        <p:nvPicPr>
          <p:cNvPr id="4" name="Picture 3" descr="A close up of a logo&#10;&#10;Description generated with very high confidence">
            <a:extLst>
              <a:ext uri="{FF2B5EF4-FFF2-40B4-BE49-F238E27FC236}">
                <a16:creationId xmlns:a16="http://schemas.microsoft.com/office/drawing/2014/main" id="{91C075B4-F2E8-4889-AAC5-15BA9F175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293" y="2498163"/>
            <a:ext cx="8939614" cy="3132075"/>
          </a:xfrm>
          <a:prstGeom prst="rect">
            <a:avLst/>
          </a:prstGeom>
        </p:spPr>
      </p:pic>
      <p:sp>
        <p:nvSpPr>
          <p:cNvPr id="9" name="Oval 8">
            <a:extLst>
              <a:ext uri="{FF2B5EF4-FFF2-40B4-BE49-F238E27FC236}">
                <a16:creationId xmlns:a16="http://schemas.microsoft.com/office/drawing/2014/main" id="{529DD6C5-07AB-4648-AAF0-6352B922617C}"/>
              </a:ext>
            </a:extLst>
          </p:cNvPr>
          <p:cNvSpPr/>
          <p:nvPr/>
        </p:nvSpPr>
        <p:spPr>
          <a:xfrm>
            <a:off x="3349491" y="2691829"/>
            <a:ext cx="1078671" cy="374688"/>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0941FD9-DBC9-4F6D-8671-1D3BFB41407B}"/>
              </a:ext>
            </a:extLst>
          </p:cNvPr>
          <p:cNvSpPr/>
          <p:nvPr/>
        </p:nvSpPr>
        <p:spPr>
          <a:xfrm>
            <a:off x="3649036" y="5098229"/>
            <a:ext cx="1078671" cy="374688"/>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3EE470A-84F6-4D71-ADAC-64F943FC14BF}"/>
              </a:ext>
            </a:extLst>
          </p:cNvPr>
          <p:cNvSpPr txBox="1"/>
          <p:nvPr/>
        </p:nvSpPr>
        <p:spPr>
          <a:xfrm>
            <a:off x="932195" y="5782101"/>
            <a:ext cx="10403810" cy="830997"/>
          </a:xfrm>
          <a:prstGeom prst="rect">
            <a:avLst/>
          </a:prstGeom>
          <a:noFill/>
        </p:spPr>
        <p:txBody>
          <a:bodyPr wrap="none" rtlCol="0">
            <a:spAutoFit/>
          </a:bodyPr>
          <a:lstStyle/>
          <a:p>
            <a:pPr marL="182880" indent="-182880">
              <a:buClr>
                <a:schemeClr val="bg1"/>
              </a:buClr>
              <a:buFont typeface="Arial" panose="020B0604020202020204" pitchFamily="34" charset="0"/>
              <a:buChar char="•"/>
              <a:tabLst>
                <a:tab pos="2054225" algn="l"/>
              </a:tabLst>
            </a:pPr>
            <a:r>
              <a:rPr lang="en-US" sz="2400" b="1" kern="0" dirty="0">
                <a:solidFill>
                  <a:schemeClr val="bg1"/>
                </a:solidFill>
                <a:effectLst>
                  <a:outerShdw blurRad="38100" dist="38100" dir="2700000" algn="tl">
                    <a:srgbClr val="000000">
                      <a:alpha val="43137"/>
                    </a:srgbClr>
                  </a:outerShdw>
                </a:effectLst>
                <a:latin typeface="+mj-lt"/>
              </a:rPr>
              <a:t>Evangelism: 	Proclamation of the gospel and persuading		- Truth</a:t>
            </a:r>
          </a:p>
          <a:p>
            <a:pPr marL="182880" indent="-182880">
              <a:buClr>
                <a:schemeClr val="bg1"/>
              </a:buClr>
              <a:buFont typeface="Arial" panose="020B0604020202020204" pitchFamily="34" charset="0"/>
              <a:buChar char="•"/>
              <a:tabLst>
                <a:tab pos="2054225" algn="l"/>
              </a:tabLst>
            </a:pPr>
            <a:r>
              <a:rPr lang="en-US" sz="2400" b="1" kern="0" dirty="0">
                <a:solidFill>
                  <a:schemeClr val="bg1"/>
                </a:solidFill>
                <a:effectLst>
                  <a:outerShdw blurRad="38100" dist="38100" dir="2700000" algn="tl">
                    <a:srgbClr val="000000">
                      <a:alpha val="43137"/>
                    </a:srgbClr>
                  </a:outerShdw>
                </a:effectLst>
                <a:latin typeface="+mj-lt"/>
              </a:rPr>
              <a:t>Outreach: 	Love and good deeds e.g. 1 Peter 2:11-12; 3:15 	- Proof</a:t>
            </a:r>
          </a:p>
        </p:txBody>
      </p:sp>
    </p:spTree>
    <p:extLst>
      <p:ext uri="{BB962C8B-B14F-4D97-AF65-F5344CB8AC3E}">
        <p14:creationId xmlns:p14="http://schemas.microsoft.com/office/powerpoint/2010/main" val="323743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8616593" cy="1143000"/>
          </a:xfrm>
        </p:spPr>
        <p:txBody>
          <a:bodyPr/>
          <a:lstStyle/>
          <a:p>
            <a:r>
              <a:rPr lang="en-US" sz="3600" b="1" dirty="0">
                <a:solidFill>
                  <a:schemeClr val="bg1"/>
                </a:solidFill>
              </a:rPr>
              <a:t>Evangelism Defined</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7</a:t>
            </a:fld>
            <a:endParaRPr lang="en-US" dirty="0">
              <a:solidFill>
                <a:srgbClr val="000000"/>
              </a:solidFill>
            </a:endParaRPr>
          </a:p>
        </p:txBody>
      </p:sp>
      <p:sp>
        <p:nvSpPr>
          <p:cNvPr id="5" name="TextBox 4"/>
          <p:cNvSpPr txBox="1"/>
          <p:nvPr/>
        </p:nvSpPr>
        <p:spPr>
          <a:xfrm>
            <a:off x="1734870" y="1911314"/>
            <a:ext cx="8722260" cy="4672048"/>
          </a:xfrm>
          <a:prstGeom prst="rect">
            <a:avLst/>
          </a:prstGeom>
          <a:noFill/>
        </p:spPr>
        <p:txBody>
          <a:bodyPr wrap="none" rtlCol="0">
            <a:spAutoFit/>
          </a:bodyPr>
          <a:lstStyle/>
          <a:p>
            <a:pPr marL="990600" indent="-533400">
              <a:lnSpc>
                <a:spcPct val="150000"/>
              </a:lnSpc>
              <a:spcBef>
                <a:spcPct val="20000"/>
              </a:spcBef>
              <a:buClr>
                <a:schemeClr val="tx1"/>
              </a:buClr>
            </a:pPr>
            <a:r>
              <a:rPr lang="en-US" sz="3600" b="1" kern="0" dirty="0">
                <a:solidFill>
                  <a:schemeClr val="bg1"/>
                </a:solidFill>
                <a:effectLst>
                  <a:outerShdw blurRad="38100" dist="38100" dir="2700000" algn="tl">
                    <a:srgbClr val="000000">
                      <a:alpha val="43137"/>
                    </a:srgbClr>
                  </a:outerShdw>
                </a:effectLst>
                <a:latin typeface="+mj-lt"/>
              </a:rPr>
              <a:t>Acts 2:47</a:t>
            </a:r>
          </a:p>
          <a:p>
            <a:pPr marL="990600" indent="-533400">
              <a:spcBef>
                <a:spcPct val="20000"/>
              </a:spcBef>
              <a:buClr>
                <a:schemeClr val="tx1"/>
              </a:buClr>
            </a:pPr>
            <a:r>
              <a:rPr lang="en-US" b="1" dirty="0">
                <a:solidFill>
                  <a:schemeClr val="bg1"/>
                </a:solidFill>
              </a:rPr>
              <a:t>… enjoying the favor of all the people. And the Lord added to their </a:t>
            </a:r>
          </a:p>
          <a:p>
            <a:pPr marL="990600" indent="-533400">
              <a:spcBef>
                <a:spcPct val="20000"/>
              </a:spcBef>
              <a:buClr>
                <a:schemeClr val="tx1"/>
              </a:buClr>
            </a:pPr>
            <a:r>
              <a:rPr lang="en-US" b="1" dirty="0">
                <a:solidFill>
                  <a:schemeClr val="bg1"/>
                </a:solidFill>
              </a:rPr>
              <a:t>number daily those who were being </a:t>
            </a:r>
            <a:r>
              <a:rPr lang="en-US" b="1" u="sng" dirty="0">
                <a:solidFill>
                  <a:schemeClr val="accent1"/>
                </a:solidFill>
              </a:rPr>
              <a:t>saved</a:t>
            </a:r>
            <a:r>
              <a:rPr lang="en-US" b="1" dirty="0">
                <a:solidFill>
                  <a:schemeClr val="bg1"/>
                </a:solidFill>
              </a:rPr>
              <a:t>.</a:t>
            </a:r>
          </a:p>
          <a:p>
            <a:pPr marL="990600" indent="-533400">
              <a:spcBef>
                <a:spcPct val="20000"/>
              </a:spcBef>
              <a:buClr>
                <a:schemeClr val="tx1"/>
              </a:buClr>
            </a:pPr>
            <a:r>
              <a:rPr lang="en-US" b="1" kern="0" dirty="0">
                <a:solidFill>
                  <a:schemeClr val="bg1"/>
                </a:solidFill>
                <a:effectLst>
                  <a:outerShdw blurRad="38100" dist="38100" dir="2700000" algn="tl">
                    <a:srgbClr val="000000">
                      <a:alpha val="43137"/>
                    </a:srgbClr>
                  </a:outerShdw>
                </a:effectLst>
                <a:latin typeface="+mj-lt"/>
              </a:rPr>
              <a:t>See too: Acts </a:t>
            </a:r>
            <a:r>
              <a:rPr lang="en-US" b="1" dirty="0">
                <a:solidFill>
                  <a:schemeClr val="bg1"/>
                </a:solidFill>
              </a:rPr>
              <a:t>6:7, 11:21, 16:5, 17:12</a:t>
            </a:r>
            <a:r>
              <a:rPr lang="en-US" b="1" kern="0" dirty="0">
                <a:solidFill>
                  <a:schemeClr val="bg1"/>
                </a:solidFill>
                <a:effectLst>
                  <a:outerShdw blurRad="38100" dist="38100" dir="2700000" algn="tl">
                    <a:srgbClr val="000000">
                      <a:alpha val="43137"/>
                    </a:srgbClr>
                  </a:outerShdw>
                </a:effectLst>
                <a:latin typeface="+mj-lt"/>
              </a:rPr>
              <a:t> </a:t>
            </a:r>
          </a:p>
          <a:p>
            <a:pPr marL="990600" indent="-533400">
              <a:lnSpc>
                <a:spcPct val="150000"/>
              </a:lnSpc>
              <a:spcBef>
                <a:spcPct val="20000"/>
              </a:spcBef>
              <a:buClr>
                <a:schemeClr val="tx1"/>
              </a:buClr>
            </a:pPr>
            <a:r>
              <a:rPr lang="en-US" sz="3600" b="1" kern="0" dirty="0">
                <a:solidFill>
                  <a:schemeClr val="bg1"/>
                </a:solidFill>
                <a:effectLst>
                  <a:outerShdw blurRad="38100" dist="38100" dir="2700000" algn="tl">
                    <a:srgbClr val="000000">
                      <a:alpha val="43137"/>
                    </a:srgbClr>
                  </a:outerShdw>
                </a:effectLst>
                <a:latin typeface="+mj-lt"/>
              </a:rPr>
              <a:t>Romans 10:14-15</a:t>
            </a:r>
          </a:p>
          <a:p>
            <a:pPr marL="990600" indent="-533400">
              <a:spcBef>
                <a:spcPct val="20000"/>
              </a:spcBef>
              <a:buClr>
                <a:schemeClr val="tx1"/>
              </a:buClr>
            </a:pPr>
            <a:r>
              <a:rPr lang="en-US" sz="2000" b="1" kern="0" dirty="0">
                <a:solidFill>
                  <a:schemeClr val="bg1"/>
                </a:solidFill>
                <a:effectLst>
                  <a:outerShdw blurRad="38100" dist="38100" dir="2700000" algn="tl">
                    <a:srgbClr val="000000">
                      <a:alpha val="43137"/>
                    </a:srgbClr>
                  </a:outerShdw>
                </a:effectLst>
                <a:latin typeface="+mj-lt"/>
              </a:rPr>
              <a:t>How, then, can they call on the one they have not </a:t>
            </a:r>
            <a:r>
              <a:rPr lang="en-US" sz="2000" b="1" u="sng" kern="0" dirty="0">
                <a:solidFill>
                  <a:schemeClr val="bg1"/>
                </a:solidFill>
                <a:effectLst>
                  <a:outerShdw blurRad="38100" dist="38100" dir="2700000" algn="tl">
                    <a:srgbClr val="000000">
                      <a:alpha val="43137"/>
                    </a:srgbClr>
                  </a:outerShdw>
                </a:effectLst>
                <a:latin typeface="+mj-lt"/>
              </a:rPr>
              <a:t>believed</a:t>
            </a:r>
            <a:r>
              <a:rPr lang="en-US" sz="2000" b="1" kern="0" dirty="0">
                <a:solidFill>
                  <a:schemeClr val="bg1"/>
                </a:solidFill>
                <a:effectLst>
                  <a:outerShdw blurRad="38100" dist="38100" dir="2700000" algn="tl">
                    <a:srgbClr val="000000">
                      <a:alpha val="43137"/>
                    </a:srgbClr>
                  </a:outerShdw>
                </a:effectLst>
                <a:latin typeface="+mj-lt"/>
              </a:rPr>
              <a:t> in?</a:t>
            </a:r>
          </a:p>
          <a:p>
            <a:pPr marL="990600" indent="-533400">
              <a:spcBef>
                <a:spcPct val="20000"/>
              </a:spcBef>
              <a:buClr>
                <a:schemeClr val="tx1"/>
              </a:buClr>
            </a:pPr>
            <a:r>
              <a:rPr lang="en-US" sz="2000" b="1" kern="0" dirty="0">
                <a:solidFill>
                  <a:schemeClr val="bg1"/>
                </a:solidFill>
                <a:effectLst>
                  <a:outerShdw blurRad="38100" dist="38100" dir="2700000" algn="tl">
                    <a:srgbClr val="000000">
                      <a:alpha val="43137"/>
                    </a:srgbClr>
                  </a:outerShdw>
                </a:effectLst>
                <a:latin typeface="+mj-lt"/>
              </a:rPr>
              <a:t>And how can they </a:t>
            </a:r>
            <a:r>
              <a:rPr lang="en-US" sz="2000" b="1" u="sng" kern="0" dirty="0">
                <a:solidFill>
                  <a:schemeClr val="bg1"/>
                </a:solidFill>
                <a:effectLst>
                  <a:outerShdw blurRad="38100" dist="38100" dir="2700000" algn="tl">
                    <a:srgbClr val="000000">
                      <a:alpha val="43137"/>
                    </a:srgbClr>
                  </a:outerShdw>
                </a:effectLst>
                <a:latin typeface="+mj-lt"/>
              </a:rPr>
              <a:t>believ</a:t>
            </a:r>
            <a:r>
              <a:rPr lang="en-US" sz="2000" b="1" kern="0" dirty="0">
                <a:solidFill>
                  <a:schemeClr val="bg1"/>
                </a:solidFill>
                <a:effectLst>
                  <a:outerShdw blurRad="38100" dist="38100" dir="2700000" algn="tl">
                    <a:srgbClr val="000000">
                      <a:alpha val="43137"/>
                    </a:srgbClr>
                  </a:outerShdw>
                </a:effectLst>
                <a:latin typeface="+mj-lt"/>
              </a:rPr>
              <a:t>e in the one of whom they have not </a:t>
            </a:r>
            <a:r>
              <a:rPr lang="en-US" sz="2000" b="1" u="sng" kern="0" dirty="0">
                <a:solidFill>
                  <a:schemeClr val="bg1"/>
                </a:solidFill>
                <a:effectLst>
                  <a:outerShdw blurRad="38100" dist="38100" dir="2700000" algn="tl">
                    <a:srgbClr val="000000">
                      <a:alpha val="43137"/>
                    </a:srgbClr>
                  </a:outerShdw>
                </a:effectLst>
                <a:latin typeface="+mj-lt"/>
              </a:rPr>
              <a:t>heard</a:t>
            </a:r>
            <a:r>
              <a:rPr lang="en-US" sz="2000" b="1" kern="0" dirty="0">
                <a:solidFill>
                  <a:schemeClr val="bg1"/>
                </a:solidFill>
                <a:effectLst>
                  <a:outerShdw blurRad="38100" dist="38100" dir="2700000" algn="tl">
                    <a:srgbClr val="000000">
                      <a:alpha val="43137"/>
                    </a:srgbClr>
                  </a:outerShdw>
                </a:effectLst>
                <a:latin typeface="+mj-lt"/>
              </a:rPr>
              <a:t>? </a:t>
            </a:r>
          </a:p>
          <a:p>
            <a:pPr marL="990600" indent="-533400">
              <a:spcBef>
                <a:spcPct val="20000"/>
              </a:spcBef>
              <a:buClr>
                <a:schemeClr val="tx1"/>
              </a:buClr>
            </a:pPr>
            <a:r>
              <a:rPr lang="en-US" sz="2000" b="1" kern="0" dirty="0">
                <a:solidFill>
                  <a:schemeClr val="bg1"/>
                </a:solidFill>
                <a:effectLst>
                  <a:outerShdw blurRad="38100" dist="38100" dir="2700000" algn="tl">
                    <a:srgbClr val="000000">
                      <a:alpha val="43137"/>
                    </a:srgbClr>
                  </a:outerShdw>
                </a:effectLst>
                <a:latin typeface="+mj-lt"/>
              </a:rPr>
              <a:t>And how can they </a:t>
            </a:r>
            <a:r>
              <a:rPr lang="en-US" sz="2000" b="1" u="sng" kern="0" dirty="0">
                <a:solidFill>
                  <a:schemeClr val="bg1"/>
                </a:solidFill>
                <a:effectLst>
                  <a:outerShdw blurRad="38100" dist="38100" dir="2700000" algn="tl">
                    <a:srgbClr val="000000">
                      <a:alpha val="43137"/>
                    </a:srgbClr>
                  </a:outerShdw>
                </a:effectLst>
                <a:latin typeface="+mj-lt"/>
              </a:rPr>
              <a:t>hear</a:t>
            </a:r>
            <a:r>
              <a:rPr lang="en-US" sz="2000" b="1" kern="0" dirty="0">
                <a:solidFill>
                  <a:schemeClr val="bg1"/>
                </a:solidFill>
                <a:effectLst>
                  <a:outerShdw blurRad="38100" dist="38100" dir="2700000" algn="tl">
                    <a:srgbClr val="000000">
                      <a:alpha val="43137"/>
                    </a:srgbClr>
                  </a:outerShdw>
                </a:effectLst>
                <a:latin typeface="+mj-lt"/>
              </a:rPr>
              <a:t> without someone </a:t>
            </a:r>
            <a:r>
              <a:rPr lang="en-US" sz="2000" b="1" u="sng" kern="0" dirty="0">
                <a:solidFill>
                  <a:schemeClr val="bg1"/>
                </a:solidFill>
                <a:effectLst>
                  <a:outerShdw blurRad="38100" dist="38100" dir="2700000" algn="tl">
                    <a:srgbClr val="000000">
                      <a:alpha val="43137"/>
                    </a:srgbClr>
                  </a:outerShdw>
                </a:effectLst>
                <a:latin typeface="+mj-lt"/>
              </a:rPr>
              <a:t>preaching</a:t>
            </a:r>
            <a:r>
              <a:rPr lang="en-US" sz="2000" b="1" kern="0" dirty="0">
                <a:solidFill>
                  <a:schemeClr val="bg1"/>
                </a:solidFill>
                <a:effectLst>
                  <a:outerShdw blurRad="38100" dist="38100" dir="2700000" algn="tl">
                    <a:srgbClr val="000000">
                      <a:alpha val="43137"/>
                    </a:srgbClr>
                  </a:outerShdw>
                </a:effectLst>
                <a:latin typeface="+mj-lt"/>
              </a:rPr>
              <a:t> to them? </a:t>
            </a:r>
          </a:p>
          <a:p>
            <a:pPr marL="990600" indent="-533400">
              <a:spcBef>
                <a:spcPct val="20000"/>
              </a:spcBef>
              <a:buClr>
                <a:schemeClr val="tx1"/>
              </a:buClr>
            </a:pPr>
            <a:r>
              <a:rPr lang="en-US" sz="2000" b="1" kern="0" dirty="0">
                <a:solidFill>
                  <a:schemeClr val="bg1"/>
                </a:solidFill>
                <a:effectLst>
                  <a:outerShdw blurRad="38100" dist="38100" dir="2700000" algn="tl">
                    <a:srgbClr val="000000">
                      <a:alpha val="43137"/>
                    </a:srgbClr>
                  </a:outerShdw>
                </a:effectLst>
                <a:latin typeface="+mj-lt"/>
              </a:rPr>
              <a:t>And how can anyone </a:t>
            </a:r>
            <a:r>
              <a:rPr lang="en-US" sz="2000" b="1" u="sng" kern="0" dirty="0">
                <a:solidFill>
                  <a:schemeClr val="bg1"/>
                </a:solidFill>
                <a:effectLst>
                  <a:outerShdw blurRad="38100" dist="38100" dir="2700000" algn="tl">
                    <a:srgbClr val="000000">
                      <a:alpha val="43137"/>
                    </a:srgbClr>
                  </a:outerShdw>
                </a:effectLst>
                <a:latin typeface="+mj-lt"/>
              </a:rPr>
              <a:t>preach</a:t>
            </a:r>
            <a:r>
              <a:rPr lang="en-US" sz="2000" b="1" kern="0" dirty="0">
                <a:solidFill>
                  <a:schemeClr val="bg1"/>
                </a:solidFill>
                <a:effectLst>
                  <a:outerShdw blurRad="38100" dist="38100" dir="2700000" algn="tl">
                    <a:srgbClr val="000000">
                      <a:alpha val="43137"/>
                    </a:srgbClr>
                  </a:outerShdw>
                </a:effectLst>
                <a:latin typeface="+mj-lt"/>
              </a:rPr>
              <a:t> unless they are </a:t>
            </a:r>
            <a:r>
              <a:rPr lang="en-US" sz="2000" b="1" u="sng" kern="0" dirty="0">
                <a:solidFill>
                  <a:schemeClr val="bg1"/>
                </a:solidFill>
                <a:effectLst>
                  <a:outerShdw blurRad="38100" dist="38100" dir="2700000" algn="tl">
                    <a:srgbClr val="000000">
                      <a:alpha val="43137"/>
                    </a:srgbClr>
                  </a:outerShdw>
                </a:effectLst>
                <a:latin typeface="+mj-lt"/>
              </a:rPr>
              <a:t>sent</a:t>
            </a:r>
            <a:r>
              <a:rPr lang="en-US" sz="2000" b="1" kern="0" dirty="0">
                <a:solidFill>
                  <a:schemeClr val="bg1"/>
                </a:solidFill>
                <a:effectLst>
                  <a:outerShdw blurRad="38100" dist="38100" dir="2700000" algn="tl">
                    <a:srgbClr val="000000">
                      <a:alpha val="43137"/>
                    </a:srgbClr>
                  </a:outerShdw>
                </a:effectLst>
                <a:latin typeface="+mj-lt"/>
              </a:rPr>
              <a:t>? As it is written:</a:t>
            </a:r>
          </a:p>
          <a:p>
            <a:pPr marL="990600" indent="-533400">
              <a:spcBef>
                <a:spcPct val="20000"/>
              </a:spcBef>
              <a:buClr>
                <a:schemeClr val="tx1"/>
              </a:buClr>
            </a:pPr>
            <a:r>
              <a:rPr lang="en-US" sz="2000" b="1" kern="0" dirty="0">
                <a:solidFill>
                  <a:schemeClr val="bg1"/>
                </a:solidFill>
                <a:effectLst>
                  <a:outerShdw blurRad="38100" dist="38100" dir="2700000" algn="tl">
                    <a:srgbClr val="000000">
                      <a:alpha val="43137"/>
                    </a:srgbClr>
                  </a:outerShdw>
                </a:effectLst>
                <a:latin typeface="+mj-lt"/>
              </a:rPr>
              <a:t> “How beautiful are the </a:t>
            </a:r>
            <a:r>
              <a:rPr lang="en-US" sz="2000" b="1" u="sng" kern="0" dirty="0">
                <a:solidFill>
                  <a:schemeClr val="accent1"/>
                </a:solidFill>
                <a:effectLst>
                  <a:outerShdw blurRad="38100" dist="38100" dir="2700000" algn="tl">
                    <a:srgbClr val="000000">
                      <a:alpha val="43137"/>
                    </a:srgbClr>
                  </a:outerShdw>
                </a:effectLst>
                <a:latin typeface="+mj-lt"/>
              </a:rPr>
              <a:t>feet</a:t>
            </a:r>
            <a:r>
              <a:rPr lang="en-US" sz="2000" b="1" kern="0" dirty="0">
                <a:solidFill>
                  <a:schemeClr val="bg1"/>
                </a:solidFill>
                <a:effectLst>
                  <a:outerShdw blurRad="38100" dist="38100" dir="2700000" algn="tl">
                    <a:srgbClr val="000000">
                      <a:alpha val="43137"/>
                    </a:srgbClr>
                  </a:outerShdw>
                </a:effectLst>
                <a:latin typeface="+mj-lt"/>
              </a:rPr>
              <a:t> of those who </a:t>
            </a:r>
            <a:r>
              <a:rPr lang="en-US" sz="2000" b="1" u="sng" kern="0" dirty="0">
                <a:solidFill>
                  <a:schemeClr val="accent1"/>
                </a:solidFill>
                <a:effectLst>
                  <a:outerShdw blurRad="38100" dist="38100" dir="2700000" algn="tl">
                    <a:srgbClr val="000000">
                      <a:alpha val="43137"/>
                    </a:srgbClr>
                  </a:outerShdw>
                </a:effectLst>
                <a:latin typeface="+mj-lt"/>
              </a:rPr>
              <a:t>bring good news</a:t>
            </a:r>
            <a:r>
              <a:rPr lang="en-US" sz="2000" b="1" kern="0" dirty="0">
                <a:solidFill>
                  <a:schemeClr val="bg1"/>
                </a:solidFill>
                <a:effectLst>
                  <a:outerShdw blurRad="38100" dist="38100" dir="2700000" algn="tl">
                    <a:srgbClr val="000000">
                      <a:alpha val="43137"/>
                    </a:srgbClr>
                  </a:outerShdw>
                </a:effectLst>
                <a:latin typeface="+mj-lt"/>
              </a:rPr>
              <a:t>!</a:t>
            </a:r>
          </a:p>
        </p:txBody>
      </p:sp>
      <p:cxnSp>
        <p:nvCxnSpPr>
          <p:cNvPr id="7" name="Straight Connector 6"/>
          <p:cNvCxnSpPr/>
          <p:nvPr/>
        </p:nvCxnSpPr>
        <p:spPr>
          <a:xfrm>
            <a:off x="6858000" y="3429000"/>
            <a:ext cx="1371600" cy="1219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472719" y="1833261"/>
            <a:ext cx="4148893" cy="836896"/>
          </a:xfrm>
          <a:prstGeom prst="rect">
            <a:avLst/>
          </a:prstGeom>
          <a:noFill/>
        </p:spPr>
        <p:txBody>
          <a:bodyPr wrap="none" rtlCol="0">
            <a:spAutoFit/>
          </a:bodyPr>
          <a:lstStyle/>
          <a:p>
            <a:pPr marL="114300" indent="-114300">
              <a:lnSpc>
                <a:spcPct val="150000"/>
              </a:lnSpc>
              <a:spcBef>
                <a:spcPct val="20000"/>
              </a:spcBef>
              <a:buClr>
                <a:schemeClr val="tx1"/>
              </a:buClr>
            </a:pPr>
            <a:r>
              <a:rPr lang="en-US" sz="1600" b="1" kern="0" dirty="0">
                <a:solidFill>
                  <a:schemeClr val="bg1"/>
                </a:solidFill>
                <a:effectLst>
                  <a:outerShdw blurRad="38100" dist="38100" dir="2700000" algn="tl">
                    <a:srgbClr val="000000">
                      <a:alpha val="43137"/>
                    </a:srgbClr>
                  </a:outerShdw>
                </a:effectLst>
                <a:latin typeface="+mj-lt"/>
              </a:rPr>
              <a:t>Eph 4:11 “… some as evangelists…”</a:t>
            </a:r>
          </a:p>
          <a:p>
            <a:pPr marL="114300" indent="-114300">
              <a:lnSpc>
                <a:spcPct val="150000"/>
              </a:lnSpc>
              <a:spcBef>
                <a:spcPct val="20000"/>
              </a:spcBef>
              <a:buClr>
                <a:schemeClr val="tx1"/>
              </a:buClr>
            </a:pPr>
            <a:r>
              <a:rPr lang="en-US" sz="1600" b="1" kern="0" dirty="0">
                <a:solidFill>
                  <a:schemeClr val="bg1"/>
                </a:solidFill>
                <a:effectLst>
                  <a:outerShdw blurRad="38100" dist="38100" dir="2700000" algn="tl">
                    <a:srgbClr val="000000">
                      <a:alpha val="43137"/>
                    </a:srgbClr>
                  </a:outerShdw>
                </a:effectLst>
                <a:latin typeface="+mj-lt"/>
              </a:rPr>
              <a:t>2 Tim 4:5 “ do the work of an evangelist”</a:t>
            </a:r>
          </a:p>
        </p:txBody>
      </p:sp>
      <p:pic>
        <p:nvPicPr>
          <p:cNvPr id="8" name="Picture 7" descr="A close up of a logo&#10;&#10;Description generated with high confidence">
            <a:extLst>
              <a:ext uri="{FF2B5EF4-FFF2-40B4-BE49-F238E27FC236}">
                <a16:creationId xmlns:a16="http://schemas.microsoft.com/office/drawing/2014/main" id="{1223B1A2-558A-4DEC-B5B4-7D991EBB2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140734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9874" y="498634"/>
            <a:ext cx="8441933" cy="1143000"/>
          </a:xfrm>
        </p:spPr>
        <p:txBody>
          <a:bodyPr/>
          <a:lstStyle/>
          <a:p>
            <a:r>
              <a:rPr lang="en-US" sz="3600" b="1" dirty="0">
                <a:solidFill>
                  <a:schemeClr val="bg1"/>
                </a:solidFill>
              </a:rPr>
              <a:t>Evangelism: </a:t>
            </a:r>
            <a:br>
              <a:rPr lang="en-US" sz="3600" b="1" dirty="0">
                <a:solidFill>
                  <a:schemeClr val="bg1"/>
                </a:solidFill>
              </a:rPr>
            </a:br>
            <a:r>
              <a:rPr lang="en-US" sz="3600" b="1" dirty="0">
                <a:solidFill>
                  <a:schemeClr val="bg1"/>
                </a:solidFill>
              </a:rPr>
              <a:t>Today’s Reality</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8</a:t>
            </a:fld>
            <a:endParaRPr lang="en-US" dirty="0">
              <a:solidFill>
                <a:srgbClr val="000000"/>
              </a:solidFill>
            </a:endParaRPr>
          </a:p>
        </p:txBody>
      </p:sp>
      <p:sp>
        <p:nvSpPr>
          <p:cNvPr id="5" name="TextBox 4"/>
          <p:cNvSpPr txBox="1"/>
          <p:nvPr/>
        </p:nvSpPr>
        <p:spPr>
          <a:xfrm>
            <a:off x="2093671" y="1990467"/>
            <a:ext cx="7789312" cy="4401205"/>
          </a:xfrm>
          <a:prstGeom prst="rect">
            <a:avLst/>
          </a:prstGeom>
          <a:noFill/>
        </p:spPr>
        <p:txBody>
          <a:bodyPr wrap="none" rtlCol="0">
            <a:spAutoFit/>
          </a:bodyPr>
          <a:lstStyle/>
          <a:p>
            <a:pPr marL="990600" indent="-533400">
              <a:lnSpc>
                <a:spcPct val="150000"/>
              </a:lnSpc>
              <a:spcBef>
                <a:spcPct val="20000"/>
              </a:spcBef>
              <a:buClr>
                <a:schemeClr val="tx1"/>
              </a:buClr>
            </a:pPr>
            <a:r>
              <a:rPr lang="en-US" sz="2800" b="1" kern="0" dirty="0">
                <a:solidFill>
                  <a:schemeClr val="bg1"/>
                </a:solidFill>
                <a:effectLst>
                  <a:outerShdw blurRad="38100" dist="38100" dir="2700000" algn="tl">
                    <a:srgbClr val="000000">
                      <a:alpha val="43137"/>
                    </a:srgbClr>
                  </a:outerShdw>
                </a:effectLst>
                <a:latin typeface="+mj-lt"/>
              </a:rPr>
              <a:t>Church Growth Statistics – Session #1</a:t>
            </a:r>
          </a:p>
          <a:p>
            <a:pPr marL="990600" indent="-533400">
              <a:lnSpc>
                <a:spcPct val="150000"/>
              </a:lnSpc>
              <a:spcBef>
                <a:spcPct val="20000"/>
              </a:spcBef>
              <a:buClr>
                <a:schemeClr val="tx1"/>
              </a:buClr>
            </a:pPr>
            <a:r>
              <a:rPr lang="en-US" sz="2800" b="1" kern="0" dirty="0">
                <a:solidFill>
                  <a:schemeClr val="bg1"/>
                </a:solidFill>
                <a:effectLst>
                  <a:outerShdw blurRad="38100" dist="38100" dir="2700000" algn="tl">
                    <a:srgbClr val="000000">
                      <a:alpha val="43137"/>
                    </a:srgbClr>
                  </a:outerShdw>
                </a:effectLst>
                <a:latin typeface="+mj-lt"/>
              </a:rPr>
              <a:t>Church Health Survey Results</a:t>
            </a:r>
          </a:p>
          <a:p>
            <a:pPr marL="990600" indent="-533400">
              <a:lnSpc>
                <a:spcPct val="150000"/>
              </a:lnSpc>
              <a:spcBef>
                <a:spcPct val="20000"/>
              </a:spcBef>
              <a:buClr>
                <a:schemeClr val="tx1"/>
              </a:buClr>
            </a:pPr>
            <a:r>
              <a:rPr lang="en-US" sz="2800" b="1" kern="0" dirty="0">
                <a:solidFill>
                  <a:schemeClr val="bg1"/>
                </a:solidFill>
                <a:effectLst>
                  <a:outerShdw blurRad="38100" dist="38100" dir="2700000" algn="tl">
                    <a:srgbClr val="000000">
                      <a:alpha val="43137"/>
                    </a:srgbClr>
                  </a:outerShdw>
                </a:effectLst>
                <a:latin typeface="+mj-lt"/>
              </a:rPr>
              <a:t>	- Worship usually highest</a:t>
            </a:r>
          </a:p>
          <a:p>
            <a:pPr marL="990600" indent="-533400">
              <a:lnSpc>
                <a:spcPct val="150000"/>
              </a:lnSpc>
              <a:spcBef>
                <a:spcPct val="20000"/>
              </a:spcBef>
              <a:buClr>
                <a:schemeClr val="tx1"/>
              </a:buClr>
            </a:pPr>
            <a:r>
              <a:rPr lang="en-US" sz="2800" b="1" kern="0" dirty="0">
                <a:solidFill>
                  <a:schemeClr val="bg1"/>
                </a:solidFill>
                <a:effectLst>
                  <a:outerShdw blurRad="38100" dist="38100" dir="2700000" algn="tl">
                    <a:srgbClr val="000000">
                      <a:alpha val="43137"/>
                    </a:srgbClr>
                  </a:outerShdw>
                </a:effectLst>
                <a:latin typeface="+mj-lt"/>
              </a:rPr>
              <a:t>     - Fellowship, Ministry, Prayer in middle</a:t>
            </a:r>
          </a:p>
          <a:p>
            <a:pPr marL="990600" indent="-533400">
              <a:lnSpc>
                <a:spcPct val="150000"/>
              </a:lnSpc>
              <a:spcBef>
                <a:spcPct val="20000"/>
              </a:spcBef>
              <a:buClr>
                <a:schemeClr val="tx1"/>
              </a:buClr>
            </a:pPr>
            <a:r>
              <a:rPr lang="en-US" sz="2800" b="1" kern="0" dirty="0">
                <a:solidFill>
                  <a:schemeClr val="bg1"/>
                </a:solidFill>
                <a:effectLst>
                  <a:outerShdw blurRad="38100" dist="38100" dir="2700000" algn="tl">
                    <a:srgbClr val="000000">
                      <a:alpha val="43137"/>
                    </a:srgbClr>
                  </a:outerShdw>
                </a:effectLst>
                <a:latin typeface="+mj-lt"/>
              </a:rPr>
              <a:t>	- Discipleship next to last </a:t>
            </a:r>
          </a:p>
          <a:p>
            <a:pPr marL="990600" indent="-533400">
              <a:lnSpc>
                <a:spcPct val="150000"/>
              </a:lnSpc>
              <a:spcBef>
                <a:spcPct val="20000"/>
              </a:spcBef>
              <a:buClr>
                <a:schemeClr val="tx1"/>
              </a:buClr>
            </a:pPr>
            <a:r>
              <a:rPr lang="en-US" sz="2800" b="1" kern="0" dirty="0">
                <a:solidFill>
                  <a:schemeClr val="bg1"/>
                </a:solidFill>
                <a:effectLst>
                  <a:outerShdw blurRad="38100" dist="38100" dir="2700000" algn="tl">
                    <a:srgbClr val="000000">
                      <a:alpha val="43137"/>
                    </a:srgbClr>
                  </a:outerShdw>
                </a:effectLst>
                <a:latin typeface="+mj-lt"/>
              </a:rPr>
              <a:t>     - Evangelism: usually the lowest</a:t>
            </a:r>
          </a:p>
        </p:txBody>
      </p:sp>
      <p:sp>
        <p:nvSpPr>
          <p:cNvPr id="6" name="Oval 5"/>
          <p:cNvSpPr/>
          <p:nvPr/>
        </p:nvSpPr>
        <p:spPr>
          <a:xfrm>
            <a:off x="7146533" y="5691318"/>
            <a:ext cx="1447800" cy="676602"/>
          </a:xfrm>
          <a:prstGeom prst="ellipse">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generated with high confidence">
            <a:extLst>
              <a:ext uri="{FF2B5EF4-FFF2-40B4-BE49-F238E27FC236}">
                <a16:creationId xmlns:a16="http://schemas.microsoft.com/office/drawing/2014/main" id="{53519B4A-8B2C-4AEC-AFFE-C918E0A0B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4980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345" y="445066"/>
            <a:ext cx="9423846" cy="1143000"/>
          </a:xfrm>
        </p:spPr>
        <p:txBody>
          <a:bodyPr/>
          <a:lstStyle/>
          <a:p>
            <a:r>
              <a:rPr lang="en-US" sz="3600" b="1" dirty="0">
                <a:solidFill>
                  <a:schemeClr val="bg1"/>
                </a:solidFill>
              </a:rPr>
              <a:t>Evangelism: </a:t>
            </a:r>
            <a:br>
              <a:rPr lang="en-US" sz="3600" b="1" dirty="0">
                <a:solidFill>
                  <a:schemeClr val="bg1"/>
                </a:solidFill>
              </a:rPr>
            </a:br>
            <a:r>
              <a:rPr lang="en-US" sz="3600" b="1" dirty="0">
                <a:solidFill>
                  <a:schemeClr val="bg1"/>
                </a:solidFill>
              </a:rPr>
              <a:t>Today’s Reality</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smtClean="0">
                <a:solidFill>
                  <a:srgbClr val="000000"/>
                </a:solidFill>
              </a:rPr>
              <a:pPr>
                <a:defRPr/>
              </a:pPr>
              <a:t>9</a:t>
            </a:fld>
            <a:endParaRPr lang="en-US" dirty="0">
              <a:solidFill>
                <a:srgbClr val="000000"/>
              </a:solidFill>
            </a:endParaRPr>
          </a:p>
        </p:txBody>
      </p:sp>
      <p:sp>
        <p:nvSpPr>
          <p:cNvPr id="5" name="TextBox 4"/>
          <p:cNvSpPr txBox="1"/>
          <p:nvPr/>
        </p:nvSpPr>
        <p:spPr>
          <a:xfrm>
            <a:off x="2237510" y="1676400"/>
            <a:ext cx="7332457" cy="1395254"/>
          </a:xfrm>
          <a:prstGeom prst="rect">
            <a:avLst/>
          </a:prstGeom>
          <a:noFill/>
        </p:spPr>
        <p:txBody>
          <a:bodyPr wrap="none" rtlCol="0">
            <a:spAutoFit/>
          </a:bodyPr>
          <a:lstStyle/>
          <a:p>
            <a:pPr marL="990600" indent="-533400">
              <a:lnSpc>
                <a:spcPct val="150000"/>
              </a:lnSpc>
              <a:spcBef>
                <a:spcPct val="20000"/>
              </a:spcBef>
              <a:buClr>
                <a:schemeClr val="tx1"/>
              </a:buClr>
            </a:pPr>
            <a:r>
              <a:rPr lang="en-US" sz="2800" b="1" kern="0" dirty="0">
                <a:solidFill>
                  <a:schemeClr val="bg1"/>
                </a:solidFill>
                <a:effectLst>
                  <a:outerShdw blurRad="38100" dist="38100" dir="2700000" algn="tl">
                    <a:srgbClr val="000000">
                      <a:alpha val="43137"/>
                    </a:srgbClr>
                  </a:outerShdw>
                </a:effectLst>
                <a:latin typeface="+mj-lt"/>
              </a:rPr>
              <a:t>Church Health Survey Results</a:t>
            </a:r>
          </a:p>
          <a:p>
            <a:pPr marL="990600" indent="-533400">
              <a:lnSpc>
                <a:spcPct val="150000"/>
              </a:lnSpc>
              <a:spcBef>
                <a:spcPct val="20000"/>
              </a:spcBef>
              <a:buClr>
                <a:schemeClr val="tx1"/>
              </a:buClr>
            </a:pPr>
            <a:r>
              <a:rPr lang="en-US" sz="2800" b="1" kern="0" dirty="0">
                <a:solidFill>
                  <a:schemeClr val="bg1"/>
                </a:solidFill>
                <a:effectLst>
                  <a:outerShdw blurRad="38100" dist="38100" dir="2700000" algn="tl">
                    <a:srgbClr val="000000">
                      <a:alpha val="43137"/>
                    </a:srgbClr>
                  </a:outerShdw>
                </a:effectLst>
                <a:latin typeface="+mj-lt"/>
              </a:rPr>
              <a:t>		- Evangelism: usually the lowest</a:t>
            </a:r>
          </a:p>
        </p:txBody>
      </p:sp>
      <p:sp>
        <p:nvSpPr>
          <p:cNvPr id="6" name="Oval 5"/>
          <p:cNvSpPr/>
          <p:nvPr/>
        </p:nvSpPr>
        <p:spPr>
          <a:xfrm>
            <a:off x="8229600" y="2492625"/>
            <a:ext cx="1447800" cy="676602"/>
          </a:xfrm>
          <a:prstGeom prst="ellipse">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38400" y="3169228"/>
            <a:ext cx="7603363" cy="3416320"/>
          </a:xfrm>
          <a:prstGeom prst="rect">
            <a:avLst/>
          </a:prstGeom>
          <a:noFill/>
        </p:spPr>
        <p:txBody>
          <a:bodyPr wrap="none" rtlCol="0">
            <a:spAutoFit/>
          </a:bodyPr>
          <a:lstStyle/>
          <a:p>
            <a:pPr marL="61913" indent="-61913">
              <a:spcBef>
                <a:spcPct val="20000"/>
              </a:spcBef>
              <a:buClr>
                <a:schemeClr val="tx1"/>
              </a:buClr>
            </a:pPr>
            <a:r>
              <a:rPr lang="en-US" sz="2400" b="1" u="sng" kern="0" dirty="0">
                <a:solidFill>
                  <a:schemeClr val="bg1"/>
                </a:solidFill>
                <a:effectLst>
                  <a:outerShdw blurRad="38100" dist="38100" dir="2700000" algn="tl">
                    <a:srgbClr val="000000">
                      <a:alpha val="43137"/>
                    </a:srgbClr>
                  </a:outerShdw>
                </a:effectLst>
                <a:latin typeface="+mj-lt"/>
              </a:rPr>
              <a:t>Sample Questions:</a:t>
            </a:r>
          </a:p>
          <a:p>
            <a:pPr>
              <a:spcBef>
                <a:spcPct val="20000"/>
              </a:spcBef>
              <a:buClr>
                <a:schemeClr val="tx1"/>
              </a:buClr>
            </a:pPr>
            <a:r>
              <a:rPr lang="en-US" sz="2000" b="1" i="1" kern="0" dirty="0">
                <a:solidFill>
                  <a:schemeClr val="bg1"/>
                </a:solidFill>
                <a:effectLst>
                  <a:outerShdw blurRad="38100" dist="38100" dir="2700000" algn="tl">
                    <a:srgbClr val="000000">
                      <a:alpha val="43137"/>
                    </a:srgbClr>
                  </a:outerShdw>
                </a:effectLst>
                <a:latin typeface="+mj-lt"/>
              </a:rPr>
              <a:t>Q4	People in our church share their faith regularly</a:t>
            </a:r>
          </a:p>
          <a:p>
            <a:pPr>
              <a:spcBef>
                <a:spcPct val="20000"/>
              </a:spcBef>
              <a:buClr>
                <a:schemeClr val="tx1"/>
              </a:buClr>
            </a:pPr>
            <a:endParaRPr lang="en-US" sz="2000" b="1" i="1" kern="0" dirty="0">
              <a:solidFill>
                <a:schemeClr val="bg1"/>
              </a:solidFill>
              <a:effectLst>
                <a:outerShdw blurRad="38100" dist="38100" dir="2700000" algn="tl">
                  <a:srgbClr val="000000">
                    <a:alpha val="43137"/>
                  </a:srgbClr>
                </a:outerShdw>
              </a:effectLst>
              <a:latin typeface="+mj-lt"/>
            </a:endParaRPr>
          </a:p>
          <a:p>
            <a:pPr>
              <a:spcBef>
                <a:spcPct val="20000"/>
              </a:spcBef>
              <a:buClr>
                <a:schemeClr val="tx1"/>
              </a:buClr>
            </a:pPr>
            <a:r>
              <a:rPr lang="en-US" sz="2000" b="1" i="1" kern="0" dirty="0">
                <a:solidFill>
                  <a:schemeClr val="bg1"/>
                </a:solidFill>
                <a:effectLst>
                  <a:outerShdw blurRad="38100" dist="38100" dir="2700000" algn="tl">
                    <a:srgbClr val="000000">
                      <a:alpha val="43137"/>
                    </a:srgbClr>
                  </a:outerShdw>
                </a:effectLst>
                <a:latin typeface="+mj-lt"/>
              </a:rPr>
              <a:t>Q40 	I have fears … that keep me from sharing my faith</a:t>
            </a:r>
          </a:p>
          <a:p>
            <a:pPr>
              <a:spcBef>
                <a:spcPct val="20000"/>
              </a:spcBef>
              <a:buClr>
                <a:schemeClr val="tx1"/>
              </a:buClr>
            </a:pPr>
            <a:endParaRPr lang="en-US" sz="2000" b="1" i="1" kern="0" dirty="0">
              <a:solidFill>
                <a:schemeClr val="bg1"/>
              </a:solidFill>
              <a:effectLst>
                <a:outerShdw blurRad="38100" dist="38100" dir="2700000" algn="tl">
                  <a:srgbClr val="000000">
                    <a:alpha val="43137"/>
                  </a:srgbClr>
                </a:outerShdw>
              </a:effectLst>
              <a:latin typeface="+mj-lt"/>
            </a:endParaRPr>
          </a:p>
          <a:p>
            <a:pPr>
              <a:spcBef>
                <a:spcPct val="20000"/>
              </a:spcBef>
              <a:buClr>
                <a:schemeClr val="tx1"/>
              </a:buClr>
            </a:pPr>
            <a:r>
              <a:rPr lang="en-US" sz="2000" b="1" i="1" kern="0" dirty="0">
                <a:solidFill>
                  <a:schemeClr val="bg1"/>
                </a:solidFill>
                <a:effectLst>
                  <a:outerShdw blurRad="38100" dist="38100" dir="2700000" algn="tl">
                    <a:srgbClr val="000000">
                      <a:alpha val="43137"/>
                    </a:srgbClr>
                  </a:outerShdw>
                </a:effectLst>
                <a:latin typeface="+mj-lt"/>
              </a:rPr>
              <a:t>Q82	Our church provides opportunities for evangelism training</a:t>
            </a:r>
          </a:p>
          <a:p>
            <a:pPr>
              <a:spcBef>
                <a:spcPct val="20000"/>
              </a:spcBef>
              <a:buClr>
                <a:schemeClr val="tx1"/>
              </a:buClr>
            </a:pPr>
            <a:endParaRPr lang="en-US" sz="2000" b="1" i="1" kern="0" dirty="0">
              <a:solidFill>
                <a:schemeClr val="bg1"/>
              </a:solidFill>
              <a:effectLst>
                <a:outerShdw blurRad="38100" dist="38100" dir="2700000" algn="tl">
                  <a:srgbClr val="000000">
                    <a:alpha val="43137"/>
                  </a:srgbClr>
                </a:outerShdw>
              </a:effectLst>
              <a:latin typeface="+mj-lt"/>
            </a:endParaRPr>
          </a:p>
          <a:p>
            <a:pPr>
              <a:spcBef>
                <a:spcPct val="20000"/>
              </a:spcBef>
              <a:buClr>
                <a:schemeClr val="tx1"/>
              </a:buClr>
            </a:pPr>
            <a:r>
              <a:rPr lang="en-US" sz="2000" b="1" i="1" kern="0" dirty="0">
                <a:solidFill>
                  <a:schemeClr val="bg1"/>
                </a:solidFill>
                <a:effectLst>
                  <a:outerShdw blurRad="38100" dist="38100" dir="2700000" algn="tl">
                    <a:srgbClr val="000000">
                      <a:alpha val="43137"/>
                    </a:srgbClr>
                  </a:outerShdw>
                </a:effectLst>
                <a:latin typeface="+mj-lt"/>
              </a:rPr>
              <a:t>Q28 	Our S. School or groups seek to reach people outside</a:t>
            </a:r>
          </a:p>
          <a:p>
            <a:pPr>
              <a:spcBef>
                <a:spcPct val="20000"/>
              </a:spcBef>
              <a:buClr>
                <a:schemeClr val="tx1"/>
              </a:buClr>
            </a:pPr>
            <a:r>
              <a:rPr lang="en-US" sz="2000" b="1" i="1" kern="0" dirty="0">
                <a:solidFill>
                  <a:schemeClr val="bg1"/>
                </a:solidFill>
                <a:effectLst>
                  <a:outerShdw blurRad="38100" dist="38100" dir="2700000" algn="tl">
                    <a:srgbClr val="000000">
                      <a:alpha val="43137"/>
                    </a:srgbClr>
                  </a:outerShdw>
                </a:effectLst>
                <a:latin typeface="+mj-lt"/>
              </a:rPr>
              <a:t>   	of our groups</a:t>
            </a:r>
          </a:p>
        </p:txBody>
      </p:sp>
      <p:pic>
        <p:nvPicPr>
          <p:cNvPr id="7" name="Picture 6" descr="A close up of a logo&#10;&#10;Description generated with high confidence">
            <a:extLst>
              <a:ext uri="{FF2B5EF4-FFF2-40B4-BE49-F238E27FC236}">
                <a16:creationId xmlns:a16="http://schemas.microsoft.com/office/drawing/2014/main" id="{673A97F4-DA92-423E-841E-8F41549D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454791865"/>
      </p:ext>
    </p:extLst>
  </p:cSld>
  <p:clrMapOvr>
    <a:masterClrMapping/>
  </p:clrMapOvr>
</p:sld>
</file>

<file path=ppt/theme/theme1.xml><?xml version="1.0" encoding="utf-8"?>
<a:theme xmlns:a="http://schemas.openxmlformats.org/drawingml/2006/main" name="4_Default Design">
  <a:themeElements>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990600" indent="-533400">
          <a:lnSpc>
            <a:spcPct val="150000"/>
          </a:lnSpc>
          <a:spcBef>
            <a:spcPct val="20000"/>
          </a:spcBef>
          <a:buClr>
            <a:schemeClr val="tx1"/>
          </a:buClr>
          <a:defRPr sz="3600" b="1" kern="0" dirty="0">
            <a:solidFill>
              <a:schemeClr val="bg1"/>
            </a:solidFill>
            <a:effectLst>
              <a:outerShdw blurRad="38100" dist="38100" dir="2700000" algn="tl">
                <a:srgbClr val="000000">
                  <a:alpha val="43137"/>
                </a:srgbClr>
              </a:outerShdw>
            </a:effectLst>
            <a:latin typeface="+mj-lt"/>
          </a:defRPr>
        </a:defPPr>
      </a:lstStyle>
    </a:tx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10329</TotalTime>
  <Words>3227</Words>
  <Application>Microsoft Office PowerPoint</Application>
  <PresentationFormat>Widescreen</PresentationFormat>
  <Paragraphs>624</Paragraphs>
  <Slides>50</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MS PGothic</vt:lpstr>
      <vt:lpstr>Arial</vt:lpstr>
      <vt:lpstr>Calibri</vt:lpstr>
      <vt:lpstr>Gill Sans MT</vt:lpstr>
      <vt:lpstr>Helvetica</vt:lpstr>
      <vt:lpstr>Times</vt:lpstr>
      <vt:lpstr>Times New Roman</vt:lpstr>
      <vt:lpstr>Wingdings</vt:lpstr>
      <vt:lpstr>4_Default Design</vt:lpstr>
      <vt:lpstr>PowerPoint Presentation</vt:lpstr>
      <vt:lpstr>PowerPoint Presentation</vt:lpstr>
      <vt:lpstr>PowerPoint Presentation</vt:lpstr>
      <vt:lpstr>PowerPoint Presentation</vt:lpstr>
      <vt:lpstr>PowerPoint Presentation</vt:lpstr>
      <vt:lpstr>PowerPoint Presentation</vt:lpstr>
      <vt:lpstr>Evangelism Defined</vt:lpstr>
      <vt:lpstr>Evangelism:  Today’s Reality</vt:lpstr>
      <vt:lpstr>Evangelism:  Today’s Reality</vt:lpstr>
      <vt:lpstr>Evangelism: Attractional Bias</vt:lpstr>
      <vt:lpstr>10 Reasons churches are not  reaching the unchurched</vt:lpstr>
      <vt:lpstr>10 Reasons churches are not  reaching the unchurched-cont’d</vt:lpstr>
      <vt:lpstr>Evangelism: Scriptural Solutions</vt:lpstr>
      <vt:lpstr>Evangelism: Scriptural Solutions</vt:lpstr>
      <vt:lpstr>Evangelism: Scriptural Solutions</vt:lpstr>
      <vt:lpstr>Evangelism: Practical Solutions</vt:lpstr>
      <vt:lpstr>Evangelism: Proximity and Communication </vt:lpstr>
      <vt:lpstr>PowerPoint Presentation</vt:lpstr>
      <vt:lpstr>Evangelism: Practical Programs</vt:lpstr>
      <vt:lpstr>Evangelism: Practical Programs</vt:lpstr>
      <vt:lpstr>PowerPoint Presentation</vt:lpstr>
      <vt:lpstr>PowerPoint Presentation</vt:lpstr>
      <vt:lpstr>PowerPoint Presentation</vt:lpstr>
      <vt:lpstr>Ministry: Complimentary Component</vt:lpstr>
      <vt:lpstr>PowerPoint Presentation</vt:lpstr>
      <vt:lpstr>PowerPoint Presentation</vt:lpstr>
      <vt:lpstr>Ministry: Today’s Reality</vt:lpstr>
      <vt:lpstr>Ministry: Preferable Future</vt:lpstr>
      <vt:lpstr>Ministry: Today’s Reality </vt:lpstr>
      <vt:lpstr>Ministry Today’s Reality  The 20% doing 80% is not a Myth</vt:lpstr>
      <vt:lpstr>Ministry Today’s Reality: Leadership Low Expectations</vt:lpstr>
      <vt:lpstr>Ministry: Volunteer Mobilization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Prayerful Assessments</vt:lpstr>
      <vt:lpstr>Prayerful Consultations Understand Unhealth</vt:lpstr>
      <vt:lpstr>Prayerful Consultations Understand Unhealth</vt:lpstr>
      <vt:lpstr>Prayer  Revitalization</vt:lpstr>
      <vt:lpstr>Prayer  Revitalization</vt:lpstr>
      <vt:lpstr>Questions /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 BARBER</dc:creator>
  <cp:lastModifiedBy>JAMES M BARBER</cp:lastModifiedBy>
  <cp:revision>72</cp:revision>
  <dcterms:created xsi:type="dcterms:W3CDTF">2018-05-24T18:25:57Z</dcterms:created>
  <dcterms:modified xsi:type="dcterms:W3CDTF">2018-06-13T18:20:43Z</dcterms:modified>
</cp:coreProperties>
</file>