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0"/>
  </p:notesMasterIdLst>
  <p:sldIdLst>
    <p:sldId id="296" r:id="rId2"/>
    <p:sldId id="293" r:id="rId3"/>
    <p:sldId id="295" r:id="rId4"/>
    <p:sldId id="337" r:id="rId5"/>
    <p:sldId id="341" r:id="rId6"/>
    <p:sldId id="351" r:id="rId7"/>
    <p:sldId id="338" r:id="rId8"/>
    <p:sldId id="343" r:id="rId9"/>
    <p:sldId id="342" r:id="rId10"/>
    <p:sldId id="344" r:id="rId11"/>
    <p:sldId id="531" r:id="rId12"/>
    <p:sldId id="530" r:id="rId13"/>
    <p:sldId id="258" r:id="rId14"/>
    <p:sldId id="532" r:id="rId15"/>
    <p:sldId id="339" r:id="rId16"/>
    <p:sldId id="345" r:id="rId17"/>
    <p:sldId id="346" r:id="rId18"/>
    <p:sldId id="357" r:id="rId19"/>
    <p:sldId id="354" r:id="rId20"/>
    <p:sldId id="353" r:id="rId21"/>
    <p:sldId id="267" r:id="rId22"/>
    <p:sldId id="269" r:id="rId23"/>
    <p:sldId id="274" r:id="rId24"/>
    <p:sldId id="277" r:id="rId25"/>
    <p:sldId id="359" r:id="rId26"/>
    <p:sldId id="360" r:id="rId27"/>
    <p:sldId id="340" r:id="rId28"/>
    <p:sldId id="348" r:id="rId29"/>
    <p:sldId id="349" r:id="rId30"/>
    <p:sldId id="358" r:id="rId31"/>
    <p:sldId id="533" r:id="rId32"/>
    <p:sldId id="363" r:id="rId33"/>
    <p:sldId id="356" r:id="rId34"/>
    <p:sldId id="365" r:id="rId35"/>
    <p:sldId id="534" r:id="rId36"/>
    <p:sldId id="537" r:id="rId37"/>
    <p:sldId id="279" r:id="rId38"/>
    <p:sldId id="280" r:id="rId39"/>
    <p:sldId id="281" r:id="rId40"/>
    <p:sldId id="364" r:id="rId41"/>
    <p:sldId id="283" r:id="rId42"/>
    <p:sldId id="282" r:id="rId43"/>
    <p:sldId id="535" r:id="rId44"/>
    <p:sldId id="536" r:id="rId45"/>
    <p:sldId id="540" r:id="rId46"/>
    <p:sldId id="538" r:id="rId47"/>
    <p:sldId id="539" r:id="rId48"/>
    <p:sldId id="336"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6" d="100"/>
          <a:sy n="66" d="100"/>
        </p:scale>
        <p:origin x="600" y="40"/>
      </p:cViewPr>
      <p:guideLst/>
    </p:cSldViewPr>
  </p:slideViewPr>
  <p:notesTextViewPr>
    <p:cViewPr>
      <p:scale>
        <a:sx n="1" d="1"/>
        <a:sy n="1" d="1"/>
      </p:scale>
      <p:origin x="0" y="0"/>
    </p:cViewPr>
  </p:notesTextViewPr>
  <p:sorterViewPr>
    <p:cViewPr>
      <p:scale>
        <a:sx n="66" d="100"/>
        <a:sy n="66" d="100"/>
      </p:scale>
      <p:origin x="0" y="-630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custT="1"/>
      <dgm:spPr>
        <a:solidFill>
          <a:srgbClr val="00B0F0"/>
        </a:solidFill>
      </dgm:spPr>
      <dgm:t>
        <a:bodyPr/>
        <a:lstStyle/>
        <a:p>
          <a:r>
            <a:rPr lang="en-US" sz="2800" b="1"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custT="1"/>
      <dgm:spPr>
        <a:solidFill>
          <a:srgbClr val="00B0F0">
            <a:alpha val="90000"/>
          </a:srgbClr>
        </a:solidFill>
      </dgm:spPr>
      <dgm:t>
        <a:bodyPr/>
        <a:lstStyle/>
        <a:p>
          <a:r>
            <a:rPr lang="en-US" sz="3600" b="1" dirty="0"/>
            <a:t>Introduction to Top Components</a:t>
          </a:r>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custT="1"/>
      <dgm:spPr>
        <a:solidFill>
          <a:srgbClr val="00B0F0"/>
        </a:solidFill>
      </dgm:spPr>
      <dgm:t>
        <a:bodyPr/>
        <a:lstStyle/>
        <a:p>
          <a:r>
            <a:rPr lang="en-US" sz="2800"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custT="1"/>
      <dgm:spPr>
        <a:solidFill>
          <a:schemeClr val="bg1"/>
        </a:solidFill>
      </dgm:spPr>
      <dgm:t>
        <a:bodyPr/>
        <a:lstStyle/>
        <a:p>
          <a:r>
            <a:rPr lang="en-US" sz="2800" b="1" u="none" dirty="0"/>
            <a:t>Worship</a:t>
          </a:r>
          <a:endParaRPr lang="en-US" sz="2800" b="1" dirty="0"/>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AD83E1FC-498F-4F57-A0E5-0BC1A5F5D524}">
      <dgm:prSet phldrT="[Text]" custT="1"/>
      <dgm:spPr>
        <a:solidFill>
          <a:srgbClr val="00B0F0"/>
        </a:solidFill>
      </dgm:spPr>
      <dgm:t>
        <a:bodyPr/>
        <a:lstStyle/>
        <a:p>
          <a:r>
            <a:rPr lang="en-US" sz="2800" b="1" u="none" dirty="0"/>
            <a:t>3</a:t>
          </a:r>
          <a:endParaRPr lang="en-US" sz="2800" b="1" dirty="0"/>
        </a:p>
      </dgm:t>
    </dgm:pt>
    <dgm:pt modelId="{B6162DD8-2D32-4D5E-8173-DFB3EAC715FE}" type="parTrans" cxnId="{5A3FA0A7-CB77-44C6-AB62-BC679BCAC463}">
      <dgm:prSet/>
      <dgm:spPr/>
      <dgm:t>
        <a:bodyPr/>
        <a:lstStyle/>
        <a:p>
          <a:endParaRPr lang="en-US"/>
        </a:p>
      </dgm:t>
    </dgm:pt>
    <dgm:pt modelId="{A8026412-05B1-4869-96D7-E1D650A33BFF}" type="sibTrans" cxnId="{5A3FA0A7-CB77-44C6-AB62-BC679BCAC463}">
      <dgm:prSet/>
      <dgm:spPr/>
      <dgm:t>
        <a:bodyPr/>
        <a:lstStyle/>
        <a:p>
          <a:endParaRPr lang="en-US"/>
        </a:p>
      </dgm:t>
    </dgm:pt>
    <dgm:pt modelId="{C08B097A-5426-427E-A26F-ECD2A331AA50}">
      <dgm:prSet phldrT="[Text]" custT="1"/>
      <dgm:spPr>
        <a:solidFill>
          <a:schemeClr val="bg1"/>
        </a:solidFill>
      </dgm:spPr>
      <dgm:t>
        <a:bodyPr/>
        <a:lstStyle/>
        <a:p>
          <a:r>
            <a:rPr lang="en-US" sz="2800" b="1" u="none" dirty="0"/>
            <a:t>Fellowship</a:t>
          </a:r>
          <a:endParaRPr lang="en-US" sz="2800" b="1" dirty="0"/>
        </a:p>
      </dgm:t>
    </dgm:pt>
    <dgm:pt modelId="{522206F3-1CAF-4653-B7DF-53558A634AAD}" type="parTrans" cxnId="{21277865-F641-4D29-BAEA-1438F5237D76}">
      <dgm:prSet/>
      <dgm:spPr/>
      <dgm:t>
        <a:bodyPr/>
        <a:lstStyle/>
        <a:p>
          <a:endParaRPr lang="en-US"/>
        </a:p>
      </dgm:t>
    </dgm:pt>
    <dgm:pt modelId="{7C3998E5-7447-4760-B41A-221CF19FC4CB}" type="sibTrans" cxnId="{21277865-F641-4D29-BAEA-1438F5237D76}">
      <dgm:prSet/>
      <dgm:spPr/>
      <dgm:t>
        <a:bodyPr/>
        <a:lstStyle/>
        <a:p>
          <a:endParaRPr lang="en-US"/>
        </a:p>
      </dgm:t>
    </dgm:pt>
    <dgm:pt modelId="{DA9ECB15-26D0-4C7B-8D71-659CD1D39DB5}">
      <dgm:prSet phldrT="[Text]" custT="1"/>
      <dgm:spPr>
        <a:solidFill>
          <a:srgbClr val="00B0F0"/>
        </a:solidFill>
      </dgm:spPr>
      <dgm:t>
        <a:bodyPr/>
        <a:lstStyle/>
        <a:p>
          <a:r>
            <a:rPr lang="en-US" sz="2800" b="1" dirty="0"/>
            <a:t>4</a:t>
          </a:r>
        </a:p>
      </dgm:t>
    </dgm:pt>
    <dgm:pt modelId="{7C9C5BAA-DE3A-48DA-AED7-771AECD1A441}" type="parTrans" cxnId="{B47C76AC-9BA1-4FA9-97D6-9F91599C7B1D}">
      <dgm:prSet/>
      <dgm:spPr/>
      <dgm:t>
        <a:bodyPr/>
        <a:lstStyle/>
        <a:p>
          <a:endParaRPr lang="en-US"/>
        </a:p>
      </dgm:t>
    </dgm:pt>
    <dgm:pt modelId="{83A0CC9E-CE13-4065-808D-90FF655E6FE9}" type="sibTrans" cxnId="{B47C76AC-9BA1-4FA9-97D6-9F91599C7B1D}">
      <dgm:prSet/>
      <dgm:spPr/>
      <dgm:t>
        <a:bodyPr/>
        <a:lstStyle/>
        <a:p>
          <a:endParaRPr lang="en-US"/>
        </a:p>
      </dgm:t>
    </dgm:pt>
    <dgm:pt modelId="{637AC462-07C5-4C91-A5A2-A773E54DD4EA}">
      <dgm:prSet phldrT="[Text]" custT="1"/>
      <dgm:spPr>
        <a:solidFill>
          <a:schemeClr val="bg1"/>
        </a:solidFill>
      </dgm:spPr>
      <dgm:t>
        <a:bodyPr/>
        <a:lstStyle/>
        <a:p>
          <a:r>
            <a:rPr lang="en-US" sz="2800" b="1" dirty="0"/>
            <a:t>Discipleship   </a:t>
          </a:r>
        </a:p>
      </dgm:t>
    </dgm:pt>
    <dgm:pt modelId="{48840FA3-8AC8-4DAB-A621-E1322895578B}" type="parTrans" cxnId="{0A75D59E-44BB-46BC-A116-64BE604D1D36}">
      <dgm:prSet/>
      <dgm:spPr/>
      <dgm:t>
        <a:bodyPr/>
        <a:lstStyle/>
        <a:p>
          <a:endParaRPr lang="en-US"/>
        </a:p>
      </dgm:t>
    </dgm:pt>
    <dgm:pt modelId="{EEEAB943-9C28-49DB-9C2D-DD4C91944D5B}" type="sibTrans" cxnId="{0A75D59E-44BB-46BC-A116-64BE604D1D36}">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4">
        <dgm:presLayoutVars>
          <dgm:chMax val="1"/>
          <dgm:bulletEnabled val="1"/>
        </dgm:presLayoutVars>
      </dgm:prSet>
      <dgm:spPr/>
    </dgm:pt>
    <dgm:pt modelId="{DE9C9745-1E8A-4246-BC76-08715AA2082D}" type="pres">
      <dgm:prSet presAssocID="{E3C8F184-2194-4DF0-8789-D6A9D07EB375}" presName="descendantText" presStyleLbl="alignAcc1" presStyleIdx="0" presStyleCnt="4">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4">
        <dgm:presLayoutVars>
          <dgm:chMax val="1"/>
          <dgm:bulletEnabled val="1"/>
        </dgm:presLayoutVars>
      </dgm:prSet>
      <dgm:spPr/>
    </dgm:pt>
    <dgm:pt modelId="{BCF5CC6D-F16A-4D75-BD8C-B8A67F2F7853}" type="pres">
      <dgm:prSet presAssocID="{906634BA-5DC7-46E7-AEE8-5DC965C90A46}" presName="descendantText" presStyleLbl="alignAcc1" presStyleIdx="1" presStyleCnt="4">
        <dgm:presLayoutVars>
          <dgm:bulletEnabled val="1"/>
        </dgm:presLayoutVars>
      </dgm:prSet>
      <dgm:spPr/>
    </dgm:pt>
    <dgm:pt modelId="{65ACC8D4-8E74-41D5-B314-8FB66AAAC463}" type="pres">
      <dgm:prSet presAssocID="{1D3D050C-11D8-4571-B7D9-C6C1BA605C35}" presName="sp" presStyleCnt="0"/>
      <dgm:spPr/>
    </dgm:pt>
    <dgm:pt modelId="{5AA770F9-E960-4F45-8CCC-A634CA8E84CB}" type="pres">
      <dgm:prSet presAssocID="{AD83E1FC-498F-4F57-A0E5-0BC1A5F5D524}" presName="composite" presStyleCnt="0"/>
      <dgm:spPr/>
    </dgm:pt>
    <dgm:pt modelId="{8BD191FD-6951-4485-BB74-3DDC4FBFDD91}" type="pres">
      <dgm:prSet presAssocID="{AD83E1FC-498F-4F57-A0E5-0BC1A5F5D524}" presName="parentText" presStyleLbl="alignNode1" presStyleIdx="2" presStyleCnt="4">
        <dgm:presLayoutVars>
          <dgm:chMax val="1"/>
          <dgm:bulletEnabled val="1"/>
        </dgm:presLayoutVars>
      </dgm:prSet>
      <dgm:spPr/>
    </dgm:pt>
    <dgm:pt modelId="{4B7FBC71-5FC1-4DD9-B2BC-DDAE4F2C06EE}" type="pres">
      <dgm:prSet presAssocID="{AD83E1FC-498F-4F57-A0E5-0BC1A5F5D524}" presName="descendantText" presStyleLbl="alignAcc1" presStyleIdx="2" presStyleCnt="4">
        <dgm:presLayoutVars>
          <dgm:bulletEnabled val="1"/>
        </dgm:presLayoutVars>
      </dgm:prSet>
      <dgm:spPr/>
    </dgm:pt>
    <dgm:pt modelId="{EE8FFFD6-90F5-4BA8-9D9A-44A308EA441A}" type="pres">
      <dgm:prSet presAssocID="{A8026412-05B1-4869-96D7-E1D650A33BFF}" presName="sp" presStyleCnt="0"/>
      <dgm:spPr/>
    </dgm:pt>
    <dgm:pt modelId="{F7D62058-D6AA-425D-AC75-0013E14F94AD}" type="pres">
      <dgm:prSet presAssocID="{DA9ECB15-26D0-4C7B-8D71-659CD1D39DB5}" presName="composite" presStyleCnt="0"/>
      <dgm:spPr/>
    </dgm:pt>
    <dgm:pt modelId="{402DC6B8-7B9C-4F76-AC1B-1637846A60F7}" type="pres">
      <dgm:prSet presAssocID="{DA9ECB15-26D0-4C7B-8D71-659CD1D39DB5}" presName="parentText" presStyleLbl="alignNode1" presStyleIdx="3" presStyleCnt="4">
        <dgm:presLayoutVars>
          <dgm:chMax val="1"/>
          <dgm:bulletEnabled val="1"/>
        </dgm:presLayoutVars>
      </dgm:prSet>
      <dgm:spPr/>
    </dgm:pt>
    <dgm:pt modelId="{86025E91-1C24-41B4-86EE-C5B4416BA6E9}" type="pres">
      <dgm:prSet presAssocID="{DA9ECB15-26D0-4C7B-8D71-659CD1D39DB5}" presName="descendantText" presStyleLbl="alignAcc1" presStyleIdx="3" presStyleCnt="4">
        <dgm:presLayoutVars>
          <dgm:bulletEnabled val="1"/>
        </dgm:presLayoutVars>
      </dgm:prSet>
      <dgm:spPr/>
    </dgm:pt>
  </dgm:ptLst>
  <dgm:cxnLst>
    <dgm:cxn modelId="{5C15D91C-C191-40C2-B893-383B6352B655}" type="presOf" srcId="{9C54F272-BC14-496A-BE5D-B89791886D11}" destId="{DE9C9745-1E8A-4246-BC76-08715AA2082D}" srcOrd="0" destOrd="0" presId="urn:microsoft.com/office/officeart/2005/8/layout/chevron2"/>
    <dgm:cxn modelId="{BD046A30-46B8-4BFE-A444-45DF1A43A5F4}" type="presOf" srcId="{DA9ECB15-26D0-4C7B-8D71-659CD1D39DB5}" destId="{402DC6B8-7B9C-4F76-AC1B-1637846A60F7}" srcOrd="0" destOrd="0" presId="urn:microsoft.com/office/officeart/2005/8/layout/chevron2"/>
    <dgm:cxn modelId="{4EE7C73E-8D10-4DF8-AEDF-8C49AFBBC2C2}" type="presOf" srcId="{AD83E1FC-498F-4F57-A0E5-0BC1A5F5D524}" destId="{8BD191FD-6951-4485-BB74-3DDC4FBFDD91}" srcOrd="0" destOrd="0" presId="urn:microsoft.com/office/officeart/2005/8/layout/chevron2"/>
    <dgm:cxn modelId="{F3E5B05D-6E15-4C61-8E63-024BC3F2DA96}" type="presOf" srcId="{C08B097A-5426-427E-A26F-ECD2A331AA50}" destId="{4B7FBC71-5FC1-4DD9-B2BC-DDAE4F2C06EE}" srcOrd="0" destOrd="0" presId="urn:microsoft.com/office/officeart/2005/8/layout/chevron2"/>
    <dgm:cxn modelId="{21277865-F641-4D29-BAEA-1438F5237D76}" srcId="{AD83E1FC-498F-4F57-A0E5-0BC1A5F5D524}" destId="{C08B097A-5426-427E-A26F-ECD2A331AA50}" srcOrd="0" destOrd="0" parTransId="{522206F3-1CAF-4653-B7DF-53558A634AAD}" sibTransId="{7C3998E5-7447-4760-B41A-221CF19FC4CB}"/>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2A02458B-4C4B-428A-9D85-C12AB26A7E68}" srcId="{E3C8F184-2194-4DF0-8789-D6A9D07EB375}" destId="{9C54F272-BC14-496A-BE5D-B89791886D11}" srcOrd="0" destOrd="0" parTransId="{CAF96C0D-D6C4-4A15-953E-AC3AE2A913B5}" sibTransId="{D4C489C0-0DA1-4AD8-8D02-97E023783C1D}"/>
    <dgm:cxn modelId="{0A75D59E-44BB-46BC-A116-64BE604D1D36}" srcId="{DA9ECB15-26D0-4C7B-8D71-659CD1D39DB5}" destId="{637AC462-07C5-4C91-A5A2-A773E54DD4EA}" srcOrd="0" destOrd="0" parTransId="{48840FA3-8AC8-4DAB-A621-E1322895578B}" sibTransId="{EEEAB943-9C28-49DB-9C2D-DD4C91944D5B}"/>
    <dgm:cxn modelId="{9EC7B1A2-6A48-4EDF-934F-E45FF48644EB}" type="presOf" srcId="{637AC462-07C5-4C91-A5A2-A773E54DD4EA}" destId="{86025E91-1C24-41B4-86EE-C5B4416BA6E9}" srcOrd="0" destOrd="0" presId="urn:microsoft.com/office/officeart/2005/8/layout/chevron2"/>
    <dgm:cxn modelId="{5A3FA0A7-CB77-44C6-AB62-BC679BCAC463}" srcId="{D86A4E5D-3EB3-4DEB-A5D0-3001FDB6E8A7}" destId="{AD83E1FC-498F-4F57-A0E5-0BC1A5F5D524}" srcOrd="2" destOrd="0" parTransId="{B6162DD8-2D32-4D5E-8173-DFB3EAC715FE}" sibTransId="{A8026412-05B1-4869-96D7-E1D650A33BFF}"/>
    <dgm:cxn modelId="{B47C76AC-9BA1-4FA9-97D6-9F91599C7B1D}" srcId="{D86A4E5D-3EB3-4DEB-A5D0-3001FDB6E8A7}" destId="{DA9ECB15-26D0-4C7B-8D71-659CD1D39DB5}" srcOrd="3" destOrd="0" parTransId="{7C9C5BAA-DE3A-48DA-AED7-771AECD1A441}" sibTransId="{83A0CC9E-CE13-4065-808D-90FF655E6FE9}"/>
    <dgm:cxn modelId="{313F14B5-DAC7-45A0-BCB0-BC13986A6188}" srcId="{D86A4E5D-3EB3-4DEB-A5D0-3001FDB6E8A7}" destId="{906634BA-5DC7-46E7-AEE8-5DC965C90A46}" srcOrd="1" destOrd="0" parTransId="{B8F3E198-8B3B-49B8-927E-F833266BFF55}" sibTransId="{1D3D050C-11D8-4571-B7D9-C6C1BA605C35}"/>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85D1B0C2-31F5-46AC-9D01-61DCF08D4BE4}" type="presParOf" srcId="{B6F553D4-98EF-4B93-BBFC-BC2852B046C3}" destId="{65ACC8D4-8E74-41D5-B314-8FB66AAAC463}" srcOrd="3" destOrd="0" presId="urn:microsoft.com/office/officeart/2005/8/layout/chevron2"/>
    <dgm:cxn modelId="{BBA33E7B-1740-488B-A0B8-83143E4E5856}" type="presParOf" srcId="{B6F553D4-98EF-4B93-BBFC-BC2852B046C3}" destId="{5AA770F9-E960-4F45-8CCC-A634CA8E84CB}" srcOrd="4" destOrd="0" presId="urn:microsoft.com/office/officeart/2005/8/layout/chevron2"/>
    <dgm:cxn modelId="{7D36E86D-4B98-4503-8B0F-0DAFA012B58F}" type="presParOf" srcId="{5AA770F9-E960-4F45-8CCC-A634CA8E84CB}" destId="{8BD191FD-6951-4485-BB74-3DDC4FBFDD91}" srcOrd="0" destOrd="0" presId="urn:microsoft.com/office/officeart/2005/8/layout/chevron2"/>
    <dgm:cxn modelId="{05A7732C-8AAC-4679-BFE5-4A8186C01DC2}" type="presParOf" srcId="{5AA770F9-E960-4F45-8CCC-A634CA8E84CB}" destId="{4B7FBC71-5FC1-4DD9-B2BC-DDAE4F2C06EE}" srcOrd="1" destOrd="0" presId="urn:microsoft.com/office/officeart/2005/8/layout/chevron2"/>
    <dgm:cxn modelId="{9C96E8E2-C937-4388-B863-AB197D88B585}" type="presParOf" srcId="{B6F553D4-98EF-4B93-BBFC-BC2852B046C3}" destId="{EE8FFFD6-90F5-4BA8-9D9A-44A308EA441A}" srcOrd="5" destOrd="0" presId="urn:microsoft.com/office/officeart/2005/8/layout/chevron2"/>
    <dgm:cxn modelId="{2B2DD254-2B47-4928-A611-7FF3479AED22}" type="presParOf" srcId="{B6F553D4-98EF-4B93-BBFC-BC2852B046C3}" destId="{F7D62058-D6AA-425D-AC75-0013E14F94AD}" srcOrd="6" destOrd="0" presId="urn:microsoft.com/office/officeart/2005/8/layout/chevron2"/>
    <dgm:cxn modelId="{139292D4-0309-4C94-BA8D-8E9690B92555}" type="presParOf" srcId="{F7D62058-D6AA-425D-AC75-0013E14F94AD}" destId="{402DC6B8-7B9C-4F76-AC1B-1637846A60F7}" srcOrd="0" destOrd="0" presId="urn:microsoft.com/office/officeart/2005/8/layout/chevron2"/>
    <dgm:cxn modelId="{96F20176-9592-42AB-B776-2E74BE9659CA}" type="presParOf" srcId="{F7D62058-D6AA-425D-AC75-0013E14F94AD}" destId="{86025E91-1C24-41B4-86EE-C5B4416BA6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custT="1"/>
      <dgm:spPr>
        <a:solidFill>
          <a:srgbClr val="00B0F0"/>
        </a:solidFill>
      </dgm:spPr>
      <dgm:t>
        <a:bodyPr/>
        <a:lstStyle/>
        <a:p>
          <a:r>
            <a:rPr lang="en-US" sz="2800" b="1"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custT="1"/>
      <dgm:spPr>
        <a:solidFill>
          <a:schemeClr val="bg1">
            <a:alpha val="90000"/>
          </a:schemeClr>
        </a:solidFill>
      </dgm:spPr>
      <dgm:t>
        <a:bodyPr/>
        <a:lstStyle/>
        <a:p>
          <a:r>
            <a:rPr lang="en-US" sz="2800" b="1" dirty="0"/>
            <a:t>Introduction to Top Components</a:t>
          </a:r>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custT="1"/>
      <dgm:spPr>
        <a:solidFill>
          <a:srgbClr val="00B0F0"/>
        </a:solidFill>
      </dgm:spPr>
      <dgm:t>
        <a:bodyPr/>
        <a:lstStyle/>
        <a:p>
          <a:r>
            <a:rPr lang="en-US" sz="2800"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custT="1"/>
      <dgm:spPr>
        <a:solidFill>
          <a:srgbClr val="00B0F0"/>
        </a:solidFill>
      </dgm:spPr>
      <dgm:t>
        <a:bodyPr/>
        <a:lstStyle/>
        <a:p>
          <a:r>
            <a:rPr lang="en-US" sz="2800" b="1" u="none" dirty="0"/>
            <a:t>Worship</a:t>
          </a:r>
          <a:endParaRPr lang="en-US" sz="2800" b="1" dirty="0"/>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AD83E1FC-498F-4F57-A0E5-0BC1A5F5D524}">
      <dgm:prSet phldrT="[Text]" custT="1"/>
      <dgm:spPr>
        <a:solidFill>
          <a:srgbClr val="00B0F0"/>
        </a:solidFill>
      </dgm:spPr>
      <dgm:t>
        <a:bodyPr/>
        <a:lstStyle/>
        <a:p>
          <a:r>
            <a:rPr lang="en-US" sz="2800" b="1" u="none" dirty="0"/>
            <a:t>3</a:t>
          </a:r>
          <a:endParaRPr lang="en-US" sz="2800" b="1" dirty="0"/>
        </a:p>
      </dgm:t>
    </dgm:pt>
    <dgm:pt modelId="{B6162DD8-2D32-4D5E-8173-DFB3EAC715FE}" type="parTrans" cxnId="{5A3FA0A7-CB77-44C6-AB62-BC679BCAC463}">
      <dgm:prSet/>
      <dgm:spPr/>
      <dgm:t>
        <a:bodyPr/>
        <a:lstStyle/>
        <a:p>
          <a:endParaRPr lang="en-US"/>
        </a:p>
      </dgm:t>
    </dgm:pt>
    <dgm:pt modelId="{A8026412-05B1-4869-96D7-E1D650A33BFF}" type="sibTrans" cxnId="{5A3FA0A7-CB77-44C6-AB62-BC679BCAC463}">
      <dgm:prSet/>
      <dgm:spPr/>
      <dgm:t>
        <a:bodyPr/>
        <a:lstStyle/>
        <a:p>
          <a:endParaRPr lang="en-US"/>
        </a:p>
      </dgm:t>
    </dgm:pt>
    <dgm:pt modelId="{C08B097A-5426-427E-A26F-ECD2A331AA50}">
      <dgm:prSet phldrT="[Text]" custT="1"/>
      <dgm:spPr>
        <a:solidFill>
          <a:schemeClr val="bg1"/>
        </a:solidFill>
      </dgm:spPr>
      <dgm:t>
        <a:bodyPr/>
        <a:lstStyle/>
        <a:p>
          <a:r>
            <a:rPr lang="en-US" sz="2800" b="1" u="none" dirty="0"/>
            <a:t>Fellowship</a:t>
          </a:r>
          <a:endParaRPr lang="en-US" sz="2800" b="1" dirty="0"/>
        </a:p>
      </dgm:t>
    </dgm:pt>
    <dgm:pt modelId="{522206F3-1CAF-4653-B7DF-53558A634AAD}" type="parTrans" cxnId="{21277865-F641-4D29-BAEA-1438F5237D76}">
      <dgm:prSet/>
      <dgm:spPr/>
      <dgm:t>
        <a:bodyPr/>
        <a:lstStyle/>
        <a:p>
          <a:endParaRPr lang="en-US"/>
        </a:p>
      </dgm:t>
    </dgm:pt>
    <dgm:pt modelId="{7C3998E5-7447-4760-B41A-221CF19FC4CB}" type="sibTrans" cxnId="{21277865-F641-4D29-BAEA-1438F5237D76}">
      <dgm:prSet/>
      <dgm:spPr/>
      <dgm:t>
        <a:bodyPr/>
        <a:lstStyle/>
        <a:p>
          <a:endParaRPr lang="en-US"/>
        </a:p>
      </dgm:t>
    </dgm:pt>
    <dgm:pt modelId="{DA9ECB15-26D0-4C7B-8D71-659CD1D39DB5}">
      <dgm:prSet phldrT="[Text]" custT="1"/>
      <dgm:spPr>
        <a:solidFill>
          <a:srgbClr val="00B0F0"/>
        </a:solidFill>
      </dgm:spPr>
      <dgm:t>
        <a:bodyPr/>
        <a:lstStyle/>
        <a:p>
          <a:r>
            <a:rPr lang="en-US" sz="2800" b="1" dirty="0"/>
            <a:t>4</a:t>
          </a:r>
        </a:p>
      </dgm:t>
    </dgm:pt>
    <dgm:pt modelId="{7C9C5BAA-DE3A-48DA-AED7-771AECD1A441}" type="parTrans" cxnId="{B47C76AC-9BA1-4FA9-97D6-9F91599C7B1D}">
      <dgm:prSet/>
      <dgm:spPr/>
      <dgm:t>
        <a:bodyPr/>
        <a:lstStyle/>
        <a:p>
          <a:endParaRPr lang="en-US"/>
        </a:p>
      </dgm:t>
    </dgm:pt>
    <dgm:pt modelId="{83A0CC9E-CE13-4065-808D-90FF655E6FE9}" type="sibTrans" cxnId="{B47C76AC-9BA1-4FA9-97D6-9F91599C7B1D}">
      <dgm:prSet/>
      <dgm:spPr/>
      <dgm:t>
        <a:bodyPr/>
        <a:lstStyle/>
        <a:p>
          <a:endParaRPr lang="en-US"/>
        </a:p>
      </dgm:t>
    </dgm:pt>
    <dgm:pt modelId="{637AC462-07C5-4C91-A5A2-A773E54DD4EA}">
      <dgm:prSet phldrT="[Text]" custT="1"/>
      <dgm:spPr>
        <a:solidFill>
          <a:schemeClr val="bg1"/>
        </a:solidFill>
      </dgm:spPr>
      <dgm:t>
        <a:bodyPr/>
        <a:lstStyle/>
        <a:p>
          <a:r>
            <a:rPr lang="en-US" sz="2800" b="1" dirty="0"/>
            <a:t>Discipleship   </a:t>
          </a:r>
        </a:p>
      </dgm:t>
    </dgm:pt>
    <dgm:pt modelId="{48840FA3-8AC8-4DAB-A621-E1322895578B}" type="parTrans" cxnId="{0A75D59E-44BB-46BC-A116-64BE604D1D36}">
      <dgm:prSet/>
      <dgm:spPr/>
      <dgm:t>
        <a:bodyPr/>
        <a:lstStyle/>
        <a:p>
          <a:endParaRPr lang="en-US"/>
        </a:p>
      </dgm:t>
    </dgm:pt>
    <dgm:pt modelId="{EEEAB943-9C28-49DB-9C2D-DD4C91944D5B}" type="sibTrans" cxnId="{0A75D59E-44BB-46BC-A116-64BE604D1D36}">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4">
        <dgm:presLayoutVars>
          <dgm:chMax val="1"/>
          <dgm:bulletEnabled val="1"/>
        </dgm:presLayoutVars>
      </dgm:prSet>
      <dgm:spPr/>
    </dgm:pt>
    <dgm:pt modelId="{DE9C9745-1E8A-4246-BC76-08715AA2082D}" type="pres">
      <dgm:prSet presAssocID="{E3C8F184-2194-4DF0-8789-D6A9D07EB375}" presName="descendantText" presStyleLbl="alignAcc1" presStyleIdx="0" presStyleCnt="4">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4">
        <dgm:presLayoutVars>
          <dgm:chMax val="1"/>
          <dgm:bulletEnabled val="1"/>
        </dgm:presLayoutVars>
      </dgm:prSet>
      <dgm:spPr/>
    </dgm:pt>
    <dgm:pt modelId="{BCF5CC6D-F16A-4D75-BD8C-B8A67F2F7853}" type="pres">
      <dgm:prSet presAssocID="{906634BA-5DC7-46E7-AEE8-5DC965C90A46}" presName="descendantText" presStyleLbl="alignAcc1" presStyleIdx="1" presStyleCnt="4">
        <dgm:presLayoutVars>
          <dgm:bulletEnabled val="1"/>
        </dgm:presLayoutVars>
      </dgm:prSet>
      <dgm:spPr/>
    </dgm:pt>
    <dgm:pt modelId="{65ACC8D4-8E74-41D5-B314-8FB66AAAC463}" type="pres">
      <dgm:prSet presAssocID="{1D3D050C-11D8-4571-B7D9-C6C1BA605C35}" presName="sp" presStyleCnt="0"/>
      <dgm:spPr/>
    </dgm:pt>
    <dgm:pt modelId="{5AA770F9-E960-4F45-8CCC-A634CA8E84CB}" type="pres">
      <dgm:prSet presAssocID="{AD83E1FC-498F-4F57-A0E5-0BC1A5F5D524}" presName="composite" presStyleCnt="0"/>
      <dgm:spPr/>
    </dgm:pt>
    <dgm:pt modelId="{8BD191FD-6951-4485-BB74-3DDC4FBFDD91}" type="pres">
      <dgm:prSet presAssocID="{AD83E1FC-498F-4F57-A0E5-0BC1A5F5D524}" presName="parentText" presStyleLbl="alignNode1" presStyleIdx="2" presStyleCnt="4">
        <dgm:presLayoutVars>
          <dgm:chMax val="1"/>
          <dgm:bulletEnabled val="1"/>
        </dgm:presLayoutVars>
      </dgm:prSet>
      <dgm:spPr/>
    </dgm:pt>
    <dgm:pt modelId="{4B7FBC71-5FC1-4DD9-B2BC-DDAE4F2C06EE}" type="pres">
      <dgm:prSet presAssocID="{AD83E1FC-498F-4F57-A0E5-0BC1A5F5D524}" presName="descendantText" presStyleLbl="alignAcc1" presStyleIdx="2" presStyleCnt="4">
        <dgm:presLayoutVars>
          <dgm:bulletEnabled val="1"/>
        </dgm:presLayoutVars>
      </dgm:prSet>
      <dgm:spPr/>
    </dgm:pt>
    <dgm:pt modelId="{EE8FFFD6-90F5-4BA8-9D9A-44A308EA441A}" type="pres">
      <dgm:prSet presAssocID="{A8026412-05B1-4869-96D7-E1D650A33BFF}" presName="sp" presStyleCnt="0"/>
      <dgm:spPr/>
    </dgm:pt>
    <dgm:pt modelId="{F7D62058-D6AA-425D-AC75-0013E14F94AD}" type="pres">
      <dgm:prSet presAssocID="{DA9ECB15-26D0-4C7B-8D71-659CD1D39DB5}" presName="composite" presStyleCnt="0"/>
      <dgm:spPr/>
    </dgm:pt>
    <dgm:pt modelId="{402DC6B8-7B9C-4F76-AC1B-1637846A60F7}" type="pres">
      <dgm:prSet presAssocID="{DA9ECB15-26D0-4C7B-8D71-659CD1D39DB5}" presName="parentText" presStyleLbl="alignNode1" presStyleIdx="3" presStyleCnt="4">
        <dgm:presLayoutVars>
          <dgm:chMax val="1"/>
          <dgm:bulletEnabled val="1"/>
        </dgm:presLayoutVars>
      </dgm:prSet>
      <dgm:spPr/>
    </dgm:pt>
    <dgm:pt modelId="{86025E91-1C24-41B4-86EE-C5B4416BA6E9}" type="pres">
      <dgm:prSet presAssocID="{DA9ECB15-26D0-4C7B-8D71-659CD1D39DB5}" presName="descendantText" presStyleLbl="alignAcc1" presStyleIdx="3" presStyleCnt="4">
        <dgm:presLayoutVars>
          <dgm:bulletEnabled val="1"/>
        </dgm:presLayoutVars>
      </dgm:prSet>
      <dgm:spPr/>
    </dgm:pt>
  </dgm:ptLst>
  <dgm:cxnLst>
    <dgm:cxn modelId="{5C15D91C-C191-40C2-B893-383B6352B655}" type="presOf" srcId="{9C54F272-BC14-496A-BE5D-B89791886D11}" destId="{DE9C9745-1E8A-4246-BC76-08715AA2082D}" srcOrd="0" destOrd="0" presId="urn:microsoft.com/office/officeart/2005/8/layout/chevron2"/>
    <dgm:cxn modelId="{BD046A30-46B8-4BFE-A444-45DF1A43A5F4}" type="presOf" srcId="{DA9ECB15-26D0-4C7B-8D71-659CD1D39DB5}" destId="{402DC6B8-7B9C-4F76-AC1B-1637846A60F7}" srcOrd="0" destOrd="0" presId="urn:microsoft.com/office/officeart/2005/8/layout/chevron2"/>
    <dgm:cxn modelId="{4EE7C73E-8D10-4DF8-AEDF-8C49AFBBC2C2}" type="presOf" srcId="{AD83E1FC-498F-4F57-A0E5-0BC1A5F5D524}" destId="{8BD191FD-6951-4485-BB74-3DDC4FBFDD91}" srcOrd="0" destOrd="0" presId="urn:microsoft.com/office/officeart/2005/8/layout/chevron2"/>
    <dgm:cxn modelId="{F3E5B05D-6E15-4C61-8E63-024BC3F2DA96}" type="presOf" srcId="{C08B097A-5426-427E-A26F-ECD2A331AA50}" destId="{4B7FBC71-5FC1-4DD9-B2BC-DDAE4F2C06EE}" srcOrd="0" destOrd="0" presId="urn:microsoft.com/office/officeart/2005/8/layout/chevron2"/>
    <dgm:cxn modelId="{21277865-F641-4D29-BAEA-1438F5237D76}" srcId="{AD83E1FC-498F-4F57-A0E5-0BC1A5F5D524}" destId="{C08B097A-5426-427E-A26F-ECD2A331AA50}" srcOrd="0" destOrd="0" parTransId="{522206F3-1CAF-4653-B7DF-53558A634AAD}" sibTransId="{7C3998E5-7447-4760-B41A-221CF19FC4CB}"/>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2A02458B-4C4B-428A-9D85-C12AB26A7E68}" srcId="{E3C8F184-2194-4DF0-8789-D6A9D07EB375}" destId="{9C54F272-BC14-496A-BE5D-B89791886D11}" srcOrd="0" destOrd="0" parTransId="{CAF96C0D-D6C4-4A15-953E-AC3AE2A913B5}" sibTransId="{D4C489C0-0DA1-4AD8-8D02-97E023783C1D}"/>
    <dgm:cxn modelId="{0A75D59E-44BB-46BC-A116-64BE604D1D36}" srcId="{DA9ECB15-26D0-4C7B-8D71-659CD1D39DB5}" destId="{637AC462-07C5-4C91-A5A2-A773E54DD4EA}" srcOrd="0" destOrd="0" parTransId="{48840FA3-8AC8-4DAB-A621-E1322895578B}" sibTransId="{EEEAB943-9C28-49DB-9C2D-DD4C91944D5B}"/>
    <dgm:cxn modelId="{9EC7B1A2-6A48-4EDF-934F-E45FF48644EB}" type="presOf" srcId="{637AC462-07C5-4C91-A5A2-A773E54DD4EA}" destId="{86025E91-1C24-41B4-86EE-C5B4416BA6E9}" srcOrd="0" destOrd="0" presId="urn:microsoft.com/office/officeart/2005/8/layout/chevron2"/>
    <dgm:cxn modelId="{5A3FA0A7-CB77-44C6-AB62-BC679BCAC463}" srcId="{D86A4E5D-3EB3-4DEB-A5D0-3001FDB6E8A7}" destId="{AD83E1FC-498F-4F57-A0E5-0BC1A5F5D524}" srcOrd="2" destOrd="0" parTransId="{B6162DD8-2D32-4D5E-8173-DFB3EAC715FE}" sibTransId="{A8026412-05B1-4869-96D7-E1D650A33BFF}"/>
    <dgm:cxn modelId="{B47C76AC-9BA1-4FA9-97D6-9F91599C7B1D}" srcId="{D86A4E5D-3EB3-4DEB-A5D0-3001FDB6E8A7}" destId="{DA9ECB15-26D0-4C7B-8D71-659CD1D39DB5}" srcOrd="3" destOrd="0" parTransId="{7C9C5BAA-DE3A-48DA-AED7-771AECD1A441}" sibTransId="{83A0CC9E-CE13-4065-808D-90FF655E6FE9}"/>
    <dgm:cxn modelId="{313F14B5-DAC7-45A0-BCB0-BC13986A6188}" srcId="{D86A4E5D-3EB3-4DEB-A5D0-3001FDB6E8A7}" destId="{906634BA-5DC7-46E7-AEE8-5DC965C90A46}" srcOrd="1" destOrd="0" parTransId="{B8F3E198-8B3B-49B8-927E-F833266BFF55}" sibTransId="{1D3D050C-11D8-4571-B7D9-C6C1BA605C35}"/>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85D1B0C2-31F5-46AC-9D01-61DCF08D4BE4}" type="presParOf" srcId="{B6F553D4-98EF-4B93-BBFC-BC2852B046C3}" destId="{65ACC8D4-8E74-41D5-B314-8FB66AAAC463}" srcOrd="3" destOrd="0" presId="urn:microsoft.com/office/officeart/2005/8/layout/chevron2"/>
    <dgm:cxn modelId="{BBA33E7B-1740-488B-A0B8-83143E4E5856}" type="presParOf" srcId="{B6F553D4-98EF-4B93-BBFC-BC2852B046C3}" destId="{5AA770F9-E960-4F45-8CCC-A634CA8E84CB}" srcOrd="4" destOrd="0" presId="urn:microsoft.com/office/officeart/2005/8/layout/chevron2"/>
    <dgm:cxn modelId="{7D36E86D-4B98-4503-8B0F-0DAFA012B58F}" type="presParOf" srcId="{5AA770F9-E960-4F45-8CCC-A634CA8E84CB}" destId="{8BD191FD-6951-4485-BB74-3DDC4FBFDD91}" srcOrd="0" destOrd="0" presId="urn:microsoft.com/office/officeart/2005/8/layout/chevron2"/>
    <dgm:cxn modelId="{05A7732C-8AAC-4679-BFE5-4A8186C01DC2}" type="presParOf" srcId="{5AA770F9-E960-4F45-8CCC-A634CA8E84CB}" destId="{4B7FBC71-5FC1-4DD9-B2BC-DDAE4F2C06EE}" srcOrd="1" destOrd="0" presId="urn:microsoft.com/office/officeart/2005/8/layout/chevron2"/>
    <dgm:cxn modelId="{9C96E8E2-C937-4388-B863-AB197D88B585}" type="presParOf" srcId="{B6F553D4-98EF-4B93-BBFC-BC2852B046C3}" destId="{EE8FFFD6-90F5-4BA8-9D9A-44A308EA441A}" srcOrd="5" destOrd="0" presId="urn:microsoft.com/office/officeart/2005/8/layout/chevron2"/>
    <dgm:cxn modelId="{2B2DD254-2B47-4928-A611-7FF3479AED22}" type="presParOf" srcId="{B6F553D4-98EF-4B93-BBFC-BC2852B046C3}" destId="{F7D62058-D6AA-425D-AC75-0013E14F94AD}" srcOrd="6" destOrd="0" presId="urn:microsoft.com/office/officeart/2005/8/layout/chevron2"/>
    <dgm:cxn modelId="{139292D4-0309-4C94-BA8D-8E9690B92555}" type="presParOf" srcId="{F7D62058-D6AA-425D-AC75-0013E14F94AD}" destId="{402DC6B8-7B9C-4F76-AC1B-1637846A60F7}" srcOrd="0" destOrd="0" presId="urn:microsoft.com/office/officeart/2005/8/layout/chevron2"/>
    <dgm:cxn modelId="{96F20176-9592-42AB-B776-2E74BE9659CA}" type="presParOf" srcId="{F7D62058-D6AA-425D-AC75-0013E14F94AD}" destId="{86025E91-1C24-41B4-86EE-C5B4416BA6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custT="1"/>
      <dgm:spPr>
        <a:solidFill>
          <a:srgbClr val="00B0F0"/>
        </a:solidFill>
      </dgm:spPr>
      <dgm:t>
        <a:bodyPr/>
        <a:lstStyle/>
        <a:p>
          <a:r>
            <a:rPr lang="en-US" sz="2800" b="1"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custT="1"/>
      <dgm:spPr>
        <a:solidFill>
          <a:schemeClr val="bg1">
            <a:alpha val="90000"/>
          </a:schemeClr>
        </a:solidFill>
      </dgm:spPr>
      <dgm:t>
        <a:bodyPr/>
        <a:lstStyle/>
        <a:p>
          <a:r>
            <a:rPr lang="en-US" sz="3200" b="1" dirty="0"/>
            <a:t>Introduction to Top Components</a:t>
          </a:r>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custT="1"/>
      <dgm:spPr>
        <a:solidFill>
          <a:srgbClr val="00B0F0"/>
        </a:solidFill>
      </dgm:spPr>
      <dgm:t>
        <a:bodyPr/>
        <a:lstStyle/>
        <a:p>
          <a:r>
            <a:rPr lang="en-US" sz="2800"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custT="1"/>
      <dgm:spPr>
        <a:solidFill>
          <a:schemeClr val="bg1"/>
        </a:solidFill>
      </dgm:spPr>
      <dgm:t>
        <a:bodyPr/>
        <a:lstStyle/>
        <a:p>
          <a:r>
            <a:rPr lang="en-US" sz="2800" b="1" u="none" dirty="0"/>
            <a:t>Worship</a:t>
          </a:r>
          <a:endParaRPr lang="en-US" sz="2800" b="1" dirty="0"/>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AD83E1FC-498F-4F57-A0E5-0BC1A5F5D524}">
      <dgm:prSet phldrT="[Text]" custT="1"/>
      <dgm:spPr>
        <a:solidFill>
          <a:srgbClr val="00B0F0"/>
        </a:solidFill>
      </dgm:spPr>
      <dgm:t>
        <a:bodyPr/>
        <a:lstStyle/>
        <a:p>
          <a:r>
            <a:rPr lang="en-US" sz="2800" b="1" u="none" dirty="0"/>
            <a:t>3</a:t>
          </a:r>
          <a:endParaRPr lang="en-US" sz="2800" b="1" dirty="0"/>
        </a:p>
      </dgm:t>
    </dgm:pt>
    <dgm:pt modelId="{B6162DD8-2D32-4D5E-8173-DFB3EAC715FE}" type="parTrans" cxnId="{5A3FA0A7-CB77-44C6-AB62-BC679BCAC463}">
      <dgm:prSet/>
      <dgm:spPr/>
      <dgm:t>
        <a:bodyPr/>
        <a:lstStyle/>
        <a:p>
          <a:endParaRPr lang="en-US"/>
        </a:p>
      </dgm:t>
    </dgm:pt>
    <dgm:pt modelId="{A8026412-05B1-4869-96D7-E1D650A33BFF}" type="sibTrans" cxnId="{5A3FA0A7-CB77-44C6-AB62-BC679BCAC463}">
      <dgm:prSet/>
      <dgm:spPr/>
      <dgm:t>
        <a:bodyPr/>
        <a:lstStyle/>
        <a:p>
          <a:endParaRPr lang="en-US"/>
        </a:p>
      </dgm:t>
    </dgm:pt>
    <dgm:pt modelId="{C08B097A-5426-427E-A26F-ECD2A331AA50}">
      <dgm:prSet phldrT="[Text]" custT="1"/>
      <dgm:spPr>
        <a:solidFill>
          <a:srgbClr val="00B0F0"/>
        </a:solidFill>
      </dgm:spPr>
      <dgm:t>
        <a:bodyPr/>
        <a:lstStyle/>
        <a:p>
          <a:r>
            <a:rPr lang="en-US" sz="2800" b="1" u="none" dirty="0"/>
            <a:t>Fellowship</a:t>
          </a:r>
          <a:endParaRPr lang="en-US" sz="2800" b="1" dirty="0"/>
        </a:p>
      </dgm:t>
    </dgm:pt>
    <dgm:pt modelId="{522206F3-1CAF-4653-B7DF-53558A634AAD}" type="parTrans" cxnId="{21277865-F641-4D29-BAEA-1438F5237D76}">
      <dgm:prSet/>
      <dgm:spPr/>
      <dgm:t>
        <a:bodyPr/>
        <a:lstStyle/>
        <a:p>
          <a:endParaRPr lang="en-US"/>
        </a:p>
      </dgm:t>
    </dgm:pt>
    <dgm:pt modelId="{7C3998E5-7447-4760-B41A-221CF19FC4CB}" type="sibTrans" cxnId="{21277865-F641-4D29-BAEA-1438F5237D76}">
      <dgm:prSet/>
      <dgm:spPr/>
      <dgm:t>
        <a:bodyPr/>
        <a:lstStyle/>
        <a:p>
          <a:endParaRPr lang="en-US"/>
        </a:p>
      </dgm:t>
    </dgm:pt>
    <dgm:pt modelId="{DA9ECB15-26D0-4C7B-8D71-659CD1D39DB5}">
      <dgm:prSet phldrT="[Text]" custT="1"/>
      <dgm:spPr>
        <a:solidFill>
          <a:srgbClr val="00B0F0"/>
        </a:solidFill>
      </dgm:spPr>
      <dgm:t>
        <a:bodyPr/>
        <a:lstStyle/>
        <a:p>
          <a:r>
            <a:rPr lang="en-US" sz="2800" b="1" dirty="0"/>
            <a:t>4</a:t>
          </a:r>
        </a:p>
      </dgm:t>
    </dgm:pt>
    <dgm:pt modelId="{7C9C5BAA-DE3A-48DA-AED7-771AECD1A441}" type="parTrans" cxnId="{B47C76AC-9BA1-4FA9-97D6-9F91599C7B1D}">
      <dgm:prSet/>
      <dgm:spPr/>
      <dgm:t>
        <a:bodyPr/>
        <a:lstStyle/>
        <a:p>
          <a:endParaRPr lang="en-US"/>
        </a:p>
      </dgm:t>
    </dgm:pt>
    <dgm:pt modelId="{83A0CC9E-CE13-4065-808D-90FF655E6FE9}" type="sibTrans" cxnId="{B47C76AC-9BA1-4FA9-97D6-9F91599C7B1D}">
      <dgm:prSet/>
      <dgm:spPr/>
      <dgm:t>
        <a:bodyPr/>
        <a:lstStyle/>
        <a:p>
          <a:endParaRPr lang="en-US"/>
        </a:p>
      </dgm:t>
    </dgm:pt>
    <dgm:pt modelId="{637AC462-07C5-4C91-A5A2-A773E54DD4EA}">
      <dgm:prSet phldrT="[Text]" custT="1"/>
      <dgm:spPr>
        <a:solidFill>
          <a:schemeClr val="bg1"/>
        </a:solidFill>
      </dgm:spPr>
      <dgm:t>
        <a:bodyPr/>
        <a:lstStyle/>
        <a:p>
          <a:r>
            <a:rPr lang="en-US" sz="2800" b="1" dirty="0"/>
            <a:t>Discipleship   </a:t>
          </a:r>
        </a:p>
      </dgm:t>
    </dgm:pt>
    <dgm:pt modelId="{48840FA3-8AC8-4DAB-A621-E1322895578B}" type="parTrans" cxnId="{0A75D59E-44BB-46BC-A116-64BE604D1D36}">
      <dgm:prSet/>
      <dgm:spPr/>
      <dgm:t>
        <a:bodyPr/>
        <a:lstStyle/>
        <a:p>
          <a:endParaRPr lang="en-US"/>
        </a:p>
      </dgm:t>
    </dgm:pt>
    <dgm:pt modelId="{EEEAB943-9C28-49DB-9C2D-DD4C91944D5B}" type="sibTrans" cxnId="{0A75D59E-44BB-46BC-A116-64BE604D1D36}">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4">
        <dgm:presLayoutVars>
          <dgm:chMax val="1"/>
          <dgm:bulletEnabled val="1"/>
        </dgm:presLayoutVars>
      </dgm:prSet>
      <dgm:spPr/>
    </dgm:pt>
    <dgm:pt modelId="{DE9C9745-1E8A-4246-BC76-08715AA2082D}" type="pres">
      <dgm:prSet presAssocID="{E3C8F184-2194-4DF0-8789-D6A9D07EB375}" presName="descendantText" presStyleLbl="alignAcc1" presStyleIdx="0" presStyleCnt="4">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4">
        <dgm:presLayoutVars>
          <dgm:chMax val="1"/>
          <dgm:bulletEnabled val="1"/>
        </dgm:presLayoutVars>
      </dgm:prSet>
      <dgm:spPr/>
    </dgm:pt>
    <dgm:pt modelId="{BCF5CC6D-F16A-4D75-BD8C-B8A67F2F7853}" type="pres">
      <dgm:prSet presAssocID="{906634BA-5DC7-46E7-AEE8-5DC965C90A46}" presName="descendantText" presStyleLbl="alignAcc1" presStyleIdx="1" presStyleCnt="4">
        <dgm:presLayoutVars>
          <dgm:bulletEnabled val="1"/>
        </dgm:presLayoutVars>
      </dgm:prSet>
      <dgm:spPr/>
    </dgm:pt>
    <dgm:pt modelId="{65ACC8D4-8E74-41D5-B314-8FB66AAAC463}" type="pres">
      <dgm:prSet presAssocID="{1D3D050C-11D8-4571-B7D9-C6C1BA605C35}" presName="sp" presStyleCnt="0"/>
      <dgm:spPr/>
    </dgm:pt>
    <dgm:pt modelId="{5AA770F9-E960-4F45-8CCC-A634CA8E84CB}" type="pres">
      <dgm:prSet presAssocID="{AD83E1FC-498F-4F57-A0E5-0BC1A5F5D524}" presName="composite" presStyleCnt="0"/>
      <dgm:spPr/>
    </dgm:pt>
    <dgm:pt modelId="{8BD191FD-6951-4485-BB74-3DDC4FBFDD91}" type="pres">
      <dgm:prSet presAssocID="{AD83E1FC-498F-4F57-A0E5-0BC1A5F5D524}" presName="parentText" presStyleLbl="alignNode1" presStyleIdx="2" presStyleCnt="4">
        <dgm:presLayoutVars>
          <dgm:chMax val="1"/>
          <dgm:bulletEnabled val="1"/>
        </dgm:presLayoutVars>
      </dgm:prSet>
      <dgm:spPr/>
    </dgm:pt>
    <dgm:pt modelId="{4B7FBC71-5FC1-4DD9-B2BC-DDAE4F2C06EE}" type="pres">
      <dgm:prSet presAssocID="{AD83E1FC-498F-4F57-A0E5-0BC1A5F5D524}" presName="descendantText" presStyleLbl="alignAcc1" presStyleIdx="2" presStyleCnt="4">
        <dgm:presLayoutVars>
          <dgm:bulletEnabled val="1"/>
        </dgm:presLayoutVars>
      </dgm:prSet>
      <dgm:spPr/>
    </dgm:pt>
    <dgm:pt modelId="{EE8FFFD6-90F5-4BA8-9D9A-44A308EA441A}" type="pres">
      <dgm:prSet presAssocID="{A8026412-05B1-4869-96D7-E1D650A33BFF}" presName="sp" presStyleCnt="0"/>
      <dgm:spPr/>
    </dgm:pt>
    <dgm:pt modelId="{F7D62058-D6AA-425D-AC75-0013E14F94AD}" type="pres">
      <dgm:prSet presAssocID="{DA9ECB15-26D0-4C7B-8D71-659CD1D39DB5}" presName="composite" presStyleCnt="0"/>
      <dgm:spPr/>
    </dgm:pt>
    <dgm:pt modelId="{402DC6B8-7B9C-4F76-AC1B-1637846A60F7}" type="pres">
      <dgm:prSet presAssocID="{DA9ECB15-26D0-4C7B-8D71-659CD1D39DB5}" presName="parentText" presStyleLbl="alignNode1" presStyleIdx="3" presStyleCnt="4">
        <dgm:presLayoutVars>
          <dgm:chMax val="1"/>
          <dgm:bulletEnabled val="1"/>
        </dgm:presLayoutVars>
      </dgm:prSet>
      <dgm:spPr/>
    </dgm:pt>
    <dgm:pt modelId="{86025E91-1C24-41B4-86EE-C5B4416BA6E9}" type="pres">
      <dgm:prSet presAssocID="{DA9ECB15-26D0-4C7B-8D71-659CD1D39DB5}" presName="descendantText" presStyleLbl="alignAcc1" presStyleIdx="3" presStyleCnt="4">
        <dgm:presLayoutVars>
          <dgm:bulletEnabled val="1"/>
        </dgm:presLayoutVars>
      </dgm:prSet>
      <dgm:spPr/>
    </dgm:pt>
  </dgm:ptLst>
  <dgm:cxnLst>
    <dgm:cxn modelId="{5C15D91C-C191-40C2-B893-383B6352B655}" type="presOf" srcId="{9C54F272-BC14-496A-BE5D-B89791886D11}" destId="{DE9C9745-1E8A-4246-BC76-08715AA2082D}" srcOrd="0" destOrd="0" presId="urn:microsoft.com/office/officeart/2005/8/layout/chevron2"/>
    <dgm:cxn modelId="{BD046A30-46B8-4BFE-A444-45DF1A43A5F4}" type="presOf" srcId="{DA9ECB15-26D0-4C7B-8D71-659CD1D39DB5}" destId="{402DC6B8-7B9C-4F76-AC1B-1637846A60F7}" srcOrd="0" destOrd="0" presId="urn:microsoft.com/office/officeart/2005/8/layout/chevron2"/>
    <dgm:cxn modelId="{4EE7C73E-8D10-4DF8-AEDF-8C49AFBBC2C2}" type="presOf" srcId="{AD83E1FC-498F-4F57-A0E5-0BC1A5F5D524}" destId="{8BD191FD-6951-4485-BB74-3DDC4FBFDD91}" srcOrd="0" destOrd="0" presId="urn:microsoft.com/office/officeart/2005/8/layout/chevron2"/>
    <dgm:cxn modelId="{F3E5B05D-6E15-4C61-8E63-024BC3F2DA96}" type="presOf" srcId="{C08B097A-5426-427E-A26F-ECD2A331AA50}" destId="{4B7FBC71-5FC1-4DD9-B2BC-DDAE4F2C06EE}" srcOrd="0" destOrd="0" presId="urn:microsoft.com/office/officeart/2005/8/layout/chevron2"/>
    <dgm:cxn modelId="{21277865-F641-4D29-BAEA-1438F5237D76}" srcId="{AD83E1FC-498F-4F57-A0E5-0BC1A5F5D524}" destId="{C08B097A-5426-427E-A26F-ECD2A331AA50}" srcOrd="0" destOrd="0" parTransId="{522206F3-1CAF-4653-B7DF-53558A634AAD}" sibTransId="{7C3998E5-7447-4760-B41A-221CF19FC4CB}"/>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2A02458B-4C4B-428A-9D85-C12AB26A7E68}" srcId="{E3C8F184-2194-4DF0-8789-D6A9D07EB375}" destId="{9C54F272-BC14-496A-BE5D-B89791886D11}" srcOrd="0" destOrd="0" parTransId="{CAF96C0D-D6C4-4A15-953E-AC3AE2A913B5}" sibTransId="{D4C489C0-0DA1-4AD8-8D02-97E023783C1D}"/>
    <dgm:cxn modelId="{0A75D59E-44BB-46BC-A116-64BE604D1D36}" srcId="{DA9ECB15-26D0-4C7B-8D71-659CD1D39DB5}" destId="{637AC462-07C5-4C91-A5A2-A773E54DD4EA}" srcOrd="0" destOrd="0" parTransId="{48840FA3-8AC8-4DAB-A621-E1322895578B}" sibTransId="{EEEAB943-9C28-49DB-9C2D-DD4C91944D5B}"/>
    <dgm:cxn modelId="{9EC7B1A2-6A48-4EDF-934F-E45FF48644EB}" type="presOf" srcId="{637AC462-07C5-4C91-A5A2-A773E54DD4EA}" destId="{86025E91-1C24-41B4-86EE-C5B4416BA6E9}" srcOrd="0" destOrd="0" presId="urn:microsoft.com/office/officeart/2005/8/layout/chevron2"/>
    <dgm:cxn modelId="{5A3FA0A7-CB77-44C6-AB62-BC679BCAC463}" srcId="{D86A4E5D-3EB3-4DEB-A5D0-3001FDB6E8A7}" destId="{AD83E1FC-498F-4F57-A0E5-0BC1A5F5D524}" srcOrd="2" destOrd="0" parTransId="{B6162DD8-2D32-4D5E-8173-DFB3EAC715FE}" sibTransId="{A8026412-05B1-4869-96D7-E1D650A33BFF}"/>
    <dgm:cxn modelId="{B47C76AC-9BA1-4FA9-97D6-9F91599C7B1D}" srcId="{D86A4E5D-3EB3-4DEB-A5D0-3001FDB6E8A7}" destId="{DA9ECB15-26D0-4C7B-8D71-659CD1D39DB5}" srcOrd="3" destOrd="0" parTransId="{7C9C5BAA-DE3A-48DA-AED7-771AECD1A441}" sibTransId="{83A0CC9E-CE13-4065-808D-90FF655E6FE9}"/>
    <dgm:cxn modelId="{313F14B5-DAC7-45A0-BCB0-BC13986A6188}" srcId="{D86A4E5D-3EB3-4DEB-A5D0-3001FDB6E8A7}" destId="{906634BA-5DC7-46E7-AEE8-5DC965C90A46}" srcOrd="1" destOrd="0" parTransId="{B8F3E198-8B3B-49B8-927E-F833266BFF55}" sibTransId="{1D3D050C-11D8-4571-B7D9-C6C1BA605C35}"/>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85D1B0C2-31F5-46AC-9D01-61DCF08D4BE4}" type="presParOf" srcId="{B6F553D4-98EF-4B93-BBFC-BC2852B046C3}" destId="{65ACC8D4-8E74-41D5-B314-8FB66AAAC463}" srcOrd="3" destOrd="0" presId="urn:microsoft.com/office/officeart/2005/8/layout/chevron2"/>
    <dgm:cxn modelId="{BBA33E7B-1740-488B-A0B8-83143E4E5856}" type="presParOf" srcId="{B6F553D4-98EF-4B93-BBFC-BC2852B046C3}" destId="{5AA770F9-E960-4F45-8CCC-A634CA8E84CB}" srcOrd="4" destOrd="0" presId="urn:microsoft.com/office/officeart/2005/8/layout/chevron2"/>
    <dgm:cxn modelId="{7D36E86D-4B98-4503-8B0F-0DAFA012B58F}" type="presParOf" srcId="{5AA770F9-E960-4F45-8CCC-A634CA8E84CB}" destId="{8BD191FD-6951-4485-BB74-3DDC4FBFDD91}" srcOrd="0" destOrd="0" presId="urn:microsoft.com/office/officeart/2005/8/layout/chevron2"/>
    <dgm:cxn modelId="{05A7732C-8AAC-4679-BFE5-4A8186C01DC2}" type="presParOf" srcId="{5AA770F9-E960-4F45-8CCC-A634CA8E84CB}" destId="{4B7FBC71-5FC1-4DD9-B2BC-DDAE4F2C06EE}" srcOrd="1" destOrd="0" presId="urn:microsoft.com/office/officeart/2005/8/layout/chevron2"/>
    <dgm:cxn modelId="{9C96E8E2-C937-4388-B863-AB197D88B585}" type="presParOf" srcId="{B6F553D4-98EF-4B93-BBFC-BC2852B046C3}" destId="{EE8FFFD6-90F5-4BA8-9D9A-44A308EA441A}" srcOrd="5" destOrd="0" presId="urn:microsoft.com/office/officeart/2005/8/layout/chevron2"/>
    <dgm:cxn modelId="{2B2DD254-2B47-4928-A611-7FF3479AED22}" type="presParOf" srcId="{B6F553D4-98EF-4B93-BBFC-BC2852B046C3}" destId="{F7D62058-D6AA-425D-AC75-0013E14F94AD}" srcOrd="6" destOrd="0" presId="urn:microsoft.com/office/officeart/2005/8/layout/chevron2"/>
    <dgm:cxn modelId="{139292D4-0309-4C94-BA8D-8E9690B92555}" type="presParOf" srcId="{F7D62058-D6AA-425D-AC75-0013E14F94AD}" destId="{402DC6B8-7B9C-4F76-AC1B-1637846A60F7}" srcOrd="0" destOrd="0" presId="urn:microsoft.com/office/officeart/2005/8/layout/chevron2"/>
    <dgm:cxn modelId="{96F20176-9592-42AB-B776-2E74BE9659CA}" type="presParOf" srcId="{F7D62058-D6AA-425D-AC75-0013E14F94AD}" destId="{86025E91-1C24-41B4-86EE-C5B4416BA6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86A4E5D-3EB3-4DEB-A5D0-3001FDB6E8A7}" type="doc">
      <dgm:prSet loTypeId="urn:microsoft.com/office/officeart/2005/8/layout/chevron2" loCatId="process" qsTypeId="urn:microsoft.com/office/officeart/2005/8/quickstyle/3d1" qsCatId="3D" csTypeId="urn:microsoft.com/office/officeart/2005/8/colors/accent1_2" csCatId="accent1" phldr="1"/>
      <dgm:spPr/>
      <dgm:t>
        <a:bodyPr/>
        <a:lstStyle/>
        <a:p>
          <a:endParaRPr lang="en-US"/>
        </a:p>
      </dgm:t>
    </dgm:pt>
    <dgm:pt modelId="{E3C8F184-2194-4DF0-8789-D6A9D07EB375}">
      <dgm:prSet phldrT="[Text]" custT="1"/>
      <dgm:spPr>
        <a:solidFill>
          <a:srgbClr val="00B0F0"/>
        </a:solidFill>
      </dgm:spPr>
      <dgm:t>
        <a:bodyPr/>
        <a:lstStyle/>
        <a:p>
          <a:r>
            <a:rPr lang="en-US" sz="2800" b="1" dirty="0"/>
            <a:t>1</a:t>
          </a:r>
        </a:p>
      </dgm:t>
    </dgm:pt>
    <dgm:pt modelId="{41B042CA-CDBA-4669-8F60-F4E59F983D00}" type="parTrans" cxnId="{0E6856D9-1148-44DF-BF99-A65D84617B94}">
      <dgm:prSet/>
      <dgm:spPr/>
      <dgm:t>
        <a:bodyPr/>
        <a:lstStyle/>
        <a:p>
          <a:endParaRPr lang="en-US"/>
        </a:p>
      </dgm:t>
    </dgm:pt>
    <dgm:pt modelId="{D2ED0626-5969-472F-BEE5-8DC36EEA55A4}" type="sibTrans" cxnId="{0E6856D9-1148-44DF-BF99-A65D84617B94}">
      <dgm:prSet/>
      <dgm:spPr/>
      <dgm:t>
        <a:bodyPr/>
        <a:lstStyle/>
        <a:p>
          <a:endParaRPr lang="en-US"/>
        </a:p>
      </dgm:t>
    </dgm:pt>
    <dgm:pt modelId="{9C54F272-BC14-496A-BE5D-B89791886D11}">
      <dgm:prSet phldrT="[Text]" custT="1"/>
      <dgm:spPr>
        <a:solidFill>
          <a:schemeClr val="bg1">
            <a:alpha val="90000"/>
          </a:schemeClr>
        </a:solidFill>
      </dgm:spPr>
      <dgm:t>
        <a:bodyPr/>
        <a:lstStyle/>
        <a:p>
          <a:r>
            <a:rPr lang="en-US" sz="2800" b="1" dirty="0"/>
            <a:t>Introduction to Top Components</a:t>
          </a:r>
        </a:p>
      </dgm:t>
    </dgm:pt>
    <dgm:pt modelId="{CAF96C0D-D6C4-4A15-953E-AC3AE2A913B5}" type="parTrans" cxnId="{2A02458B-4C4B-428A-9D85-C12AB26A7E68}">
      <dgm:prSet/>
      <dgm:spPr/>
      <dgm:t>
        <a:bodyPr/>
        <a:lstStyle/>
        <a:p>
          <a:endParaRPr lang="en-US"/>
        </a:p>
      </dgm:t>
    </dgm:pt>
    <dgm:pt modelId="{D4C489C0-0DA1-4AD8-8D02-97E023783C1D}" type="sibTrans" cxnId="{2A02458B-4C4B-428A-9D85-C12AB26A7E68}">
      <dgm:prSet/>
      <dgm:spPr/>
      <dgm:t>
        <a:bodyPr/>
        <a:lstStyle/>
        <a:p>
          <a:endParaRPr lang="en-US"/>
        </a:p>
      </dgm:t>
    </dgm:pt>
    <dgm:pt modelId="{906634BA-5DC7-46E7-AEE8-5DC965C90A46}">
      <dgm:prSet phldrT="[Text]" custT="1"/>
      <dgm:spPr>
        <a:solidFill>
          <a:srgbClr val="00B0F0"/>
        </a:solidFill>
      </dgm:spPr>
      <dgm:t>
        <a:bodyPr/>
        <a:lstStyle/>
        <a:p>
          <a:r>
            <a:rPr lang="en-US" sz="2800" dirty="0"/>
            <a:t>2</a:t>
          </a:r>
        </a:p>
      </dgm:t>
    </dgm:pt>
    <dgm:pt modelId="{B8F3E198-8B3B-49B8-927E-F833266BFF55}" type="parTrans" cxnId="{313F14B5-DAC7-45A0-BCB0-BC13986A6188}">
      <dgm:prSet/>
      <dgm:spPr/>
      <dgm:t>
        <a:bodyPr/>
        <a:lstStyle/>
        <a:p>
          <a:endParaRPr lang="en-US"/>
        </a:p>
      </dgm:t>
    </dgm:pt>
    <dgm:pt modelId="{1D3D050C-11D8-4571-B7D9-C6C1BA605C35}" type="sibTrans" cxnId="{313F14B5-DAC7-45A0-BCB0-BC13986A6188}">
      <dgm:prSet/>
      <dgm:spPr/>
      <dgm:t>
        <a:bodyPr/>
        <a:lstStyle/>
        <a:p>
          <a:endParaRPr lang="en-US"/>
        </a:p>
      </dgm:t>
    </dgm:pt>
    <dgm:pt modelId="{4872DEB8-4DAA-4B01-9B32-D5A359472DA9}">
      <dgm:prSet phldrT="[Text]" custT="1"/>
      <dgm:spPr>
        <a:solidFill>
          <a:schemeClr val="bg1"/>
        </a:solidFill>
      </dgm:spPr>
      <dgm:t>
        <a:bodyPr/>
        <a:lstStyle/>
        <a:p>
          <a:r>
            <a:rPr lang="en-US" sz="2800" b="1" u="none" dirty="0"/>
            <a:t>Worship</a:t>
          </a:r>
          <a:endParaRPr lang="en-US" sz="2800" b="1" dirty="0"/>
        </a:p>
      </dgm:t>
    </dgm:pt>
    <dgm:pt modelId="{C4640CE9-4666-4626-976C-22BC57E28A84}" type="parTrans" cxnId="{4F6D9778-1E41-4801-AE0A-031A87124B75}">
      <dgm:prSet/>
      <dgm:spPr/>
      <dgm:t>
        <a:bodyPr/>
        <a:lstStyle/>
        <a:p>
          <a:endParaRPr lang="en-US"/>
        </a:p>
      </dgm:t>
    </dgm:pt>
    <dgm:pt modelId="{41224FD4-2816-44D3-9F9A-4D31BF2E8FD2}" type="sibTrans" cxnId="{4F6D9778-1E41-4801-AE0A-031A87124B75}">
      <dgm:prSet/>
      <dgm:spPr/>
      <dgm:t>
        <a:bodyPr/>
        <a:lstStyle/>
        <a:p>
          <a:endParaRPr lang="en-US"/>
        </a:p>
      </dgm:t>
    </dgm:pt>
    <dgm:pt modelId="{AD83E1FC-498F-4F57-A0E5-0BC1A5F5D524}">
      <dgm:prSet phldrT="[Text]" custT="1"/>
      <dgm:spPr>
        <a:solidFill>
          <a:srgbClr val="00B0F0"/>
        </a:solidFill>
      </dgm:spPr>
      <dgm:t>
        <a:bodyPr/>
        <a:lstStyle/>
        <a:p>
          <a:r>
            <a:rPr lang="en-US" sz="2800" b="1" u="none" dirty="0"/>
            <a:t>3</a:t>
          </a:r>
          <a:endParaRPr lang="en-US" sz="2800" b="1" dirty="0"/>
        </a:p>
      </dgm:t>
    </dgm:pt>
    <dgm:pt modelId="{B6162DD8-2D32-4D5E-8173-DFB3EAC715FE}" type="parTrans" cxnId="{5A3FA0A7-CB77-44C6-AB62-BC679BCAC463}">
      <dgm:prSet/>
      <dgm:spPr/>
      <dgm:t>
        <a:bodyPr/>
        <a:lstStyle/>
        <a:p>
          <a:endParaRPr lang="en-US"/>
        </a:p>
      </dgm:t>
    </dgm:pt>
    <dgm:pt modelId="{A8026412-05B1-4869-96D7-E1D650A33BFF}" type="sibTrans" cxnId="{5A3FA0A7-CB77-44C6-AB62-BC679BCAC463}">
      <dgm:prSet/>
      <dgm:spPr/>
      <dgm:t>
        <a:bodyPr/>
        <a:lstStyle/>
        <a:p>
          <a:endParaRPr lang="en-US"/>
        </a:p>
      </dgm:t>
    </dgm:pt>
    <dgm:pt modelId="{C08B097A-5426-427E-A26F-ECD2A331AA50}">
      <dgm:prSet phldrT="[Text]" custT="1"/>
      <dgm:spPr>
        <a:solidFill>
          <a:schemeClr val="bg1"/>
        </a:solidFill>
      </dgm:spPr>
      <dgm:t>
        <a:bodyPr/>
        <a:lstStyle/>
        <a:p>
          <a:r>
            <a:rPr lang="en-US" sz="2800" b="1" u="none" dirty="0"/>
            <a:t>Fellowship</a:t>
          </a:r>
          <a:endParaRPr lang="en-US" sz="2800" b="1" dirty="0"/>
        </a:p>
      </dgm:t>
    </dgm:pt>
    <dgm:pt modelId="{522206F3-1CAF-4653-B7DF-53558A634AAD}" type="parTrans" cxnId="{21277865-F641-4D29-BAEA-1438F5237D76}">
      <dgm:prSet/>
      <dgm:spPr/>
      <dgm:t>
        <a:bodyPr/>
        <a:lstStyle/>
        <a:p>
          <a:endParaRPr lang="en-US"/>
        </a:p>
      </dgm:t>
    </dgm:pt>
    <dgm:pt modelId="{7C3998E5-7447-4760-B41A-221CF19FC4CB}" type="sibTrans" cxnId="{21277865-F641-4D29-BAEA-1438F5237D76}">
      <dgm:prSet/>
      <dgm:spPr/>
      <dgm:t>
        <a:bodyPr/>
        <a:lstStyle/>
        <a:p>
          <a:endParaRPr lang="en-US"/>
        </a:p>
      </dgm:t>
    </dgm:pt>
    <dgm:pt modelId="{DA9ECB15-26D0-4C7B-8D71-659CD1D39DB5}">
      <dgm:prSet phldrT="[Text]" custT="1"/>
      <dgm:spPr>
        <a:solidFill>
          <a:srgbClr val="00B0F0"/>
        </a:solidFill>
      </dgm:spPr>
      <dgm:t>
        <a:bodyPr/>
        <a:lstStyle/>
        <a:p>
          <a:r>
            <a:rPr lang="en-US" sz="2800" b="1" dirty="0"/>
            <a:t>4</a:t>
          </a:r>
        </a:p>
      </dgm:t>
    </dgm:pt>
    <dgm:pt modelId="{7C9C5BAA-DE3A-48DA-AED7-771AECD1A441}" type="parTrans" cxnId="{B47C76AC-9BA1-4FA9-97D6-9F91599C7B1D}">
      <dgm:prSet/>
      <dgm:spPr/>
      <dgm:t>
        <a:bodyPr/>
        <a:lstStyle/>
        <a:p>
          <a:endParaRPr lang="en-US"/>
        </a:p>
      </dgm:t>
    </dgm:pt>
    <dgm:pt modelId="{83A0CC9E-CE13-4065-808D-90FF655E6FE9}" type="sibTrans" cxnId="{B47C76AC-9BA1-4FA9-97D6-9F91599C7B1D}">
      <dgm:prSet/>
      <dgm:spPr/>
      <dgm:t>
        <a:bodyPr/>
        <a:lstStyle/>
        <a:p>
          <a:endParaRPr lang="en-US"/>
        </a:p>
      </dgm:t>
    </dgm:pt>
    <dgm:pt modelId="{637AC462-07C5-4C91-A5A2-A773E54DD4EA}">
      <dgm:prSet phldrT="[Text]" custT="1"/>
      <dgm:spPr>
        <a:solidFill>
          <a:srgbClr val="00B0F0"/>
        </a:solidFill>
      </dgm:spPr>
      <dgm:t>
        <a:bodyPr/>
        <a:lstStyle/>
        <a:p>
          <a:r>
            <a:rPr lang="en-US" sz="2800" b="1" dirty="0"/>
            <a:t>Discipleship (and Disciple-making)  </a:t>
          </a:r>
        </a:p>
      </dgm:t>
    </dgm:pt>
    <dgm:pt modelId="{48840FA3-8AC8-4DAB-A621-E1322895578B}" type="parTrans" cxnId="{0A75D59E-44BB-46BC-A116-64BE604D1D36}">
      <dgm:prSet/>
      <dgm:spPr/>
      <dgm:t>
        <a:bodyPr/>
        <a:lstStyle/>
        <a:p>
          <a:endParaRPr lang="en-US"/>
        </a:p>
      </dgm:t>
    </dgm:pt>
    <dgm:pt modelId="{EEEAB943-9C28-49DB-9C2D-DD4C91944D5B}" type="sibTrans" cxnId="{0A75D59E-44BB-46BC-A116-64BE604D1D36}">
      <dgm:prSet/>
      <dgm:spPr/>
      <dgm:t>
        <a:bodyPr/>
        <a:lstStyle/>
        <a:p>
          <a:endParaRPr lang="en-US"/>
        </a:p>
      </dgm:t>
    </dgm:pt>
    <dgm:pt modelId="{B6F553D4-98EF-4B93-BBFC-BC2852B046C3}" type="pres">
      <dgm:prSet presAssocID="{D86A4E5D-3EB3-4DEB-A5D0-3001FDB6E8A7}" presName="linearFlow" presStyleCnt="0">
        <dgm:presLayoutVars>
          <dgm:dir/>
          <dgm:animLvl val="lvl"/>
          <dgm:resizeHandles val="exact"/>
        </dgm:presLayoutVars>
      </dgm:prSet>
      <dgm:spPr/>
    </dgm:pt>
    <dgm:pt modelId="{ADB684A2-64D8-4F37-9851-257B5F8F68CD}" type="pres">
      <dgm:prSet presAssocID="{E3C8F184-2194-4DF0-8789-D6A9D07EB375}" presName="composite" presStyleCnt="0"/>
      <dgm:spPr/>
    </dgm:pt>
    <dgm:pt modelId="{5D1DE64C-07C0-4C44-9730-2DAD61D802BC}" type="pres">
      <dgm:prSet presAssocID="{E3C8F184-2194-4DF0-8789-D6A9D07EB375}" presName="parentText" presStyleLbl="alignNode1" presStyleIdx="0" presStyleCnt="4">
        <dgm:presLayoutVars>
          <dgm:chMax val="1"/>
          <dgm:bulletEnabled val="1"/>
        </dgm:presLayoutVars>
      </dgm:prSet>
      <dgm:spPr/>
    </dgm:pt>
    <dgm:pt modelId="{DE9C9745-1E8A-4246-BC76-08715AA2082D}" type="pres">
      <dgm:prSet presAssocID="{E3C8F184-2194-4DF0-8789-D6A9D07EB375}" presName="descendantText" presStyleLbl="alignAcc1" presStyleIdx="0" presStyleCnt="4">
        <dgm:presLayoutVars>
          <dgm:bulletEnabled val="1"/>
        </dgm:presLayoutVars>
      </dgm:prSet>
      <dgm:spPr/>
    </dgm:pt>
    <dgm:pt modelId="{43C40BC8-1F51-4D51-B292-CF3DA6066FCE}" type="pres">
      <dgm:prSet presAssocID="{D2ED0626-5969-472F-BEE5-8DC36EEA55A4}" presName="sp" presStyleCnt="0"/>
      <dgm:spPr/>
    </dgm:pt>
    <dgm:pt modelId="{66D32C8E-1BAD-4EE0-B163-CD24238DB47D}" type="pres">
      <dgm:prSet presAssocID="{906634BA-5DC7-46E7-AEE8-5DC965C90A46}" presName="composite" presStyleCnt="0"/>
      <dgm:spPr/>
    </dgm:pt>
    <dgm:pt modelId="{F4106EAF-377E-4C71-AB18-887CEF39BCE8}" type="pres">
      <dgm:prSet presAssocID="{906634BA-5DC7-46E7-AEE8-5DC965C90A46}" presName="parentText" presStyleLbl="alignNode1" presStyleIdx="1" presStyleCnt="4">
        <dgm:presLayoutVars>
          <dgm:chMax val="1"/>
          <dgm:bulletEnabled val="1"/>
        </dgm:presLayoutVars>
      </dgm:prSet>
      <dgm:spPr/>
    </dgm:pt>
    <dgm:pt modelId="{BCF5CC6D-F16A-4D75-BD8C-B8A67F2F7853}" type="pres">
      <dgm:prSet presAssocID="{906634BA-5DC7-46E7-AEE8-5DC965C90A46}" presName="descendantText" presStyleLbl="alignAcc1" presStyleIdx="1" presStyleCnt="4">
        <dgm:presLayoutVars>
          <dgm:bulletEnabled val="1"/>
        </dgm:presLayoutVars>
      </dgm:prSet>
      <dgm:spPr/>
    </dgm:pt>
    <dgm:pt modelId="{65ACC8D4-8E74-41D5-B314-8FB66AAAC463}" type="pres">
      <dgm:prSet presAssocID="{1D3D050C-11D8-4571-B7D9-C6C1BA605C35}" presName="sp" presStyleCnt="0"/>
      <dgm:spPr/>
    </dgm:pt>
    <dgm:pt modelId="{5AA770F9-E960-4F45-8CCC-A634CA8E84CB}" type="pres">
      <dgm:prSet presAssocID="{AD83E1FC-498F-4F57-A0E5-0BC1A5F5D524}" presName="composite" presStyleCnt="0"/>
      <dgm:spPr/>
    </dgm:pt>
    <dgm:pt modelId="{8BD191FD-6951-4485-BB74-3DDC4FBFDD91}" type="pres">
      <dgm:prSet presAssocID="{AD83E1FC-498F-4F57-A0E5-0BC1A5F5D524}" presName="parentText" presStyleLbl="alignNode1" presStyleIdx="2" presStyleCnt="4">
        <dgm:presLayoutVars>
          <dgm:chMax val="1"/>
          <dgm:bulletEnabled val="1"/>
        </dgm:presLayoutVars>
      </dgm:prSet>
      <dgm:spPr/>
    </dgm:pt>
    <dgm:pt modelId="{4B7FBC71-5FC1-4DD9-B2BC-DDAE4F2C06EE}" type="pres">
      <dgm:prSet presAssocID="{AD83E1FC-498F-4F57-A0E5-0BC1A5F5D524}" presName="descendantText" presStyleLbl="alignAcc1" presStyleIdx="2" presStyleCnt="4">
        <dgm:presLayoutVars>
          <dgm:bulletEnabled val="1"/>
        </dgm:presLayoutVars>
      </dgm:prSet>
      <dgm:spPr/>
    </dgm:pt>
    <dgm:pt modelId="{EE8FFFD6-90F5-4BA8-9D9A-44A308EA441A}" type="pres">
      <dgm:prSet presAssocID="{A8026412-05B1-4869-96D7-E1D650A33BFF}" presName="sp" presStyleCnt="0"/>
      <dgm:spPr/>
    </dgm:pt>
    <dgm:pt modelId="{F7D62058-D6AA-425D-AC75-0013E14F94AD}" type="pres">
      <dgm:prSet presAssocID="{DA9ECB15-26D0-4C7B-8D71-659CD1D39DB5}" presName="composite" presStyleCnt="0"/>
      <dgm:spPr/>
    </dgm:pt>
    <dgm:pt modelId="{402DC6B8-7B9C-4F76-AC1B-1637846A60F7}" type="pres">
      <dgm:prSet presAssocID="{DA9ECB15-26D0-4C7B-8D71-659CD1D39DB5}" presName="parentText" presStyleLbl="alignNode1" presStyleIdx="3" presStyleCnt="4">
        <dgm:presLayoutVars>
          <dgm:chMax val="1"/>
          <dgm:bulletEnabled val="1"/>
        </dgm:presLayoutVars>
      </dgm:prSet>
      <dgm:spPr/>
    </dgm:pt>
    <dgm:pt modelId="{86025E91-1C24-41B4-86EE-C5B4416BA6E9}" type="pres">
      <dgm:prSet presAssocID="{DA9ECB15-26D0-4C7B-8D71-659CD1D39DB5}" presName="descendantText" presStyleLbl="alignAcc1" presStyleIdx="3" presStyleCnt="4">
        <dgm:presLayoutVars>
          <dgm:bulletEnabled val="1"/>
        </dgm:presLayoutVars>
      </dgm:prSet>
      <dgm:spPr/>
    </dgm:pt>
  </dgm:ptLst>
  <dgm:cxnLst>
    <dgm:cxn modelId="{5C15D91C-C191-40C2-B893-383B6352B655}" type="presOf" srcId="{9C54F272-BC14-496A-BE5D-B89791886D11}" destId="{DE9C9745-1E8A-4246-BC76-08715AA2082D}" srcOrd="0" destOrd="0" presId="urn:microsoft.com/office/officeart/2005/8/layout/chevron2"/>
    <dgm:cxn modelId="{BD046A30-46B8-4BFE-A444-45DF1A43A5F4}" type="presOf" srcId="{DA9ECB15-26D0-4C7B-8D71-659CD1D39DB5}" destId="{402DC6B8-7B9C-4F76-AC1B-1637846A60F7}" srcOrd="0" destOrd="0" presId="urn:microsoft.com/office/officeart/2005/8/layout/chevron2"/>
    <dgm:cxn modelId="{4EE7C73E-8D10-4DF8-AEDF-8C49AFBBC2C2}" type="presOf" srcId="{AD83E1FC-498F-4F57-A0E5-0BC1A5F5D524}" destId="{8BD191FD-6951-4485-BB74-3DDC4FBFDD91}" srcOrd="0" destOrd="0" presId="urn:microsoft.com/office/officeart/2005/8/layout/chevron2"/>
    <dgm:cxn modelId="{F3E5B05D-6E15-4C61-8E63-024BC3F2DA96}" type="presOf" srcId="{C08B097A-5426-427E-A26F-ECD2A331AA50}" destId="{4B7FBC71-5FC1-4DD9-B2BC-DDAE4F2C06EE}" srcOrd="0" destOrd="0" presId="urn:microsoft.com/office/officeart/2005/8/layout/chevron2"/>
    <dgm:cxn modelId="{21277865-F641-4D29-BAEA-1438F5237D76}" srcId="{AD83E1FC-498F-4F57-A0E5-0BC1A5F5D524}" destId="{C08B097A-5426-427E-A26F-ECD2A331AA50}" srcOrd="0" destOrd="0" parTransId="{522206F3-1CAF-4653-B7DF-53558A634AAD}" sibTransId="{7C3998E5-7447-4760-B41A-221CF19FC4CB}"/>
    <dgm:cxn modelId="{D108844A-9E09-40E5-8D30-E97522346259}" type="presOf" srcId="{906634BA-5DC7-46E7-AEE8-5DC965C90A46}" destId="{F4106EAF-377E-4C71-AB18-887CEF39BCE8}" srcOrd="0" destOrd="0" presId="urn:microsoft.com/office/officeart/2005/8/layout/chevron2"/>
    <dgm:cxn modelId="{3A1E374B-79AE-4CAB-898D-DE7617FA7D7D}" type="presOf" srcId="{E3C8F184-2194-4DF0-8789-D6A9D07EB375}" destId="{5D1DE64C-07C0-4C44-9730-2DAD61D802BC}" srcOrd="0" destOrd="0" presId="urn:microsoft.com/office/officeart/2005/8/layout/chevron2"/>
    <dgm:cxn modelId="{4F6D9778-1E41-4801-AE0A-031A87124B75}" srcId="{906634BA-5DC7-46E7-AEE8-5DC965C90A46}" destId="{4872DEB8-4DAA-4B01-9B32-D5A359472DA9}" srcOrd="0" destOrd="0" parTransId="{C4640CE9-4666-4626-976C-22BC57E28A84}" sibTransId="{41224FD4-2816-44D3-9F9A-4D31BF2E8FD2}"/>
    <dgm:cxn modelId="{2A02458B-4C4B-428A-9D85-C12AB26A7E68}" srcId="{E3C8F184-2194-4DF0-8789-D6A9D07EB375}" destId="{9C54F272-BC14-496A-BE5D-B89791886D11}" srcOrd="0" destOrd="0" parTransId="{CAF96C0D-D6C4-4A15-953E-AC3AE2A913B5}" sibTransId="{D4C489C0-0DA1-4AD8-8D02-97E023783C1D}"/>
    <dgm:cxn modelId="{0A75D59E-44BB-46BC-A116-64BE604D1D36}" srcId="{DA9ECB15-26D0-4C7B-8D71-659CD1D39DB5}" destId="{637AC462-07C5-4C91-A5A2-A773E54DD4EA}" srcOrd="0" destOrd="0" parTransId="{48840FA3-8AC8-4DAB-A621-E1322895578B}" sibTransId="{EEEAB943-9C28-49DB-9C2D-DD4C91944D5B}"/>
    <dgm:cxn modelId="{9EC7B1A2-6A48-4EDF-934F-E45FF48644EB}" type="presOf" srcId="{637AC462-07C5-4C91-A5A2-A773E54DD4EA}" destId="{86025E91-1C24-41B4-86EE-C5B4416BA6E9}" srcOrd="0" destOrd="0" presId="urn:microsoft.com/office/officeart/2005/8/layout/chevron2"/>
    <dgm:cxn modelId="{5A3FA0A7-CB77-44C6-AB62-BC679BCAC463}" srcId="{D86A4E5D-3EB3-4DEB-A5D0-3001FDB6E8A7}" destId="{AD83E1FC-498F-4F57-A0E5-0BC1A5F5D524}" srcOrd="2" destOrd="0" parTransId="{B6162DD8-2D32-4D5E-8173-DFB3EAC715FE}" sibTransId="{A8026412-05B1-4869-96D7-E1D650A33BFF}"/>
    <dgm:cxn modelId="{B47C76AC-9BA1-4FA9-97D6-9F91599C7B1D}" srcId="{D86A4E5D-3EB3-4DEB-A5D0-3001FDB6E8A7}" destId="{DA9ECB15-26D0-4C7B-8D71-659CD1D39DB5}" srcOrd="3" destOrd="0" parTransId="{7C9C5BAA-DE3A-48DA-AED7-771AECD1A441}" sibTransId="{83A0CC9E-CE13-4065-808D-90FF655E6FE9}"/>
    <dgm:cxn modelId="{313F14B5-DAC7-45A0-BCB0-BC13986A6188}" srcId="{D86A4E5D-3EB3-4DEB-A5D0-3001FDB6E8A7}" destId="{906634BA-5DC7-46E7-AEE8-5DC965C90A46}" srcOrd="1" destOrd="0" parTransId="{B8F3E198-8B3B-49B8-927E-F833266BFF55}" sibTransId="{1D3D050C-11D8-4571-B7D9-C6C1BA605C35}"/>
    <dgm:cxn modelId="{BEEC05D1-0A97-4F82-83DD-F64B3A863378}" type="presOf" srcId="{4872DEB8-4DAA-4B01-9B32-D5A359472DA9}" destId="{BCF5CC6D-F16A-4D75-BD8C-B8A67F2F7853}" srcOrd="0" destOrd="0" presId="urn:microsoft.com/office/officeart/2005/8/layout/chevron2"/>
    <dgm:cxn modelId="{32A150D9-5E73-4E0E-BD0D-BB244CF34D51}" type="presOf" srcId="{D86A4E5D-3EB3-4DEB-A5D0-3001FDB6E8A7}" destId="{B6F553D4-98EF-4B93-BBFC-BC2852B046C3}" srcOrd="0" destOrd="0" presId="urn:microsoft.com/office/officeart/2005/8/layout/chevron2"/>
    <dgm:cxn modelId="{0E6856D9-1148-44DF-BF99-A65D84617B94}" srcId="{D86A4E5D-3EB3-4DEB-A5D0-3001FDB6E8A7}" destId="{E3C8F184-2194-4DF0-8789-D6A9D07EB375}" srcOrd="0" destOrd="0" parTransId="{41B042CA-CDBA-4669-8F60-F4E59F983D00}" sibTransId="{D2ED0626-5969-472F-BEE5-8DC36EEA55A4}"/>
    <dgm:cxn modelId="{682ACF05-1EBF-43F3-9DCC-C5E35D16BE0B}" type="presParOf" srcId="{B6F553D4-98EF-4B93-BBFC-BC2852B046C3}" destId="{ADB684A2-64D8-4F37-9851-257B5F8F68CD}" srcOrd="0" destOrd="0" presId="urn:microsoft.com/office/officeart/2005/8/layout/chevron2"/>
    <dgm:cxn modelId="{BEF65411-B4AF-47BD-AF42-CB96FA90F24B}" type="presParOf" srcId="{ADB684A2-64D8-4F37-9851-257B5F8F68CD}" destId="{5D1DE64C-07C0-4C44-9730-2DAD61D802BC}" srcOrd="0" destOrd="0" presId="urn:microsoft.com/office/officeart/2005/8/layout/chevron2"/>
    <dgm:cxn modelId="{3D12DEC2-E94B-473A-A112-E1BCBEAFDE7D}" type="presParOf" srcId="{ADB684A2-64D8-4F37-9851-257B5F8F68CD}" destId="{DE9C9745-1E8A-4246-BC76-08715AA2082D}" srcOrd="1" destOrd="0" presId="urn:microsoft.com/office/officeart/2005/8/layout/chevron2"/>
    <dgm:cxn modelId="{BB876403-1086-4B19-8522-E83669C971E5}" type="presParOf" srcId="{B6F553D4-98EF-4B93-BBFC-BC2852B046C3}" destId="{43C40BC8-1F51-4D51-B292-CF3DA6066FCE}" srcOrd="1" destOrd="0" presId="urn:microsoft.com/office/officeart/2005/8/layout/chevron2"/>
    <dgm:cxn modelId="{37F0F5E1-8E5D-425E-B782-ABDE1F6AD144}" type="presParOf" srcId="{B6F553D4-98EF-4B93-BBFC-BC2852B046C3}" destId="{66D32C8E-1BAD-4EE0-B163-CD24238DB47D}" srcOrd="2" destOrd="0" presId="urn:microsoft.com/office/officeart/2005/8/layout/chevron2"/>
    <dgm:cxn modelId="{82D6C33C-6F1F-4495-93BD-C6D331A16F84}" type="presParOf" srcId="{66D32C8E-1BAD-4EE0-B163-CD24238DB47D}" destId="{F4106EAF-377E-4C71-AB18-887CEF39BCE8}" srcOrd="0" destOrd="0" presId="urn:microsoft.com/office/officeart/2005/8/layout/chevron2"/>
    <dgm:cxn modelId="{69E314D3-2147-4B03-A5E5-7D29917A411D}" type="presParOf" srcId="{66D32C8E-1BAD-4EE0-B163-CD24238DB47D}" destId="{BCF5CC6D-F16A-4D75-BD8C-B8A67F2F7853}" srcOrd="1" destOrd="0" presId="urn:microsoft.com/office/officeart/2005/8/layout/chevron2"/>
    <dgm:cxn modelId="{85D1B0C2-31F5-46AC-9D01-61DCF08D4BE4}" type="presParOf" srcId="{B6F553D4-98EF-4B93-BBFC-BC2852B046C3}" destId="{65ACC8D4-8E74-41D5-B314-8FB66AAAC463}" srcOrd="3" destOrd="0" presId="urn:microsoft.com/office/officeart/2005/8/layout/chevron2"/>
    <dgm:cxn modelId="{BBA33E7B-1740-488B-A0B8-83143E4E5856}" type="presParOf" srcId="{B6F553D4-98EF-4B93-BBFC-BC2852B046C3}" destId="{5AA770F9-E960-4F45-8CCC-A634CA8E84CB}" srcOrd="4" destOrd="0" presId="urn:microsoft.com/office/officeart/2005/8/layout/chevron2"/>
    <dgm:cxn modelId="{7D36E86D-4B98-4503-8B0F-0DAFA012B58F}" type="presParOf" srcId="{5AA770F9-E960-4F45-8CCC-A634CA8E84CB}" destId="{8BD191FD-6951-4485-BB74-3DDC4FBFDD91}" srcOrd="0" destOrd="0" presId="urn:microsoft.com/office/officeart/2005/8/layout/chevron2"/>
    <dgm:cxn modelId="{05A7732C-8AAC-4679-BFE5-4A8186C01DC2}" type="presParOf" srcId="{5AA770F9-E960-4F45-8CCC-A634CA8E84CB}" destId="{4B7FBC71-5FC1-4DD9-B2BC-DDAE4F2C06EE}" srcOrd="1" destOrd="0" presId="urn:microsoft.com/office/officeart/2005/8/layout/chevron2"/>
    <dgm:cxn modelId="{9C96E8E2-C937-4388-B863-AB197D88B585}" type="presParOf" srcId="{B6F553D4-98EF-4B93-BBFC-BC2852B046C3}" destId="{EE8FFFD6-90F5-4BA8-9D9A-44A308EA441A}" srcOrd="5" destOrd="0" presId="urn:microsoft.com/office/officeart/2005/8/layout/chevron2"/>
    <dgm:cxn modelId="{2B2DD254-2B47-4928-A611-7FF3479AED22}" type="presParOf" srcId="{B6F553D4-98EF-4B93-BBFC-BC2852B046C3}" destId="{F7D62058-D6AA-425D-AC75-0013E14F94AD}" srcOrd="6" destOrd="0" presId="urn:microsoft.com/office/officeart/2005/8/layout/chevron2"/>
    <dgm:cxn modelId="{139292D4-0309-4C94-BA8D-8E9690B92555}" type="presParOf" srcId="{F7D62058-D6AA-425D-AC75-0013E14F94AD}" destId="{402DC6B8-7B9C-4F76-AC1B-1637846A60F7}" srcOrd="0" destOrd="0" presId="urn:microsoft.com/office/officeart/2005/8/layout/chevron2"/>
    <dgm:cxn modelId="{96F20176-9592-42AB-B776-2E74BE9659CA}" type="presParOf" srcId="{F7D62058-D6AA-425D-AC75-0013E14F94AD}" destId="{86025E91-1C24-41B4-86EE-C5B4416BA6E9}"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67034" y="172054"/>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rot="-5400000">
        <a:off x="1" y="394768"/>
        <a:ext cx="779495" cy="334069"/>
      </dsp:txXfrm>
    </dsp:sp>
    <dsp:sp modelId="{DE9C9745-1E8A-4246-BC76-08715AA2082D}">
      <dsp:nvSpPr>
        <dsp:cNvPr id="0" name=""/>
        <dsp:cNvSpPr/>
      </dsp:nvSpPr>
      <dsp:spPr>
        <a:xfrm rot="5400000">
          <a:off x="4287630" y="-3503115"/>
          <a:ext cx="724197" cy="7740467"/>
        </a:xfrm>
        <a:prstGeom prst="round2SameRect">
          <a:avLst/>
        </a:prstGeom>
        <a:solidFill>
          <a:srgbClr val="00B0F0">
            <a:alpha val="90000"/>
          </a:srgb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56032" tIns="22860" rIns="22860" bIns="22860" numCol="1" spcCol="1270" anchor="ctr" anchorCtr="0">
          <a:noAutofit/>
        </a:bodyPr>
        <a:lstStyle/>
        <a:p>
          <a:pPr marL="285750" lvl="1" indent="-285750" algn="l" defTabSz="1600200">
            <a:lnSpc>
              <a:spcPct val="90000"/>
            </a:lnSpc>
            <a:spcBef>
              <a:spcPct val="0"/>
            </a:spcBef>
            <a:spcAft>
              <a:spcPct val="15000"/>
            </a:spcAft>
            <a:buChar char="•"/>
          </a:pPr>
          <a:r>
            <a:rPr lang="en-US" sz="3600" b="1" kern="1200" dirty="0"/>
            <a:t>Introduction to Top Components</a:t>
          </a:r>
        </a:p>
      </dsp:txBody>
      <dsp:txXfrm rot="-5400000">
        <a:off x="779495" y="40372"/>
        <a:ext cx="7705115" cy="653493"/>
      </dsp:txXfrm>
    </dsp:sp>
    <dsp:sp modelId="{F4106EAF-377E-4C71-AB18-887CEF39BCE8}">
      <dsp:nvSpPr>
        <dsp:cNvPr id="0" name=""/>
        <dsp:cNvSpPr/>
      </dsp:nvSpPr>
      <dsp:spPr>
        <a:xfrm rot="5400000">
          <a:off x="-167034" y="1137197"/>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a:t>
          </a:r>
        </a:p>
      </dsp:txBody>
      <dsp:txXfrm rot="-5400000">
        <a:off x="1" y="1359911"/>
        <a:ext cx="779495" cy="334069"/>
      </dsp:txXfrm>
    </dsp:sp>
    <dsp:sp modelId="{BCF5CC6D-F16A-4D75-BD8C-B8A67F2F7853}">
      <dsp:nvSpPr>
        <dsp:cNvPr id="0" name=""/>
        <dsp:cNvSpPr/>
      </dsp:nvSpPr>
      <dsp:spPr>
        <a:xfrm rot="5400000">
          <a:off x="4287820" y="-2538162"/>
          <a:ext cx="723817" cy="7740467"/>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u="none" kern="1200" dirty="0"/>
            <a:t>Worship</a:t>
          </a:r>
          <a:endParaRPr lang="en-US" sz="2800" b="1" kern="1200" dirty="0"/>
        </a:p>
      </dsp:txBody>
      <dsp:txXfrm rot="-5400000">
        <a:off x="779495" y="1005497"/>
        <a:ext cx="7705133" cy="653149"/>
      </dsp:txXfrm>
    </dsp:sp>
    <dsp:sp modelId="{8BD191FD-6951-4485-BB74-3DDC4FBFDD91}">
      <dsp:nvSpPr>
        <dsp:cNvPr id="0" name=""/>
        <dsp:cNvSpPr/>
      </dsp:nvSpPr>
      <dsp:spPr>
        <a:xfrm rot="5400000">
          <a:off x="-167034" y="2102339"/>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u="none" kern="1200" dirty="0"/>
            <a:t>3</a:t>
          </a:r>
          <a:endParaRPr lang="en-US" sz="2800" b="1" kern="1200" dirty="0"/>
        </a:p>
      </dsp:txBody>
      <dsp:txXfrm rot="-5400000">
        <a:off x="1" y="2325053"/>
        <a:ext cx="779495" cy="334069"/>
      </dsp:txXfrm>
    </dsp:sp>
    <dsp:sp modelId="{4B7FBC71-5FC1-4DD9-B2BC-DDAE4F2C06EE}">
      <dsp:nvSpPr>
        <dsp:cNvPr id="0" name=""/>
        <dsp:cNvSpPr/>
      </dsp:nvSpPr>
      <dsp:spPr>
        <a:xfrm rot="5400000">
          <a:off x="4287820" y="-1573020"/>
          <a:ext cx="723817" cy="7740467"/>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u="none" kern="1200" dirty="0"/>
            <a:t>Fellowship</a:t>
          </a:r>
          <a:endParaRPr lang="en-US" sz="2800" b="1" kern="1200" dirty="0"/>
        </a:p>
      </dsp:txBody>
      <dsp:txXfrm rot="-5400000">
        <a:off x="779495" y="1970639"/>
        <a:ext cx="7705133" cy="653149"/>
      </dsp:txXfrm>
    </dsp:sp>
    <dsp:sp modelId="{402DC6B8-7B9C-4F76-AC1B-1637846A60F7}">
      <dsp:nvSpPr>
        <dsp:cNvPr id="0" name=""/>
        <dsp:cNvSpPr/>
      </dsp:nvSpPr>
      <dsp:spPr>
        <a:xfrm rot="5400000">
          <a:off x="-167034" y="3067481"/>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4</a:t>
          </a:r>
        </a:p>
      </dsp:txBody>
      <dsp:txXfrm rot="-5400000">
        <a:off x="1" y="3290195"/>
        <a:ext cx="779495" cy="334069"/>
      </dsp:txXfrm>
    </dsp:sp>
    <dsp:sp modelId="{86025E91-1C24-41B4-86EE-C5B4416BA6E9}">
      <dsp:nvSpPr>
        <dsp:cNvPr id="0" name=""/>
        <dsp:cNvSpPr/>
      </dsp:nvSpPr>
      <dsp:spPr>
        <a:xfrm rot="5400000">
          <a:off x="4287820" y="-607877"/>
          <a:ext cx="723817" cy="7740467"/>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Discipleship   </a:t>
          </a:r>
        </a:p>
      </dsp:txBody>
      <dsp:txXfrm rot="-5400000">
        <a:off x="779495" y="2935782"/>
        <a:ext cx="7705133" cy="6531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67034" y="172054"/>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rot="-5400000">
        <a:off x="1" y="394768"/>
        <a:ext cx="779495" cy="334069"/>
      </dsp:txXfrm>
    </dsp:sp>
    <dsp:sp modelId="{DE9C9745-1E8A-4246-BC76-08715AA2082D}">
      <dsp:nvSpPr>
        <dsp:cNvPr id="0" name=""/>
        <dsp:cNvSpPr/>
      </dsp:nvSpPr>
      <dsp:spPr>
        <a:xfrm rot="5400000">
          <a:off x="4139240" y="-3354725"/>
          <a:ext cx="724197" cy="7443688"/>
        </a:xfrm>
        <a:prstGeom prst="round2SameRect">
          <a:avLst/>
        </a:prstGeom>
        <a:solidFill>
          <a:schemeClr val="bg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Introduction to Top Components</a:t>
          </a:r>
        </a:p>
      </dsp:txBody>
      <dsp:txXfrm rot="-5400000">
        <a:off x="779495" y="40372"/>
        <a:ext cx="7408336" cy="653493"/>
      </dsp:txXfrm>
    </dsp:sp>
    <dsp:sp modelId="{F4106EAF-377E-4C71-AB18-887CEF39BCE8}">
      <dsp:nvSpPr>
        <dsp:cNvPr id="0" name=""/>
        <dsp:cNvSpPr/>
      </dsp:nvSpPr>
      <dsp:spPr>
        <a:xfrm rot="5400000">
          <a:off x="-167034" y="1137197"/>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a:t>
          </a:r>
        </a:p>
      </dsp:txBody>
      <dsp:txXfrm rot="-5400000">
        <a:off x="1" y="1359911"/>
        <a:ext cx="779495" cy="334069"/>
      </dsp:txXfrm>
    </dsp:sp>
    <dsp:sp modelId="{BCF5CC6D-F16A-4D75-BD8C-B8A67F2F7853}">
      <dsp:nvSpPr>
        <dsp:cNvPr id="0" name=""/>
        <dsp:cNvSpPr/>
      </dsp:nvSpPr>
      <dsp:spPr>
        <a:xfrm rot="5400000">
          <a:off x="4139431" y="-2389773"/>
          <a:ext cx="723817" cy="7443688"/>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u="none" kern="1200" dirty="0"/>
            <a:t>Worship</a:t>
          </a:r>
          <a:endParaRPr lang="en-US" sz="2800" b="1" kern="1200" dirty="0"/>
        </a:p>
      </dsp:txBody>
      <dsp:txXfrm rot="-5400000">
        <a:off x="779496" y="1005496"/>
        <a:ext cx="7408354" cy="653149"/>
      </dsp:txXfrm>
    </dsp:sp>
    <dsp:sp modelId="{8BD191FD-6951-4485-BB74-3DDC4FBFDD91}">
      <dsp:nvSpPr>
        <dsp:cNvPr id="0" name=""/>
        <dsp:cNvSpPr/>
      </dsp:nvSpPr>
      <dsp:spPr>
        <a:xfrm rot="5400000">
          <a:off x="-167034" y="2102339"/>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u="none" kern="1200" dirty="0"/>
            <a:t>3</a:t>
          </a:r>
          <a:endParaRPr lang="en-US" sz="2800" b="1" kern="1200" dirty="0"/>
        </a:p>
      </dsp:txBody>
      <dsp:txXfrm rot="-5400000">
        <a:off x="1" y="2325053"/>
        <a:ext cx="779495" cy="334069"/>
      </dsp:txXfrm>
    </dsp:sp>
    <dsp:sp modelId="{4B7FBC71-5FC1-4DD9-B2BC-DDAE4F2C06EE}">
      <dsp:nvSpPr>
        <dsp:cNvPr id="0" name=""/>
        <dsp:cNvSpPr/>
      </dsp:nvSpPr>
      <dsp:spPr>
        <a:xfrm rot="5400000">
          <a:off x="4139431" y="-1424630"/>
          <a:ext cx="723817" cy="7443688"/>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u="none" kern="1200" dirty="0"/>
            <a:t>Fellowship</a:t>
          </a:r>
          <a:endParaRPr lang="en-US" sz="2800" b="1" kern="1200" dirty="0"/>
        </a:p>
      </dsp:txBody>
      <dsp:txXfrm rot="-5400000">
        <a:off x="779496" y="1970639"/>
        <a:ext cx="7408354" cy="653149"/>
      </dsp:txXfrm>
    </dsp:sp>
    <dsp:sp modelId="{402DC6B8-7B9C-4F76-AC1B-1637846A60F7}">
      <dsp:nvSpPr>
        <dsp:cNvPr id="0" name=""/>
        <dsp:cNvSpPr/>
      </dsp:nvSpPr>
      <dsp:spPr>
        <a:xfrm rot="5400000">
          <a:off x="-167034" y="3067481"/>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4</a:t>
          </a:r>
        </a:p>
      </dsp:txBody>
      <dsp:txXfrm rot="-5400000">
        <a:off x="1" y="3290195"/>
        <a:ext cx="779495" cy="334069"/>
      </dsp:txXfrm>
    </dsp:sp>
    <dsp:sp modelId="{86025E91-1C24-41B4-86EE-C5B4416BA6E9}">
      <dsp:nvSpPr>
        <dsp:cNvPr id="0" name=""/>
        <dsp:cNvSpPr/>
      </dsp:nvSpPr>
      <dsp:spPr>
        <a:xfrm rot="5400000">
          <a:off x="4139431" y="-459488"/>
          <a:ext cx="723817" cy="7443688"/>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Discipleship   </a:t>
          </a:r>
        </a:p>
      </dsp:txBody>
      <dsp:txXfrm rot="-5400000">
        <a:off x="779496" y="2935781"/>
        <a:ext cx="7408354" cy="65314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67034" y="172054"/>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rot="-5400000">
        <a:off x="1" y="394768"/>
        <a:ext cx="779495" cy="334069"/>
      </dsp:txXfrm>
    </dsp:sp>
    <dsp:sp modelId="{DE9C9745-1E8A-4246-BC76-08715AA2082D}">
      <dsp:nvSpPr>
        <dsp:cNvPr id="0" name=""/>
        <dsp:cNvSpPr/>
      </dsp:nvSpPr>
      <dsp:spPr>
        <a:xfrm rot="5400000">
          <a:off x="4139240" y="-3354725"/>
          <a:ext cx="724197" cy="7443688"/>
        </a:xfrm>
        <a:prstGeom prst="round2SameRect">
          <a:avLst/>
        </a:prstGeom>
        <a:solidFill>
          <a:schemeClr val="bg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b="1" kern="1200" dirty="0"/>
            <a:t>Introduction to Top Components</a:t>
          </a:r>
        </a:p>
      </dsp:txBody>
      <dsp:txXfrm rot="-5400000">
        <a:off x="779495" y="40372"/>
        <a:ext cx="7408336" cy="653493"/>
      </dsp:txXfrm>
    </dsp:sp>
    <dsp:sp modelId="{F4106EAF-377E-4C71-AB18-887CEF39BCE8}">
      <dsp:nvSpPr>
        <dsp:cNvPr id="0" name=""/>
        <dsp:cNvSpPr/>
      </dsp:nvSpPr>
      <dsp:spPr>
        <a:xfrm rot="5400000">
          <a:off x="-167034" y="1137197"/>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a:t>
          </a:r>
        </a:p>
      </dsp:txBody>
      <dsp:txXfrm rot="-5400000">
        <a:off x="1" y="1359911"/>
        <a:ext cx="779495" cy="334069"/>
      </dsp:txXfrm>
    </dsp:sp>
    <dsp:sp modelId="{BCF5CC6D-F16A-4D75-BD8C-B8A67F2F7853}">
      <dsp:nvSpPr>
        <dsp:cNvPr id="0" name=""/>
        <dsp:cNvSpPr/>
      </dsp:nvSpPr>
      <dsp:spPr>
        <a:xfrm rot="5400000">
          <a:off x="4139431" y="-2389773"/>
          <a:ext cx="723817" cy="7443688"/>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u="none" kern="1200" dirty="0"/>
            <a:t>Worship</a:t>
          </a:r>
          <a:endParaRPr lang="en-US" sz="2800" b="1" kern="1200" dirty="0"/>
        </a:p>
      </dsp:txBody>
      <dsp:txXfrm rot="-5400000">
        <a:off x="779496" y="1005496"/>
        <a:ext cx="7408354" cy="653149"/>
      </dsp:txXfrm>
    </dsp:sp>
    <dsp:sp modelId="{8BD191FD-6951-4485-BB74-3DDC4FBFDD91}">
      <dsp:nvSpPr>
        <dsp:cNvPr id="0" name=""/>
        <dsp:cNvSpPr/>
      </dsp:nvSpPr>
      <dsp:spPr>
        <a:xfrm rot="5400000">
          <a:off x="-167034" y="2102339"/>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u="none" kern="1200" dirty="0"/>
            <a:t>3</a:t>
          </a:r>
          <a:endParaRPr lang="en-US" sz="2800" b="1" kern="1200" dirty="0"/>
        </a:p>
      </dsp:txBody>
      <dsp:txXfrm rot="-5400000">
        <a:off x="1" y="2325053"/>
        <a:ext cx="779495" cy="334069"/>
      </dsp:txXfrm>
    </dsp:sp>
    <dsp:sp modelId="{4B7FBC71-5FC1-4DD9-B2BC-DDAE4F2C06EE}">
      <dsp:nvSpPr>
        <dsp:cNvPr id="0" name=""/>
        <dsp:cNvSpPr/>
      </dsp:nvSpPr>
      <dsp:spPr>
        <a:xfrm rot="5400000">
          <a:off x="4139431" y="-1424630"/>
          <a:ext cx="723817" cy="7443688"/>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u="none" kern="1200" dirty="0"/>
            <a:t>Fellowship</a:t>
          </a:r>
          <a:endParaRPr lang="en-US" sz="2800" b="1" kern="1200" dirty="0"/>
        </a:p>
      </dsp:txBody>
      <dsp:txXfrm rot="-5400000">
        <a:off x="779496" y="1970639"/>
        <a:ext cx="7408354" cy="653149"/>
      </dsp:txXfrm>
    </dsp:sp>
    <dsp:sp modelId="{402DC6B8-7B9C-4F76-AC1B-1637846A60F7}">
      <dsp:nvSpPr>
        <dsp:cNvPr id="0" name=""/>
        <dsp:cNvSpPr/>
      </dsp:nvSpPr>
      <dsp:spPr>
        <a:xfrm rot="5400000">
          <a:off x="-167034" y="3067481"/>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4</a:t>
          </a:r>
        </a:p>
      </dsp:txBody>
      <dsp:txXfrm rot="-5400000">
        <a:off x="1" y="3290195"/>
        <a:ext cx="779495" cy="334069"/>
      </dsp:txXfrm>
    </dsp:sp>
    <dsp:sp modelId="{86025E91-1C24-41B4-86EE-C5B4416BA6E9}">
      <dsp:nvSpPr>
        <dsp:cNvPr id="0" name=""/>
        <dsp:cNvSpPr/>
      </dsp:nvSpPr>
      <dsp:spPr>
        <a:xfrm rot="5400000">
          <a:off x="4139431" y="-459488"/>
          <a:ext cx="723817" cy="7443688"/>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Discipleship   </a:t>
          </a:r>
        </a:p>
      </dsp:txBody>
      <dsp:txXfrm rot="-5400000">
        <a:off x="779496" y="2935781"/>
        <a:ext cx="7408354" cy="65314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D1DE64C-07C0-4C44-9730-2DAD61D802BC}">
      <dsp:nvSpPr>
        <dsp:cNvPr id="0" name=""/>
        <dsp:cNvSpPr/>
      </dsp:nvSpPr>
      <dsp:spPr>
        <a:xfrm rot="5400000">
          <a:off x="-167034" y="172054"/>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1</a:t>
          </a:r>
        </a:p>
      </dsp:txBody>
      <dsp:txXfrm rot="-5400000">
        <a:off x="1" y="394768"/>
        <a:ext cx="779495" cy="334069"/>
      </dsp:txXfrm>
    </dsp:sp>
    <dsp:sp modelId="{DE9C9745-1E8A-4246-BC76-08715AA2082D}">
      <dsp:nvSpPr>
        <dsp:cNvPr id="0" name=""/>
        <dsp:cNvSpPr/>
      </dsp:nvSpPr>
      <dsp:spPr>
        <a:xfrm rot="5400000">
          <a:off x="3706103" y="-2921588"/>
          <a:ext cx="724197" cy="6577414"/>
        </a:xfrm>
        <a:prstGeom prst="round2SameRect">
          <a:avLst/>
        </a:prstGeom>
        <a:solidFill>
          <a:schemeClr val="bg1">
            <a:alpha val="9000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Introduction to Top Components</a:t>
          </a:r>
        </a:p>
      </dsp:txBody>
      <dsp:txXfrm rot="-5400000">
        <a:off x="779495" y="40372"/>
        <a:ext cx="6542062" cy="653493"/>
      </dsp:txXfrm>
    </dsp:sp>
    <dsp:sp modelId="{F4106EAF-377E-4C71-AB18-887CEF39BCE8}">
      <dsp:nvSpPr>
        <dsp:cNvPr id="0" name=""/>
        <dsp:cNvSpPr/>
      </dsp:nvSpPr>
      <dsp:spPr>
        <a:xfrm rot="5400000">
          <a:off x="-167034" y="1137197"/>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2</a:t>
          </a:r>
        </a:p>
      </dsp:txBody>
      <dsp:txXfrm rot="-5400000">
        <a:off x="1" y="1359911"/>
        <a:ext cx="779495" cy="334069"/>
      </dsp:txXfrm>
    </dsp:sp>
    <dsp:sp modelId="{BCF5CC6D-F16A-4D75-BD8C-B8A67F2F7853}">
      <dsp:nvSpPr>
        <dsp:cNvPr id="0" name=""/>
        <dsp:cNvSpPr/>
      </dsp:nvSpPr>
      <dsp:spPr>
        <a:xfrm rot="5400000">
          <a:off x="3706294" y="-1956636"/>
          <a:ext cx="723817" cy="6577414"/>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u="none" kern="1200" dirty="0"/>
            <a:t>Worship</a:t>
          </a:r>
          <a:endParaRPr lang="en-US" sz="2800" b="1" kern="1200" dirty="0"/>
        </a:p>
      </dsp:txBody>
      <dsp:txXfrm rot="-5400000">
        <a:off x="779496" y="1005496"/>
        <a:ext cx="6542080" cy="653149"/>
      </dsp:txXfrm>
    </dsp:sp>
    <dsp:sp modelId="{8BD191FD-6951-4485-BB74-3DDC4FBFDD91}">
      <dsp:nvSpPr>
        <dsp:cNvPr id="0" name=""/>
        <dsp:cNvSpPr/>
      </dsp:nvSpPr>
      <dsp:spPr>
        <a:xfrm rot="5400000">
          <a:off x="-167034" y="2102339"/>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u="none" kern="1200" dirty="0"/>
            <a:t>3</a:t>
          </a:r>
          <a:endParaRPr lang="en-US" sz="2800" b="1" kern="1200" dirty="0"/>
        </a:p>
      </dsp:txBody>
      <dsp:txXfrm rot="-5400000">
        <a:off x="1" y="2325053"/>
        <a:ext cx="779495" cy="334069"/>
      </dsp:txXfrm>
    </dsp:sp>
    <dsp:sp modelId="{4B7FBC71-5FC1-4DD9-B2BC-DDAE4F2C06EE}">
      <dsp:nvSpPr>
        <dsp:cNvPr id="0" name=""/>
        <dsp:cNvSpPr/>
      </dsp:nvSpPr>
      <dsp:spPr>
        <a:xfrm rot="5400000">
          <a:off x="3706294" y="-991493"/>
          <a:ext cx="723817" cy="6577414"/>
        </a:xfrm>
        <a:prstGeom prst="round2SameRect">
          <a:avLst/>
        </a:prstGeom>
        <a:solidFill>
          <a:schemeClr val="bg1"/>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u="none" kern="1200" dirty="0"/>
            <a:t>Fellowship</a:t>
          </a:r>
          <a:endParaRPr lang="en-US" sz="2800" b="1" kern="1200" dirty="0"/>
        </a:p>
      </dsp:txBody>
      <dsp:txXfrm rot="-5400000">
        <a:off x="779496" y="1970639"/>
        <a:ext cx="6542080" cy="653149"/>
      </dsp:txXfrm>
    </dsp:sp>
    <dsp:sp modelId="{402DC6B8-7B9C-4F76-AC1B-1637846A60F7}">
      <dsp:nvSpPr>
        <dsp:cNvPr id="0" name=""/>
        <dsp:cNvSpPr/>
      </dsp:nvSpPr>
      <dsp:spPr>
        <a:xfrm rot="5400000">
          <a:off x="-167034" y="3067481"/>
          <a:ext cx="1113564" cy="779495"/>
        </a:xfrm>
        <a:prstGeom prst="chevron">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b="1" kern="1200" dirty="0"/>
            <a:t>4</a:t>
          </a:r>
        </a:p>
      </dsp:txBody>
      <dsp:txXfrm rot="-5400000">
        <a:off x="1" y="3290195"/>
        <a:ext cx="779495" cy="334069"/>
      </dsp:txXfrm>
    </dsp:sp>
    <dsp:sp modelId="{86025E91-1C24-41B4-86EE-C5B4416BA6E9}">
      <dsp:nvSpPr>
        <dsp:cNvPr id="0" name=""/>
        <dsp:cNvSpPr/>
      </dsp:nvSpPr>
      <dsp:spPr>
        <a:xfrm rot="5400000">
          <a:off x="3706294" y="-26351"/>
          <a:ext cx="723817" cy="6577414"/>
        </a:xfrm>
        <a:prstGeom prst="round2SameRect">
          <a:avLst/>
        </a:prstGeom>
        <a:solidFill>
          <a:srgbClr val="00B0F0"/>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b="1" kern="1200" dirty="0"/>
            <a:t>Discipleship (and Disciple-making)  </a:t>
          </a:r>
        </a:p>
      </dsp:txBody>
      <dsp:txXfrm rot="-5400000">
        <a:off x="779496" y="2935781"/>
        <a:ext cx="6542080" cy="65314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8A8820-FC06-46E8-967B-11871C1CDAFC}" type="datetimeFigureOut">
              <a:rPr lang="en-US" smtClean="0"/>
              <a:t>6/7/2018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5D6F11-80E7-4BD3-8692-76F8BF293791}" type="slidenum">
              <a:rPr lang="en-US" smtClean="0"/>
              <a:t>‹#›</a:t>
            </a:fld>
            <a:endParaRPr lang="en-US"/>
          </a:p>
        </p:txBody>
      </p:sp>
    </p:spTree>
    <p:extLst>
      <p:ext uri="{BB962C8B-B14F-4D97-AF65-F5344CB8AC3E}">
        <p14:creationId xmlns:p14="http://schemas.microsoft.com/office/powerpoint/2010/main" val="10278823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753646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10</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9377132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1163485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12</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1144767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14</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3478106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15</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749838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4221055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17</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8803415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18</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5920173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19</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6023096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20</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5191679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39363"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39363" rtl="0" eaLnBrk="0" fontAlgn="auto" latinLnBrk="0" hangingPunct="0">
                <a:lnSpc>
                  <a:spcPct val="100000"/>
                </a:lnSpc>
                <a:spcBef>
                  <a:spcPts val="0"/>
                </a:spcBef>
                <a:spcAft>
                  <a:spcPts val="0"/>
                </a:spcAft>
                <a:buClrTx/>
                <a:buSzTx/>
                <a:buFontTx/>
                <a:buNone/>
                <a:tabLst/>
                <a:defRPr/>
              </a:pPr>
              <a:t>2</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7686178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41454447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ln/>
        </p:spPr>
      </p:sp>
      <p:sp>
        <p:nvSpPr>
          <p:cNvPr id="1986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itchFamily="18" charset="0"/>
            </a:endParaRPr>
          </a:p>
        </p:txBody>
      </p:sp>
    </p:spTree>
    <p:extLst>
      <p:ext uri="{BB962C8B-B14F-4D97-AF65-F5344CB8AC3E}">
        <p14:creationId xmlns:p14="http://schemas.microsoft.com/office/powerpoint/2010/main" val="235210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27</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9786802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28</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947224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29</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5077807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30</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6173487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31</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8052179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14741730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a:extLst>
              <a:ext uri="{FF2B5EF4-FFF2-40B4-BE49-F238E27FC236}">
                <a16:creationId xmlns:a16="http://schemas.microsoft.com/office/drawing/2014/main" id="{18D5AFE8-4998-4305-B338-8BF02F6CFB5B}"/>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D08EC66C-2DDA-4683-83BD-39E52CE91224}" type="slidenum">
              <a:rPr lang="en-US" altLang="en-US" smtClean="0"/>
              <a:pPr>
                <a:spcBef>
                  <a:spcPct val="0"/>
                </a:spcBef>
              </a:pPr>
              <a:t>34</a:t>
            </a:fld>
            <a:endParaRPr lang="en-US" altLang="en-US"/>
          </a:p>
        </p:txBody>
      </p:sp>
      <p:sp>
        <p:nvSpPr>
          <p:cNvPr id="99331" name="Rectangle 2">
            <a:extLst>
              <a:ext uri="{FF2B5EF4-FFF2-40B4-BE49-F238E27FC236}">
                <a16:creationId xmlns:a16="http://schemas.microsoft.com/office/drawing/2014/main" id="{53754A45-A72A-4623-8B1A-06A1E2475E06}"/>
              </a:ext>
            </a:extLst>
          </p:cNvPr>
          <p:cNvSpPr>
            <a:spLocks noGrp="1" noRot="1" noChangeAspect="1" noChangeArrowheads="1" noTextEdit="1"/>
          </p:cNvSpPr>
          <p:nvPr>
            <p:ph type="sldImg"/>
          </p:nvPr>
        </p:nvSpPr>
        <p:spPr>
          <a:ln/>
        </p:spPr>
      </p:sp>
      <p:sp>
        <p:nvSpPr>
          <p:cNvPr id="99332" name="Rectangle 3">
            <a:extLst>
              <a:ext uri="{FF2B5EF4-FFF2-40B4-BE49-F238E27FC236}">
                <a16:creationId xmlns:a16="http://schemas.microsoft.com/office/drawing/2014/main" id="{2D4E30D0-6039-460B-8458-A16623DA7A8A}"/>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Times New Roman" panose="02020603050405020304" pitchFamily="18" charset="0"/>
            </a:endParaRPr>
          </a:p>
        </p:txBody>
      </p:sp>
      <p:sp>
        <p:nvSpPr>
          <p:cNvPr id="99333" name="Line 4">
            <a:extLst>
              <a:ext uri="{FF2B5EF4-FFF2-40B4-BE49-F238E27FC236}">
                <a16:creationId xmlns:a16="http://schemas.microsoft.com/office/drawing/2014/main" id="{3E22E9F5-D2EA-47F3-ACBD-95E7C9CEA2F8}"/>
              </a:ext>
            </a:extLst>
          </p:cNvPr>
          <p:cNvSpPr>
            <a:spLocks noChangeShapeType="1"/>
          </p:cNvSpPr>
          <p:nvPr/>
        </p:nvSpPr>
        <p:spPr bwMode="auto">
          <a:xfrm flipH="1">
            <a:off x="4464050" y="3144838"/>
            <a:ext cx="1541463"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lIns="92181" tIns="46090" rIns="92181" bIns="46090"/>
          <a:lstStyle/>
          <a:p>
            <a:endParaRPr lang="en-US"/>
          </a:p>
        </p:txBody>
      </p:sp>
      <p:sp>
        <p:nvSpPr>
          <p:cNvPr id="99334" name="Text Box 5">
            <a:extLst>
              <a:ext uri="{FF2B5EF4-FFF2-40B4-BE49-F238E27FC236}">
                <a16:creationId xmlns:a16="http://schemas.microsoft.com/office/drawing/2014/main" id="{4E40B85B-73CA-4691-8261-6BA419A447C7}"/>
              </a:ext>
            </a:extLst>
          </p:cNvPr>
          <p:cNvSpPr txBox="1">
            <a:spLocks noChangeArrowheads="1"/>
          </p:cNvSpPr>
          <p:nvPr/>
        </p:nvSpPr>
        <p:spPr bwMode="auto">
          <a:xfrm>
            <a:off x="5919788" y="2914650"/>
            <a:ext cx="115728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81" tIns="46090" rIns="92181" bIns="46090">
            <a:spAutoFit/>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eaLnBrk="1" hangingPunct="1">
              <a:spcBef>
                <a:spcPct val="50000"/>
              </a:spcBef>
            </a:pPr>
            <a:r>
              <a:rPr lang="en-US" altLang="en-US" sz="1800" b="1">
                <a:solidFill>
                  <a:srgbClr val="FF3300"/>
                </a:solidFill>
                <a:latin typeface="Arial" panose="020B0604020202020204" pitchFamily="34" charset="0"/>
              </a:rPr>
              <a:t>Target!</a:t>
            </a:r>
          </a:p>
        </p:txBody>
      </p:sp>
    </p:spTree>
    <p:extLst>
      <p:ext uri="{BB962C8B-B14F-4D97-AF65-F5344CB8AC3E}">
        <p14:creationId xmlns:p14="http://schemas.microsoft.com/office/powerpoint/2010/main" val="330084957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71" eaLnBrk="0" hangingPunct="0">
              <a:defRPr>
                <a:solidFill>
                  <a:schemeClr val="tx1"/>
                </a:solidFill>
                <a:latin typeface="Arial" charset="0"/>
              </a:defRPr>
            </a:lvl1pPr>
            <a:lvl2pPr marL="763134" indent="-293513" defTabSz="962071" eaLnBrk="0" hangingPunct="0">
              <a:defRPr>
                <a:solidFill>
                  <a:schemeClr val="tx1"/>
                </a:solidFill>
                <a:latin typeface="Arial" charset="0"/>
              </a:defRPr>
            </a:lvl2pPr>
            <a:lvl3pPr marL="1174053" indent="-234810" defTabSz="962071" eaLnBrk="0" hangingPunct="0">
              <a:defRPr>
                <a:solidFill>
                  <a:schemeClr val="tx1"/>
                </a:solidFill>
                <a:latin typeface="Arial" charset="0"/>
              </a:defRPr>
            </a:lvl3pPr>
            <a:lvl4pPr marL="1643674" indent="-234810" defTabSz="962071" eaLnBrk="0" hangingPunct="0">
              <a:defRPr>
                <a:solidFill>
                  <a:schemeClr val="tx1"/>
                </a:solidFill>
                <a:latin typeface="Arial" charset="0"/>
              </a:defRPr>
            </a:lvl4pPr>
            <a:lvl5pPr marL="2113294" indent="-234810" defTabSz="962071" eaLnBrk="0" hangingPunct="0">
              <a:defRPr>
                <a:solidFill>
                  <a:schemeClr val="tx1"/>
                </a:solidFill>
                <a:latin typeface="Arial" charset="0"/>
              </a:defRPr>
            </a:lvl5pPr>
            <a:lvl6pPr marL="2582916" indent="-234810" defTabSz="962071" eaLnBrk="0" fontAlgn="base" hangingPunct="0">
              <a:spcBef>
                <a:spcPct val="0"/>
              </a:spcBef>
              <a:spcAft>
                <a:spcPct val="0"/>
              </a:spcAft>
              <a:defRPr>
                <a:solidFill>
                  <a:schemeClr val="tx1"/>
                </a:solidFill>
                <a:latin typeface="Arial" charset="0"/>
              </a:defRPr>
            </a:lvl6pPr>
            <a:lvl7pPr marL="3052537" indent="-234810" defTabSz="962071" eaLnBrk="0" fontAlgn="base" hangingPunct="0">
              <a:spcBef>
                <a:spcPct val="0"/>
              </a:spcBef>
              <a:spcAft>
                <a:spcPct val="0"/>
              </a:spcAft>
              <a:defRPr>
                <a:solidFill>
                  <a:schemeClr val="tx1"/>
                </a:solidFill>
                <a:latin typeface="Arial" charset="0"/>
              </a:defRPr>
            </a:lvl7pPr>
            <a:lvl8pPr marL="3522158" indent="-234810" defTabSz="962071" eaLnBrk="0" fontAlgn="base" hangingPunct="0">
              <a:spcBef>
                <a:spcPct val="0"/>
              </a:spcBef>
              <a:spcAft>
                <a:spcPct val="0"/>
              </a:spcAft>
              <a:defRPr>
                <a:solidFill>
                  <a:schemeClr val="tx1"/>
                </a:solidFill>
                <a:latin typeface="Arial" charset="0"/>
              </a:defRPr>
            </a:lvl8pPr>
            <a:lvl9pPr marL="3991779" indent="-234810" defTabSz="962071" eaLnBrk="0" fontAlgn="base" hangingPunct="0">
              <a:spcBef>
                <a:spcPct val="0"/>
              </a:spcBef>
              <a:spcAft>
                <a:spcPct val="0"/>
              </a:spcAft>
              <a:defRPr>
                <a:solidFill>
                  <a:schemeClr val="tx1"/>
                </a:solidFill>
                <a:latin typeface="Arial" charset="0"/>
              </a:defRPr>
            </a:lvl9pPr>
          </a:lstStyle>
          <a:p>
            <a:pPr eaLnBrk="1" hangingPunct="1"/>
            <a:fld id="{7AE02317-B8D7-4AC1-9FF1-0E4131F075E7}" type="slidenum">
              <a:rPr lang="en-US" altLang="en-US">
                <a:solidFill>
                  <a:prstClr val="black"/>
                </a:solidFill>
              </a:rPr>
              <a:pPr eaLnBrk="1" hangingPunct="1"/>
              <a:t>37</a:t>
            </a:fld>
            <a:endParaRPr lang="en-US" altLang="en-US">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047941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3</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269153125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71" eaLnBrk="0" hangingPunct="0">
              <a:defRPr>
                <a:solidFill>
                  <a:schemeClr val="tx1"/>
                </a:solidFill>
                <a:latin typeface="Arial" charset="0"/>
              </a:defRPr>
            </a:lvl1pPr>
            <a:lvl2pPr marL="763134" indent="-293513" defTabSz="962071" eaLnBrk="0" hangingPunct="0">
              <a:defRPr>
                <a:solidFill>
                  <a:schemeClr val="tx1"/>
                </a:solidFill>
                <a:latin typeface="Arial" charset="0"/>
              </a:defRPr>
            </a:lvl2pPr>
            <a:lvl3pPr marL="1174053" indent="-234810" defTabSz="962071" eaLnBrk="0" hangingPunct="0">
              <a:defRPr>
                <a:solidFill>
                  <a:schemeClr val="tx1"/>
                </a:solidFill>
                <a:latin typeface="Arial" charset="0"/>
              </a:defRPr>
            </a:lvl3pPr>
            <a:lvl4pPr marL="1643674" indent="-234810" defTabSz="962071" eaLnBrk="0" hangingPunct="0">
              <a:defRPr>
                <a:solidFill>
                  <a:schemeClr val="tx1"/>
                </a:solidFill>
                <a:latin typeface="Arial" charset="0"/>
              </a:defRPr>
            </a:lvl4pPr>
            <a:lvl5pPr marL="2113294" indent="-234810" defTabSz="962071" eaLnBrk="0" hangingPunct="0">
              <a:defRPr>
                <a:solidFill>
                  <a:schemeClr val="tx1"/>
                </a:solidFill>
                <a:latin typeface="Arial" charset="0"/>
              </a:defRPr>
            </a:lvl5pPr>
            <a:lvl6pPr marL="2582916" indent="-234810" defTabSz="962071" eaLnBrk="0" fontAlgn="base" hangingPunct="0">
              <a:spcBef>
                <a:spcPct val="0"/>
              </a:spcBef>
              <a:spcAft>
                <a:spcPct val="0"/>
              </a:spcAft>
              <a:defRPr>
                <a:solidFill>
                  <a:schemeClr val="tx1"/>
                </a:solidFill>
                <a:latin typeface="Arial" charset="0"/>
              </a:defRPr>
            </a:lvl6pPr>
            <a:lvl7pPr marL="3052537" indent="-234810" defTabSz="962071" eaLnBrk="0" fontAlgn="base" hangingPunct="0">
              <a:spcBef>
                <a:spcPct val="0"/>
              </a:spcBef>
              <a:spcAft>
                <a:spcPct val="0"/>
              </a:spcAft>
              <a:defRPr>
                <a:solidFill>
                  <a:schemeClr val="tx1"/>
                </a:solidFill>
                <a:latin typeface="Arial" charset="0"/>
              </a:defRPr>
            </a:lvl7pPr>
            <a:lvl8pPr marL="3522158" indent="-234810" defTabSz="962071" eaLnBrk="0" fontAlgn="base" hangingPunct="0">
              <a:spcBef>
                <a:spcPct val="0"/>
              </a:spcBef>
              <a:spcAft>
                <a:spcPct val="0"/>
              </a:spcAft>
              <a:defRPr>
                <a:solidFill>
                  <a:schemeClr val="tx1"/>
                </a:solidFill>
                <a:latin typeface="Arial" charset="0"/>
              </a:defRPr>
            </a:lvl8pPr>
            <a:lvl9pPr marL="3991779" indent="-234810" defTabSz="962071" eaLnBrk="0" fontAlgn="base" hangingPunct="0">
              <a:spcBef>
                <a:spcPct val="0"/>
              </a:spcBef>
              <a:spcAft>
                <a:spcPct val="0"/>
              </a:spcAft>
              <a:defRPr>
                <a:solidFill>
                  <a:schemeClr val="tx1"/>
                </a:solidFill>
                <a:latin typeface="Arial" charset="0"/>
              </a:defRPr>
            </a:lvl9pPr>
          </a:lstStyle>
          <a:p>
            <a:pPr eaLnBrk="1" hangingPunct="1"/>
            <a:fld id="{7AE02317-B8D7-4AC1-9FF1-0E4131F075E7}" type="slidenum">
              <a:rPr lang="en-US" altLang="en-US">
                <a:solidFill>
                  <a:prstClr val="black"/>
                </a:solidFill>
              </a:rPr>
              <a:pPr eaLnBrk="1" hangingPunct="1"/>
              <a:t>38</a:t>
            </a:fld>
            <a:endParaRPr lang="en-US" altLang="en-US">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5472325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71" eaLnBrk="0" hangingPunct="0">
              <a:defRPr>
                <a:solidFill>
                  <a:schemeClr val="tx1"/>
                </a:solidFill>
                <a:latin typeface="Arial" charset="0"/>
              </a:defRPr>
            </a:lvl1pPr>
            <a:lvl2pPr marL="763134" indent="-293513" defTabSz="962071" eaLnBrk="0" hangingPunct="0">
              <a:defRPr>
                <a:solidFill>
                  <a:schemeClr val="tx1"/>
                </a:solidFill>
                <a:latin typeface="Arial" charset="0"/>
              </a:defRPr>
            </a:lvl2pPr>
            <a:lvl3pPr marL="1174053" indent="-234810" defTabSz="962071" eaLnBrk="0" hangingPunct="0">
              <a:defRPr>
                <a:solidFill>
                  <a:schemeClr val="tx1"/>
                </a:solidFill>
                <a:latin typeface="Arial" charset="0"/>
              </a:defRPr>
            </a:lvl3pPr>
            <a:lvl4pPr marL="1643674" indent="-234810" defTabSz="962071" eaLnBrk="0" hangingPunct="0">
              <a:defRPr>
                <a:solidFill>
                  <a:schemeClr val="tx1"/>
                </a:solidFill>
                <a:latin typeface="Arial" charset="0"/>
              </a:defRPr>
            </a:lvl4pPr>
            <a:lvl5pPr marL="2113294" indent="-234810" defTabSz="962071" eaLnBrk="0" hangingPunct="0">
              <a:defRPr>
                <a:solidFill>
                  <a:schemeClr val="tx1"/>
                </a:solidFill>
                <a:latin typeface="Arial" charset="0"/>
              </a:defRPr>
            </a:lvl5pPr>
            <a:lvl6pPr marL="2582916" indent="-234810" defTabSz="962071" eaLnBrk="0" fontAlgn="base" hangingPunct="0">
              <a:spcBef>
                <a:spcPct val="0"/>
              </a:spcBef>
              <a:spcAft>
                <a:spcPct val="0"/>
              </a:spcAft>
              <a:defRPr>
                <a:solidFill>
                  <a:schemeClr val="tx1"/>
                </a:solidFill>
                <a:latin typeface="Arial" charset="0"/>
              </a:defRPr>
            </a:lvl6pPr>
            <a:lvl7pPr marL="3052537" indent="-234810" defTabSz="962071" eaLnBrk="0" fontAlgn="base" hangingPunct="0">
              <a:spcBef>
                <a:spcPct val="0"/>
              </a:spcBef>
              <a:spcAft>
                <a:spcPct val="0"/>
              </a:spcAft>
              <a:defRPr>
                <a:solidFill>
                  <a:schemeClr val="tx1"/>
                </a:solidFill>
                <a:latin typeface="Arial" charset="0"/>
              </a:defRPr>
            </a:lvl7pPr>
            <a:lvl8pPr marL="3522158" indent="-234810" defTabSz="962071" eaLnBrk="0" fontAlgn="base" hangingPunct="0">
              <a:spcBef>
                <a:spcPct val="0"/>
              </a:spcBef>
              <a:spcAft>
                <a:spcPct val="0"/>
              </a:spcAft>
              <a:defRPr>
                <a:solidFill>
                  <a:schemeClr val="tx1"/>
                </a:solidFill>
                <a:latin typeface="Arial" charset="0"/>
              </a:defRPr>
            </a:lvl8pPr>
            <a:lvl9pPr marL="3991779" indent="-234810" defTabSz="962071" eaLnBrk="0" fontAlgn="base" hangingPunct="0">
              <a:spcBef>
                <a:spcPct val="0"/>
              </a:spcBef>
              <a:spcAft>
                <a:spcPct val="0"/>
              </a:spcAft>
              <a:defRPr>
                <a:solidFill>
                  <a:schemeClr val="tx1"/>
                </a:solidFill>
                <a:latin typeface="Arial" charset="0"/>
              </a:defRPr>
            </a:lvl9pPr>
          </a:lstStyle>
          <a:p>
            <a:pPr eaLnBrk="1" hangingPunct="1"/>
            <a:fld id="{7AE02317-B8D7-4AC1-9FF1-0E4131F075E7}" type="slidenum">
              <a:rPr lang="en-US" altLang="en-US">
                <a:solidFill>
                  <a:prstClr val="black"/>
                </a:solidFill>
              </a:rPr>
              <a:pPr eaLnBrk="1" hangingPunct="1"/>
              <a:t>39</a:t>
            </a:fld>
            <a:endParaRPr lang="en-US" altLang="en-US">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931030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854" indent="-285713" eaLnBrk="0" hangingPunct="0">
              <a:defRPr>
                <a:solidFill>
                  <a:schemeClr val="tx1"/>
                </a:solidFill>
                <a:latin typeface="Times New Roman" pitchFamily="18" charset="0"/>
              </a:defRPr>
            </a:lvl2pPr>
            <a:lvl3pPr marL="1142853" indent="-228570" eaLnBrk="0" hangingPunct="0">
              <a:defRPr>
                <a:solidFill>
                  <a:schemeClr val="tx1"/>
                </a:solidFill>
                <a:latin typeface="Times New Roman" pitchFamily="18" charset="0"/>
              </a:defRPr>
            </a:lvl3pPr>
            <a:lvl4pPr marL="1599994" indent="-228570" eaLnBrk="0" hangingPunct="0">
              <a:defRPr>
                <a:solidFill>
                  <a:schemeClr val="tx1"/>
                </a:solidFill>
                <a:latin typeface="Times New Roman" pitchFamily="18" charset="0"/>
              </a:defRPr>
            </a:lvl4pPr>
            <a:lvl5pPr marL="2057134" indent="-228570" eaLnBrk="0" hangingPunct="0">
              <a:defRPr>
                <a:solidFill>
                  <a:schemeClr val="tx1"/>
                </a:solidFill>
                <a:latin typeface="Times New Roman" pitchFamily="18" charset="0"/>
              </a:defRPr>
            </a:lvl5pPr>
            <a:lvl6pPr marL="2514276" indent="-228570" eaLnBrk="0" fontAlgn="base" hangingPunct="0">
              <a:spcBef>
                <a:spcPct val="0"/>
              </a:spcBef>
              <a:spcAft>
                <a:spcPct val="0"/>
              </a:spcAft>
              <a:defRPr>
                <a:solidFill>
                  <a:schemeClr val="tx1"/>
                </a:solidFill>
                <a:latin typeface="Times New Roman" pitchFamily="18" charset="0"/>
              </a:defRPr>
            </a:lvl6pPr>
            <a:lvl7pPr marL="2971417" indent="-228570" eaLnBrk="0" fontAlgn="base" hangingPunct="0">
              <a:spcBef>
                <a:spcPct val="0"/>
              </a:spcBef>
              <a:spcAft>
                <a:spcPct val="0"/>
              </a:spcAft>
              <a:defRPr>
                <a:solidFill>
                  <a:schemeClr val="tx1"/>
                </a:solidFill>
                <a:latin typeface="Times New Roman" pitchFamily="18" charset="0"/>
              </a:defRPr>
            </a:lvl7pPr>
            <a:lvl8pPr marL="3428558" indent="-228570" eaLnBrk="0" fontAlgn="base" hangingPunct="0">
              <a:spcBef>
                <a:spcPct val="0"/>
              </a:spcBef>
              <a:spcAft>
                <a:spcPct val="0"/>
              </a:spcAft>
              <a:defRPr>
                <a:solidFill>
                  <a:schemeClr val="tx1"/>
                </a:solidFill>
                <a:latin typeface="Times New Roman" pitchFamily="18" charset="0"/>
              </a:defRPr>
            </a:lvl8pPr>
            <a:lvl9pPr marL="3885699" indent="-228570" eaLnBrk="0" fontAlgn="base" hangingPunct="0">
              <a:spcBef>
                <a:spcPct val="0"/>
              </a:spcBef>
              <a:spcAft>
                <a:spcPct val="0"/>
              </a:spcAft>
              <a:defRPr>
                <a:solidFill>
                  <a:schemeClr val="tx1"/>
                </a:solidFill>
                <a:latin typeface="Times New Roman" pitchFamily="18" charset="0"/>
              </a:defRPr>
            </a:lvl9pPr>
          </a:lstStyle>
          <a:p>
            <a:fld id="{3E6FBD18-EE57-44DF-B2D3-037FCE4E986C}" type="slidenum">
              <a:rPr lang="en-US" altLang="en-US">
                <a:solidFill>
                  <a:prstClr val="black"/>
                </a:solidFill>
              </a:rPr>
              <a:pPr/>
              <a:t>40</a:t>
            </a:fld>
            <a:endParaRPr lang="en-US" altLang="en-US">
              <a:solidFill>
                <a:prstClr val="black"/>
              </a:solidFill>
            </a:endParaRPr>
          </a:p>
        </p:txBody>
      </p:sp>
      <p:sp>
        <p:nvSpPr>
          <p:cNvPr id="189443" name="Rectangle 2"/>
          <p:cNvSpPr>
            <a:spLocks noGrp="1" noRot="1" noChangeAspect="1" noChangeArrowheads="1" noTextEdit="1"/>
          </p:cNvSpPr>
          <p:nvPr>
            <p:ph type="sldImg"/>
          </p:nvPr>
        </p:nvSpPr>
        <p:spPr>
          <a:ln/>
        </p:spPr>
      </p:sp>
      <p:sp>
        <p:nvSpPr>
          <p:cNvPr id="1894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30158" indent="-230158"/>
            <a:r>
              <a:rPr lang="en-US" altLang="en-US">
                <a:latin typeface="Times New Roman" pitchFamily="18" charset="0"/>
              </a:rPr>
              <a:t>This approach is based on research by Thom Rainer &amp; Eric Geiger, who discovered a 4-step process shared by disciple-making churches: </a:t>
            </a:r>
          </a:p>
          <a:p>
            <a:pPr marL="230158" indent="-230158"/>
            <a:endParaRPr lang="en-US" altLang="en-US">
              <a:latin typeface="Times New Roman" pitchFamily="18" charset="0"/>
            </a:endParaRPr>
          </a:p>
          <a:p>
            <a:pPr marL="230158" indent="-230158">
              <a:buFontTx/>
              <a:buAutoNum type="arabicPeriod"/>
            </a:pPr>
            <a:r>
              <a:rPr lang="en-US" altLang="en-US" b="1">
                <a:latin typeface="Times New Roman" pitchFamily="18" charset="0"/>
              </a:rPr>
              <a:t>Clarity</a:t>
            </a:r>
            <a:r>
              <a:rPr lang="en-US" altLang="en-US">
                <a:latin typeface="Times New Roman" pitchFamily="18" charset="0"/>
              </a:rPr>
              <a:t> – Design a simple process on a blank sheet. Don’t threaten anyone with change, just discuss and clarify what a disciple in your church should look like, and what steps they might go through to get there. There should be clear steps to the process (such as the examples given on the “Discipleship Process” slide).</a:t>
            </a:r>
          </a:p>
          <a:p>
            <a:pPr marL="230158" indent="-230158">
              <a:buFontTx/>
              <a:buAutoNum type="arabicPeriod"/>
            </a:pPr>
            <a:r>
              <a:rPr lang="en-US" altLang="en-US" b="1">
                <a:latin typeface="Times New Roman" pitchFamily="18" charset="0"/>
              </a:rPr>
              <a:t>Movement</a:t>
            </a:r>
            <a:r>
              <a:rPr lang="en-US" altLang="en-US">
                <a:latin typeface="Times New Roman" pitchFamily="18" charset="0"/>
              </a:rPr>
              <a:t> – Implement the process by choosing one existing churchwide program for each phase of the simple process. The pain of transition may begin here. You may need to change the focus of some of the programs to better fit the process steps.</a:t>
            </a:r>
          </a:p>
          <a:p>
            <a:pPr marL="230158" indent="-230158">
              <a:buFontTx/>
              <a:buAutoNum type="arabicPeriod"/>
            </a:pPr>
            <a:r>
              <a:rPr lang="en-US" altLang="en-US" b="1">
                <a:latin typeface="Times New Roman" pitchFamily="18" charset="0"/>
              </a:rPr>
              <a:t>Alignment</a:t>
            </a:r>
            <a:r>
              <a:rPr lang="en-US" altLang="en-US">
                <a:latin typeface="Times New Roman" pitchFamily="18" charset="0"/>
              </a:rPr>
              <a:t> – The rest of your ministries must be strategically aligned around the same process. In other words, every ministry should be a self-contained discipleship program based on the plan you developed in step 1.</a:t>
            </a:r>
          </a:p>
          <a:p>
            <a:pPr marL="230158" indent="-230158">
              <a:buFontTx/>
              <a:buAutoNum type="arabicPeriod"/>
            </a:pPr>
            <a:r>
              <a:rPr lang="en-US" altLang="en-US" b="1">
                <a:latin typeface="Times New Roman" pitchFamily="18" charset="0"/>
              </a:rPr>
              <a:t>Focus</a:t>
            </a:r>
            <a:r>
              <a:rPr lang="en-US" altLang="en-US">
                <a:latin typeface="Times New Roman" pitchFamily="18" charset="0"/>
              </a:rPr>
              <a:t> – This is where the most painful change happens. It involves eliminating programs or events that do not fit the discipleship process. Tradition may need to be sacrificed for the process to work. A cluttered, busy church is an ineffective church. Activity does not mean productivity.</a:t>
            </a:r>
          </a:p>
          <a:p>
            <a:pPr marL="230158" indent="-230158">
              <a:buFontTx/>
              <a:buAutoNum type="arabicPeriod"/>
            </a:pPr>
            <a:endParaRPr lang="en-US" altLang="en-US">
              <a:latin typeface="Times New Roman" pitchFamily="18" charset="0"/>
            </a:endParaRPr>
          </a:p>
          <a:p>
            <a:pPr marL="230158" indent="-230158">
              <a:buFontTx/>
              <a:buAutoNum type="arabicPeriod"/>
            </a:pPr>
            <a:endParaRPr lang="en-US" altLang="en-US">
              <a:latin typeface="Times New Roman" pitchFamily="18" charset="0"/>
            </a:endParaRPr>
          </a:p>
        </p:txBody>
      </p:sp>
      <p:sp>
        <p:nvSpPr>
          <p:cNvPr id="189445" name="Line 4"/>
          <p:cNvSpPr>
            <a:spLocks noChangeShapeType="1"/>
          </p:cNvSpPr>
          <p:nvPr/>
        </p:nvSpPr>
        <p:spPr bwMode="auto">
          <a:xfrm flipH="1">
            <a:off x="4464050" y="3144838"/>
            <a:ext cx="1541463" cy="0"/>
          </a:xfrm>
          <a:prstGeom prst="line">
            <a:avLst/>
          </a:prstGeom>
          <a:noFill/>
          <a:ln w="57150">
            <a:solidFill>
              <a:srgbClr val="FF3300"/>
            </a:solidFill>
            <a:round/>
            <a:headEnd/>
            <a:tailEnd type="triangle" w="med" len="med"/>
          </a:ln>
          <a:extLst>
            <a:ext uri="{909E8E84-426E-40DD-AFC4-6F175D3DCCD1}">
              <a14:hiddenFill xmlns:a14="http://schemas.microsoft.com/office/drawing/2010/main">
                <a:noFill/>
              </a14:hiddenFill>
            </a:ext>
          </a:extLst>
        </p:spPr>
        <p:txBody>
          <a:bodyPr lIns="92169" tIns="46084" rIns="92169" bIns="46084"/>
          <a:lstStyle/>
          <a:p>
            <a:pPr fontAlgn="base">
              <a:spcBef>
                <a:spcPct val="0"/>
              </a:spcBef>
              <a:spcAft>
                <a:spcPct val="0"/>
              </a:spcAft>
            </a:pPr>
            <a:endParaRPr lang="en-US">
              <a:solidFill>
                <a:prstClr val="black"/>
              </a:solidFill>
              <a:latin typeface="Times New Roman" pitchFamily="18" charset="0"/>
            </a:endParaRPr>
          </a:p>
        </p:txBody>
      </p:sp>
      <p:sp>
        <p:nvSpPr>
          <p:cNvPr id="189446" name="Text Box 5"/>
          <p:cNvSpPr txBox="1">
            <a:spLocks noChangeArrowheads="1"/>
          </p:cNvSpPr>
          <p:nvPr/>
        </p:nvSpPr>
        <p:spPr bwMode="auto">
          <a:xfrm>
            <a:off x="5919789" y="2914651"/>
            <a:ext cx="1157288" cy="3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169" tIns="46084" rIns="92169" bIns="46084">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fontAlgn="base" hangingPunct="1">
              <a:spcBef>
                <a:spcPct val="50000"/>
              </a:spcBef>
              <a:spcAft>
                <a:spcPct val="0"/>
              </a:spcAft>
            </a:pPr>
            <a:r>
              <a:rPr lang="en-US" altLang="en-US" b="1">
                <a:solidFill>
                  <a:srgbClr val="FF3300"/>
                </a:solidFill>
                <a:latin typeface="Arial" charset="0"/>
              </a:rPr>
              <a:t>Target!</a:t>
            </a:r>
          </a:p>
        </p:txBody>
      </p:sp>
    </p:spTree>
    <p:extLst>
      <p:ext uri="{BB962C8B-B14F-4D97-AF65-F5344CB8AC3E}">
        <p14:creationId xmlns:p14="http://schemas.microsoft.com/office/powerpoint/2010/main" val="4231700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71" eaLnBrk="0" hangingPunct="0">
              <a:defRPr>
                <a:solidFill>
                  <a:schemeClr val="tx1"/>
                </a:solidFill>
                <a:latin typeface="Arial" charset="0"/>
              </a:defRPr>
            </a:lvl1pPr>
            <a:lvl2pPr marL="763134" indent="-293513" defTabSz="962071" eaLnBrk="0" hangingPunct="0">
              <a:defRPr>
                <a:solidFill>
                  <a:schemeClr val="tx1"/>
                </a:solidFill>
                <a:latin typeface="Arial" charset="0"/>
              </a:defRPr>
            </a:lvl2pPr>
            <a:lvl3pPr marL="1174053" indent="-234810" defTabSz="962071" eaLnBrk="0" hangingPunct="0">
              <a:defRPr>
                <a:solidFill>
                  <a:schemeClr val="tx1"/>
                </a:solidFill>
                <a:latin typeface="Arial" charset="0"/>
              </a:defRPr>
            </a:lvl3pPr>
            <a:lvl4pPr marL="1643674" indent="-234810" defTabSz="962071" eaLnBrk="0" hangingPunct="0">
              <a:defRPr>
                <a:solidFill>
                  <a:schemeClr val="tx1"/>
                </a:solidFill>
                <a:latin typeface="Arial" charset="0"/>
              </a:defRPr>
            </a:lvl4pPr>
            <a:lvl5pPr marL="2113294" indent="-234810" defTabSz="962071" eaLnBrk="0" hangingPunct="0">
              <a:defRPr>
                <a:solidFill>
                  <a:schemeClr val="tx1"/>
                </a:solidFill>
                <a:latin typeface="Arial" charset="0"/>
              </a:defRPr>
            </a:lvl5pPr>
            <a:lvl6pPr marL="2582916" indent="-234810" defTabSz="962071" eaLnBrk="0" fontAlgn="base" hangingPunct="0">
              <a:spcBef>
                <a:spcPct val="0"/>
              </a:spcBef>
              <a:spcAft>
                <a:spcPct val="0"/>
              </a:spcAft>
              <a:defRPr>
                <a:solidFill>
                  <a:schemeClr val="tx1"/>
                </a:solidFill>
                <a:latin typeface="Arial" charset="0"/>
              </a:defRPr>
            </a:lvl6pPr>
            <a:lvl7pPr marL="3052537" indent="-234810" defTabSz="962071" eaLnBrk="0" fontAlgn="base" hangingPunct="0">
              <a:spcBef>
                <a:spcPct val="0"/>
              </a:spcBef>
              <a:spcAft>
                <a:spcPct val="0"/>
              </a:spcAft>
              <a:defRPr>
                <a:solidFill>
                  <a:schemeClr val="tx1"/>
                </a:solidFill>
                <a:latin typeface="Arial" charset="0"/>
              </a:defRPr>
            </a:lvl7pPr>
            <a:lvl8pPr marL="3522158" indent="-234810" defTabSz="962071" eaLnBrk="0" fontAlgn="base" hangingPunct="0">
              <a:spcBef>
                <a:spcPct val="0"/>
              </a:spcBef>
              <a:spcAft>
                <a:spcPct val="0"/>
              </a:spcAft>
              <a:defRPr>
                <a:solidFill>
                  <a:schemeClr val="tx1"/>
                </a:solidFill>
                <a:latin typeface="Arial" charset="0"/>
              </a:defRPr>
            </a:lvl8pPr>
            <a:lvl9pPr marL="3991779" indent="-234810" defTabSz="962071" eaLnBrk="0" fontAlgn="base" hangingPunct="0">
              <a:spcBef>
                <a:spcPct val="0"/>
              </a:spcBef>
              <a:spcAft>
                <a:spcPct val="0"/>
              </a:spcAft>
              <a:defRPr>
                <a:solidFill>
                  <a:schemeClr val="tx1"/>
                </a:solidFill>
                <a:latin typeface="Arial" charset="0"/>
              </a:defRPr>
            </a:lvl9pPr>
          </a:lstStyle>
          <a:p>
            <a:pPr eaLnBrk="1" hangingPunct="1"/>
            <a:fld id="{7AE02317-B8D7-4AC1-9FF1-0E4131F075E7}" type="slidenum">
              <a:rPr lang="en-US" altLang="en-US">
                <a:solidFill>
                  <a:prstClr val="black"/>
                </a:solidFill>
              </a:rPr>
              <a:pPr eaLnBrk="1" hangingPunct="1"/>
              <a:t>41</a:t>
            </a:fld>
            <a:endParaRPr lang="en-US" altLang="en-US">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8744433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2071" eaLnBrk="0" hangingPunct="0">
              <a:defRPr>
                <a:solidFill>
                  <a:schemeClr val="tx1"/>
                </a:solidFill>
                <a:latin typeface="Arial" charset="0"/>
              </a:defRPr>
            </a:lvl1pPr>
            <a:lvl2pPr marL="763134" indent="-293513" defTabSz="962071" eaLnBrk="0" hangingPunct="0">
              <a:defRPr>
                <a:solidFill>
                  <a:schemeClr val="tx1"/>
                </a:solidFill>
                <a:latin typeface="Arial" charset="0"/>
              </a:defRPr>
            </a:lvl2pPr>
            <a:lvl3pPr marL="1174053" indent="-234810" defTabSz="962071" eaLnBrk="0" hangingPunct="0">
              <a:defRPr>
                <a:solidFill>
                  <a:schemeClr val="tx1"/>
                </a:solidFill>
                <a:latin typeface="Arial" charset="0"/>
              </a:defRPr>
            </a:lvl3pPr>
            <a:lvl4pPr marL="1643674" indent="-234810" defTabSz="962071" eaLnBrk="0" hangingPunct="0">
              <a:defRPr>
                <a:solidFill>
                  <a:schemeClr val="tx1"/>
                </a:solidFill>
                <a:latin typeface="Arial" charset="0"/>
              </a:defRPr>
            </a:lvl4pPr>
            <a:lvl5pPr marL="2113294" indent="-234810" defTabSz="962071" eaLnBrk="0" hangingPunct="0">
              <a:defRPr>
                <a:solidFill>
                  <a:schemeClr val="tx1"/>
                </a:solidFill>
                <a:latin typeface="Arial" charset="0"/>
              </a:defRPr>
            </a:lvl5pPr>
            <a:lvl6pPr marL="2582916" indent="-234810" defTabSz="962071" eaLnBrk="0" fontAlgn="base" hangingPunct="0">
              <a:spcBef>
                <a:spcPct val="0"/>
              </a:spcBef>
              <a:spcAft>
                <a:spcPct val="0"/>
              </a:spcAft>
              <a:defRPr>
                <a:solidFill>
                  <a:schemeClr val="tx1"/>
                </a:solidFill>
                <a:latin typeface="Arial" charset="0"/>
              </a:defRPr>
            </a:lvl6pPr>
            <a:lvl7pPr marL="3052537" indent="-234810" defTabSz="962071" eaLnBrk="0" fontAlgn="base" hangingPunct="0">
              <a:spcBef>
                <a:spcPct val="0"/>
              </a:spcBef>
              <a:spcAft>
                <a:spcPct val="0"/>
              </a:spcAft>
              <a:defRPr>
                <a:solidFill>
                  <a:schemeClr val="tx1"/>
                </a:solidFill>
                <a:latin typeface="Arial" charset="0"/>
              </a:defRPr>
            </a:lvl7pPr>
            <a:lvl8pPr marL="3522158" indent="-234810" defTabSz="962071" eaLnBrk="0" fontAlgn="base" hangingPunct="0">
              <a:spcBef>
                <a:spcPct val="0"/>
              </a:spcBef>
              <a:spcAft>
                <a:spcPct val="0"/>
              </a:spcAft>
              <a:defRPr>
                <a:solidFill>
                  <a:schemeClr val="tx1"/>
                </a:solidFill>
                <a:latin typeface="Arial" charset="0"/>
              </a:defRPr>
            </a:lvl8pPr>
            <a:lvl9pPr marL="3991779" indent="-234810" defTabSz="962071" eaLnBrk="0" fontAlgn="base" hangingPunct="0">
              <a:spcBef>
                <a:spcPct val="0"/>
              </a:spcBef>
              <a:spcAft>
                <a:spcPct val="0"/>
              </a:spcAft>
              <a:defRPr>
                <a:solidFill>
                  <a:schemeClr val="tx1"/>
                </a:solidFill>
                <a:latin typeface="Arial" charset="0"/>
              </a:defRPr>
            </a:lvl9pPr>
          </a:lstStyle>
          <a:p>
            <a:pPr eaLnBrk="1" hangingPunct="1"/>
            <a:fld id="{7AE02317-B8D7-4AC1-9FF1-0E4131F075E7}" type="slidenum">
              <a:rPr lang="en-US" altLang="en-US">
                <a:solidFill>
                  <a:prstClr val="black"/>
                </a:solidFill>
              </a:rPr>
              <a:pPr eaLnBrk="1" hangingPunct="1"/>
              <a:t>42</a:t>
            </a:fld>
            <a:endParaRPr lang="en-US" altLang="en-US">
              <a:solidFill>
                <a:prstClr val="black"/>
              </a:solidFill>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403218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4</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66354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4654157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1679115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7</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34023760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8</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9615812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83968" indent="-301526" eaLnBrk="0" hangingPunct="0">
              <a:defRPr>
                <a:solidFill>
                  <a:schemeClr val="tx1"/>
                </a:solidFill>
                <a:latin typeface="Times New Roman" pitchFamily="18" charset="0"/>
              </a:defRPr>
            </a:lvl2pPr>
            <a:lvl3pPr marL="1206105" indent="-241220" eaLnBrk="0" hangingPunct="0">
              <a:defRPr>
                <a:solidFill>
                  <a:schemeClr val="tx1"/>
                </a:solidFill>
                <a:latin typeface="Times New Roman" pitchFamily="18" charset="0"/>
              </a:defRPr>
            </a:lvl3pPr>
            <a:lvl4pPr marL="1688546" indent="-241220" eaLnBrk="0" hangingPunct="0">
              <a:defRPr>
                <a:solidFill>
                  <a:schemeClr val="tx1"/>
                </a:solidFill>
                <a:latin typeface="Times New Roman" pitchFamily="18" charset="0"/>
              </a:defRPr>
            </a:lvl4pPr>
            <a:lvl5pPr marL="2170987" indent="-241220" eaLnBrk="0" hangingPunct="0">
              <a:defRPr>
                <a:solidFill>
                  <a:schemeClr val="tx1"/>
                </a:solidFill>
                <a:latin typeface="Times New Roman" pitchFamily="18" charset="0"/>
              </a:defRPr>
            </a:lvl5pPr>
            <a:lvl6pPr marL="2653430" indent="-241220" eaLnBrk="0" fontAlgn="base" hangingPunct="0">
              <a:spcBef>
                <a:spcPct val="0"/>
              </a:spcBef>
              <a:spcAft>
                <a:spcPct val="0"/>
              </a:spcAft>
              <a:defRPr>
                <a:solidFill>
                  <a:schemeClr val="tx1"/>
                </a:solidFill>
                <a:latin typeface="Times New Roman" pitchFamily="18" charset="0"/>
              </a:defRPr>
            </a:lvl6pPr>
            <a:lvl7pPr marL="3135871" indent="-241220" eaLnBrk="0" fontAlgn="base" hangingPunct="0">
              <a:spcBef>
                <a:spcPct val="0"/>
              </a:spcBef>
              <a:spcAft>
                <a:spcPct val="0"/>
              </a:spcAft>
              <a:defRPr>
                <a:solidFill>
                  <a:schemeClr val="tx1"/>
                </a:solidFill>
                <a:latin typeface="Times New Roman" pitchFamily="18" charset="0"/>
              </a:defRPr>
            </a:lvl7pPr>
            <a:lvl8pPr marL="3618313" indent="-241220" eaLnBrk="0" fontAlgn="base" hangingPunct="0">
              <a:spcBef>
                <a:spcPct val="0"/>
              </a:spcBef>
              <a:spcAft>
                <a:spcPct val="0"/>
              </a:spcAft>
              <a:defRPr>
                <a:solidFill>
                  <a:schemeClr val="tx1"/>
                </a:solidFill>
                <a:latin typeface="Times New Roman" pitchFamily="18" charset="0"/>
              </a:defRPr>
            </a:lvl8pPr>
            <a:lvl9pPr marL="4100755" indent="-241220" eaLnBrk="0" fontAlgn="base" hangingPunct="0">
              <a:spcBef>
                <a:spcPct val="0"/>
              </a:spcBef>
              <a:spcAft>
                <a:spcPct val="0"/>
              </a:spcAft>
              <a:defRPr>
                <a:solidFill>
                  <a:schemeClr val="tx1"/>
                </a:solidFill>
                <a:latin typeface="Times New Roman" pitchFamily="18" charset="0"/>
              </a:defRPr>
            </a:lvl9pPr>
          </a:lstStyle>
          <a:p>
            <a:pPr marL="0" marR="0" lvl="0" indent="0" algn="r" defTabSz="965008" rtl="0" eaLnBrk="0" fontAlgn="auto" latinLnBrk="0" hangingPunct="0">
              <a:lnSpc>
                <a:spcPct val="100000"/>
              </a:lnSpc>
              <a:spcBef>
                <a:spcPts val="0"/>
              </a:spcBef>
              <a:spcAft>
                <a:spcPts val="0"/>
              </a:spcAft>
              <a:buClrTx/>
              <a:buSzTx/>
              <a:buFontTx/>
              <a:buNone/>
              <a:tabLst/>
              <a:defRPr/>
            </a:pPr>
            <a:fld id="{A0DA3ED9-D868-4D14-A735-3CCA1C23C361}"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65008" rtl="0" eaLnBrk="0" fontAlgn="auto" latinLnBrk="0" hangingPunct="0">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dirty="0">
              <a:ln>
                <a:noFill/>
              </a:ln>
              <a:solidFill>
                <a:prstClr val="black"/>
              </a:solidFill>
              <a:effectLst/>
              <a:uLnTx/>
              <a:uFillTx/>
              <a:latin typeface="Times New Roman" pitchFamily="18" charset="0"/>
              <a:ea typeface="+mn-ea"/>
              <a:cs typeface="+mn-cs"/>
            </a:endParaRPr>
          </a:p>
        </p:txBody>
      </p:sp>
      <p:sp>
        <p:nvSpPr>
          <p:cNvPr id="159747" name="Rectangle 2"/>
          <p:cNvSpPr>
            <a:spLocks noGrp="1" noRot="1" noChangeAspect="1" noChangeArrowheads="1" noTextEdit="1"/>
          </p:cNvSpPr>
          <p:nvPr>
            <p:ph type="sldImg"/>
          </p:nvPr>
        </p:nvSpPr>
        <p:spPr>
          <a:ln/>
        </p:spPr>
      </p:sp>
      <p:sp>
        <p:nvSpPr>
          <p:cNvPr id="1597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Times New Roman" pitchFamily="18" charset="0"/>
            </a:endParaRPr>
          </a:p>
        </p:txBody>
      </p:sp>
    </p:spTree>
    <p:extLst>
      <p:ext uri="{BB962C8B-B14F-4D97-AF65-F5344CB8AC3E}">
        <p14:creationId xmlns:p14="http://schemas.microsoft.com/office/powerpoint/2010/main" val="42507063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3704773-77D1-4AD9-A563-E20897F4CA7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4531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6BEBE8-B3E9-476F-90DB-904EACB6C2E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76872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83E4A7B-A8F0-4329-BF13-1AE5395F751A}"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28329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E6E1054-4447-4404-9FA4-978379A892F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9085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EA2B5A4-FD62-4E9A-9C9D-5D3880E64D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82068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4FFF892-CA6E-41FB-901A-C7D3DACC6E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43984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2720D57F-8F5E-426E-8751-027F492DB5D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345944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A271FB9A-9161-45BC-9C95-C0A229B41D98}"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801806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DADA29A-2B43-4B60-BDB7-D65265B9D48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71353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002A13D-8ECD-459F-AF60-99BC46288A22}"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2242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AFFEF18-B544-4C66-9530-92D7FFE9C62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578969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818180"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fontAlgn="base">
              <a:spcBef>
                <a:spcPct val="0"/>
              </a:spcBef>
              <a:spcAft>
                <a:spcPct val="0"/>
              </a:spcAft>
              <a:defRPr/>
            </a:pPr>
            <a:endParaRPr lang="en-US" dirty="0">
              <a:solidFill>
                <a:srgbClr val="000000"/>
              </a:solidFill>
            </a:endParaRPr>
          </a:p>
        </p:txBody>
      </p:sp>
      <p:sp>
        <p:nvSpPr>
          <p:cNvPr id="818181"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fontAlgn="base">
              <a:spcBef>
                <a:spcPct val="0"/>
              </a:spcBef>
              <a:spcAft>
                <a:spcPct val="0"/>
              </a:spcAft>
              <a:defRPr/>
            </a:pPr>
            <a:endParaRPr lang="en-US" dirty="0">
              <a:solidFill>
                <a:srgbClr val="000000"/>
              </a:solidFill>
            </a:endParaRPr>
          </a:p>
        </p:txBody>
      </p:sp>
      <p:sp>
        <p:nvSpPr>
          <p:cNvPr id="818182"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fontAlgn="base">
              <a:spcBef>
                <a:spcPct val="0"/>
              </a:spcBef>
              <a:spcAft>
                <a:spcPct val="0"/>
              </a:spcAft>
              <a:defRPr/>
            </a:pPr>
            <a:fld id="{4F966E97-2A17-4FE0-983D-6F2D0EE43F45}" type="slidenum">
              <a:rPr lang="en-US">
                <a:solidFill>
                  <a:srgbClr val="000000"/>
                </a:solidFill>
              </a:rPr>
              <a:pPr fontAlgn="base">
                <a:spcBef>
                  <a:spcPct val="0"/>
                </a:spcBef>
                <a:spcAft>
                  <a:spcPct val="0"/>
                </a:spcAft>
                <a:defRPr/>
              </a:pPr>
              <a:t>‹#›</a:t>
            </a:fld>
            <a:endParaRPr lang="en-US" dirty="0">
              <a:solidFill>
                <a:srgbClr val="000000"/>
              </a:solidFill>
            </a:endParaRPr>
          </a:p>
        </p:txBody>
      </p:sp>
    </p:spTree>
    <p:extLst>
      <p:ext uri="{BB962C8B-B14F-4D97-AF65-F5344CB8AC3E}">
        <p14:creationId xmlns:p14="http://schemas.microsoft.com/office/powerpoint/2010/main" val="298643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Gill Sans MT" pitchFamily="34" charset="0"/>
        </a:defRPr>
      </a:lvl2pPr>
      <a:lvl3pPr algn="ctr" rtl="0" eaLnBrk="0" fontAlgn="base" hangingPunct="0">
        <a:spcBef>
          <a:spcPct val="0"/>
        </a:spcBef>
        <a:spcAft>
          <a:spcPct val="0"/>
        </a:spcAft>
        <a:defRPr sz="4400">
          <a:solidFill>
            <a:schemeClr val="tx2"/>
          </a:solidFill>
          <a:latin typeface="Gill Sans MT" pitchFamily="34" charset="0"/>
        </a:defRPr>
      </a:lvl3pPr>
      <a:lvl4pPr algn="ctr" rtl="0" eaLnBrk="0" fontAlgn="base" hangingPunct="0">
        <a:spcBef>
          <a:spcPct val="0"/>
        </a:spcBef>
        <a:spcAft>
          <a:spcPct val="0"/>
        </a:spcAft>
        <a:defRPr sz="4400">
          <a:solidFill>
            <a:schemeClr val="tx2"/>
          </a:solidFill>
          <a:latin typeface="Gill Sans MT" pitchFamily="34" charset="0"/>
        </a:defRPr>
      </a:lvl4pPr>
      <a:lvl5pPr algn="ctr" rtl="0" eaLnBrk="0" fontAlgn="base" hangingPunct="0">
        <a:spcBef>
          <a:spcPct val="0"/>
        </a:spcBef>
        <a:spcAft>
          <a:spcPct val="0"/>
        </a:spcAft>
        <a:defRPr sz="4400">
          <a:solidFill>
            <a:schemeClr val="tx2"/>
          </a:solidFill>
          <a:latin typeface="Gill Sans MT" pitchFamily="34"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3.jpeg"/></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0.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3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3.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4.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pic>
        <p:nvPicPr>
          <p:cNvPr id="3075" name="Picture 6" descr="SfCC Logo_ho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0526" y="228601"/>
            <a:ext cx="6289675" cy="1928813"/>
          </a:xfrm>
          <a:prstGeom prst="rect">
            <a:avLst/>
          </a:prstGeom>
          <a:noFill/>
          <a:ln w="508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2" name="TextBox 1"/>
          <p:cNvSpPr txBox="1"/>
          <p:nvPr/>
        </p:nvSpPr>
        <p:spPr>
          <a:xfrm>
            <a:off x="2482873" y="3644538"/>
            <a:ext cx="7184980" cy="830997"/>
          </a:xfrm>
          <a:prstGeom prst="rect">
            <a:avLst/>
          </a:prstGeom>
          <a:noFill/>
        </p:spPr>
        <p:txBody>
          <a:bodyPr wrap="none" rtlCol="0">
            <a:spAutoFit/>
          </a:bodyPr>
          <a:lstStyle/>
          <a:p>
            <a:pPr marL="45720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Revitalization Training</a:t>
            </a:r>
          </a:p>
        </p:txBody>
      </p:sp>
      <p:sp>
        <p:nvSpPr>
          <p:cNvPr id="3" name="TextBox 2"/>
          <p:cNvSpPr txBox="1"/>
          <p:nvPr/>
        </p:nvSpPr>
        <p:spPr>
          <a:xfrm>
            <a:off x="4061808" y="4661264"/>
            <a:ext cx="3645550" cy="1070165"/>
          </a:xfrm>
          <a:prstGeom prst="rect">
            <a:avLst/>
          </a:prstGeom>
          <a:noFill/>
        </p:spPr>
        <p:txBody>
          <a:bodyPr wrap="none" rtlCol="0">
            <a:spAutoFit/>
          </a:bodyPr>
          <a:lstStyle/>
          <a:p>
            <a:pPr marL="990600" marR="0" lvl="0" indent="-533400" algn="ctr" defTabSz="914400" rtl="0" eaLnBrk="1" fontAlgn="auto" latinLnBrk="0" hangingPunct="1">
              <a:lnSpc>
                <a:spcPct val="150000"/>
              </a:lnSpc>
              <a:spcBef>
                <a:spcPct val="20000"/>
              </a:spcBef>
              <a:spcAft>
                <a:spcPts val="0"/>
              </a:spcAft>
              <a:buClr>
                <a:srgbClr val="000000"/>
              </a:buClr>
              <a:buSzTx/>
              <a:buFontTx/>
              <a:buNone/>
              <a:tabLst/>
              <a:defRPr/>
            </a:pPr>
            <a:r>
              <a:rPr kumimoji="0" lang="en-US" sz="4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Session #4</a:t>
            </a:r>
          </a:p>
        </p:txBody>
      </p:sp>
      <p:sp>
        <p:nvSpPr>
          <p:cNvPr id="4" name="Rectangle: Rounded Corners 3">
            <a:extLst>
              <a:ext uri="{FF2B5EF4-FFF2-40B4-BE49-F238E27FC236}">
                <a16:creationId xmlns:a16="http://schemas.microsoft.com/office/drawing/2014/main" id="{ADC12FBE-3B24-410A-AA84-D68C5D61F376}"/>
              </a:ext>
            </a:extLst>
          </p:cNvPr>
          <p:cNvSpPr/>
          <p:nvPr/>
        </p:nvSpPr>
        <p:spPr>
          <a:xfrm>
            <a:off x="2482873" y="3429000"/>
            <a:ext cx="7441963" cy="1399854"/>
          </a:xfrm>
          <a:prstGeom prst="roundRect">
            <a:avLst/>
          </a:prstGeom>
          <a:noFill/>
          <a:ln w="63500">
            <a:solidFill>
              <a:srgbClr val="89C92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Gill Sans MT"/>
              <a:ea typeface="+mn-ea"/>
              <a:cs typeface="+mn-cs"/>
            </a:endParaRPr>
          </a:p>
        </p:txBody>
      </p:sp>
    </p:spTree>
    <p:extLst>
      <p:ext uri="{BB962C8B-B14F-4D97-AF65-F5344CB8AC3E}">
        <p14:creationId xmlns:p14="http://schemas.microsoft.com/office/powerpoint/2010/main" val="10928555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Worship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Rectangle 1">
            <a:extLst>
              <a:ext uri="{FF2B5EF4-FFF2-40B4-BE49-F238E27FC236}">
                <a16:creationId xmlns:a16="http://schemas.microsoft.com/office/drawing/2014/main" id="{1BAB5A7C-8C23-4DAC-A387-A2264171B038}"/>
              </a:ext>
            </a:extLst>
          </p:cNvPr>
          <p:cNvSpPr/>
          <p:nvPr/>
        </p:nvSpPr>
        <p:spPr>
          <a:xfrm>
            <a:off x="2229853" y="2358549"/>
            <a:ext cx="8153400" cy="4362926"/>
          </a:xfrm>
          <a:prstGeom prst="rect">
            <a:avLst/>
          </a:prstGeom>
        </p:spPr>
        <p:txBody>
          <a:bodyPr wrap="square">
            <a:spAutoFit/>
          </a:bodyPr>
          <a:lstStyle/>
          <a:p>
            <a:pPr>
              <a:lnSpc>
                <a:spcPct val="115000"/>
              </a:lnSpc>
              <a:spcAft>
                <a:spcPts val="1000"/>
              </a:spcAft>
            </a:pPr>
            <a:r>
              <a:rPr lang="en-U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Worship Categories</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Question Number</a:t>
            </a:r>
            <a:endPar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Spirituality of Service 			1,73,109,139</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Music and Worship Style </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13,19,37,91</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Welcoming to Guests 			31,85,127,145</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Facility 				55,61,121</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Sermons				7,25</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Emphasis on $ 			115</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General Satisfaction			43,49,67,79,97,103,133</a:t>
            </a:r>
            <a:endPar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a:extLst>
              <a:ext uri="{FF2B5EF4-FFF2-40B4-BE49-F238E27FC236}">
                <a16:creationId xmlns:a16="http://schemas.microsoft.com/office/drawing/2014/main" id="{357D3BDB-F38B-4B70-96AE-17CB69CACD8F}"/>
              </a:ext>
            </a:extLst>
          </p:cNvPr>
          <p:cNvSpPr txBox="1"/>
          <p:nvPr/>
        </p:nvSpPr>
        <p:spPr>
          <a:xfrm>
            <a:off x="3675456" y="1704550"/>
            <a:ext cx="3924472" cy="662746"/>
          </a:xfrm>
          <a:prstGeom prst="rect">
            <a:avLst/>
          </a:prstGeom>
          <a:noFill/>
        </p:spPr>
        <p:txBody>
          <a:bodyPr wrap="none" rtlCol="0">
            <a:spAutoFit/>
          </a:bodyPr>
          <a:lstStyle/>
          <a:p>
            <a:pPr indent="-457200">
              <a:lnSpc>
                <a:spcPct val="150000"/>
              </a:lnSpc>
              <a:buClr>
                <a:schemeClr val="tx1"/>
              </a:buClr>
            </a:pPr>
            <a:r>
              <a:rPr lang="en-US" sz="2800" b="1" kern="0" dirty="0">
                <a:solidFill>
                  <a:schemeClr val="bg1"/>
                </a:solidFill>
                <a:effectLst>
                  <a:outerShdw blurRad="38100" dist="38100" dir="2700000" algn="tl">
                    <a:srgbClr val="000000">
                      <a:alpha val="43137"/>
                    </a:srgbClr>
                  </a:outerShdw>
                </a:effectLst>
                <a:latin typeface="+mj-lt"/>
              </a:rPr>
              <a:t>Church Health Survey</a:t>
            </a:r>
          </a:p>
        </p:txBody>
      </p:sp>
      <p:sp>
        <p:nvSpPr>
          <p:cNvPr id="9" name="Oval 8">
            <a:extLst>
              <a:ext uri="{FF2B5EF4-FFF2-40B4-BE49-F238E27FC236}">
                <a16:creationId xmlns:a16="http://schemas.microsoft.com/office/drawing/2014/main" id="{C50C9A90-0252-4BA8-A68A-CA745B5E71E4}"/>
              </a:ext>
            </a:extLst>
          </p:cNvPr>
          <p:cNvSpPr/>
          <p:nvPr/>
        </p:nvSpPr>
        <p:spPr>
          <a:xfrm>
            <a:off x="1838425" y="3429000"/>
            <a:ext cx="3924472" cy="59436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374374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Worship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9" name="Rectangle 8">
            <a:extLst>
              <a:ext uri="{FF2B5EF4-FFF2-40B4-BE49-F238E27FC236}">
                <a16:creationId xmlns:a16="http://schemas.microsoft.com/office/drawing/2014/main" id="{2EEFC6A7-685D-4B0C-A637-42C3A3F9B826}"/>
              </a:ext>
            </a:extLst>
          </p:cNvPr>
          <p:cNvSpPr/>
          <p:nvPr/>
        </p:nvSpPr>
        <p:spPr>
          <a:xfrm>
            <a:off x="1318661" y="2421691"/>
            <a:ext cx="9779267" cy="2923877"/>
          </a:xfrm>
          <a:prstGeom prst="rect">
            <a:avLst/>
          </a:prstGeom>
        </p:spPr>
        <p:txBody>
          <a:bodyPr wrap="square">
            <a:spAutoFit/>
          </a:bodyPr>
          <a:lstStyle/>
          <a:p>
            <a:pPr marL="285750" indent="-285750">
              <a:lnSpc>
                <a:spcPct val="200000"/>
              </a:lnSpc>
              <a:buFont typeface="Wingdings" panose="05000000000000000000" pitchFamily="2" charset="2"/>
              <a:buChar char="§"/>
            </a:pPr>
            <a:r>
              <a:rPr lang="en-US" sz="2400" b="1" dirty="0">
                <a:solidFill>
                  <a:schemeClr val="bg1"/>
                </a:solidFill>
              </a:rPr>
              <a:t>Recognize that this is usually the healthiest category</a:t>
            </a:r>
          </a:p>
          <a:p>
            <a:endParaRPr lang="en-US" sz="2400" b="1" dirty="0">
              <a:solidFill>
                <a:schemeClr val="bg1"/>
              </a:solidFill>
            </a:endParaRPr>
          </a:p>
          <a:p>
            <a:pPr marL="285750" indent="-285750">
              <a:buFont typeface="Wingdings" panose="05000000000000000000" pitchFamily="2" charset="2"/>
              <a:buChar char="§"/>
            </a:pPr>
            <a:r>
              <a:rPr lang="en-US" sz="2400" b="1" dirty="0">
                <a:solidFill>
                  <a:schemeClr val="bg1"/>
                </a:solidFill>
              </a:rPr>
              <a:t>Based on CH Survey database of 1,700 actual churches</a:t>
            </a:r>
          </a:p>
          <a:p>
            <a:endParaRPr lang="en-US" sz="4000" b="1" dirty="0">
              <a:solidFill>
                <a:schemeClr val="bg1"/>
              </a:solidFill>
            </a:endParaRPr>
          </a:p>
          <a:p>
            <a:pPr marL="285750" indent="-285750">
              <a:buFont typeface="Wingdings" panose="05000000000000000000" pitchFamily="2" charset="2"/>
              <a:buChar char="§"/>
            </a:pPr>
            <a:r>
              <a:rPr lang="en-US" sz="2400" b="1" dirty="0">
                <a:solidFill>
                  <a:schemeClr val="bg1"/>
                </a:solidFill>
              </a:rPr>
              <a:t>However, worship wars are alive and well and live just below the surface for some</a:t>
            </a:r>
          </a:p>
        </p:txBody>
      </p:sp>
    </p:spTree>
    <p:extLst>
      <p:ext uri="{BB962C8B-B14F-4D97-AF65-F5344CB8AC3E}">
        <p14:creationId xmlns:p14="http://schemas.microsoft.com/office/powerpoint/2010/main" val="21940931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Worship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9" name="Rectangle 8">
            <a:extLst>
              <a:ext uri="{FF2B5EF4-FFF2-40B4-BE49-F238E27FC236}">
                <a16:creationId xmlns:a16="http://schemas.microsoft.com/office/drawing/2014/main" id="{1BFCD3B8-AD75-4503-850D-95C499E69373}"/>
              </a:ext>
            </a:extLst>
          </p:cNvPr>
          <p:cNvSpPr/>
          <p:nvPr/>
        </p:nvSpPr>
        <p:spPr>
          <a:xfrm>
            <a:off x="1981200" y="1751799"/>
            <a:ext cx="8787865" cy="4958665"/>
          </a:xfrm>
          <a:prstGeom prst="rect">
            <a:avLst/>
          </a:prstGeom>
        </p:spPr>
        <p:txBody>
          <a:bodyPr wrap="square">
            <a:spAutoFit/>
          </a:bodyPr>
          <a:lstStyle/>
          <a:p>
            <a:r>
              <a:rPr lang="en-US" sz="2400" b="1" i="1" dirty="0">
                <a:solidFill>
                  <a:schemeClr val="bg1"/>
                </a:solidFill>
              </a:rPr>
              <a:t>Church Health Survey Q19 on Worship Wars</a:t>
            </a:r>
          </a:p>
          <a:p>
            <a:endParaRPr lang="en-US" sz="1600" b="1" i="1" dirty="0">
              <a:solidFill>
                <a:schemeClr val="bg1"/>
              </a:solidFill>
            </a:endParaRPr>
          </a:p>
          <a:p>
            <a:pPr>
              <a:lnSpc>
                <a:spcPct val="115000"/>
              </a:lnSpc>
              <a:spcAft>
                <a:spcPts val="1000"/>
              </a:spcAft>
            </a:pPr>
            <a:r>
              <a:rPr lang="en-US" sz="2000" u="sng"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Step 1: Diffuse the bomb</a:t>
            </a:r>
            <a:r>
              <a:rPr lang="en-US"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If the war hinges on the introduction of a new drum set or an electric guitar, get rid of it. Your first step is to neutralize your problem. </a:t>
            </a:r>
          </a:p>
          <a:p>
            <a:pPr>
              <a:lnSpc>
                <a:spcPct val="115000"/>
              </a:lnSpc>
              <a:spcAft>
                <a:spcPts val="1000"/>
              </a:spcAft>
            </a:pPr>
            <a:r>
              <a:rPr lang="en-US" sz="2000" u="sng"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Step 2: Affirm the positive </a:t>
            </a:r>
            <a:r>
              <a:rPr lang="en-US"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use it as a teaching experience. As you model Christ, teach people about the importance of worship and that the true focus of worship is upon God and not man. </a:t>
            </a:r>
          </a:p>
          <a:p>
            <a:pPr>
              <a:lnSpc>
                <a:spcPct val="115000"/>
              </a:lnSpc>
              <a:spcAft>
                <a:spcPts val="1000"/>
              </a:spcAft>
            </a:pPr>
            <a:r>
              <a:rPr lang="en-US" sz="2000" u="sng"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Step 3: Determine the compromise</a:t>
            </a:r>
            <a:r>
              <a:rPr lang="en-US"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a:t>
            </a:r>
          </a:p>
          <a:p>
            <a:pPr>
              <a:lnSpc>
                <a:spcPct val="115000"/>
              </a:lnSpc>
              <a:spcAft>
                <a:spcPts val="1000"/>
              </a:spcAft>
            </a:pPr>
            <a:r>
              <a:rPr lang="en-US" sz="2000" u="sng"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Step 4: Blend the music</a:t>
            </a:r>
            <a:r>
              <a:rPr lang="en-US" sz="2000" dirty="0">
                <a:solidFill>
                  <a:schemeClr val="bg1"/>
                </a:solidFill>
                <a:latin typeface="Gill Sans MT" panose="020B0502020104020203" pitchFamily="34" charset="0"/>
                <a:ea typeface="Calibri" panose="020F0502020204030204" pitchFamily="34" charset="0"/>
                <a:cs typeface="Times New Roman" panose="02020603050405020304" pitchFamily="18" charset="0"/>
              </a:rPr>
              <a:t>…. allow complete integration of both old and new styles. They decrease the conflict associated with worship wars and they help congregations maintain a current and healthy balance in worship. Options: Adding a second Sunday morning service with a different worship style; Adding a contemporary Saturday evening service; Reformatting the Sunday evening service. </a:t>
            </a:r>
          </a:p>
        </p:txBody>
      </p:sp>
    </p:spTree>
    <p:extLst>
      <p:ext uri="{BB962C8B-B14F-4D97-AF65-F5344CB8AC3E}">
        <p14:creationId xmlns:p14="http://schemas.microsoft.com/office/powerpoint/2010/main" val="21406537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1899" y="1734002"/>
            <a:ext cx="7721997" cy="1974951"/>
          </a:xfrm>
          <a:prstGeom prst="rect">
            <a:avLst/>
          </a:prstGeom>
        </p:spPr>
      </p:pic>
      <p:sp>
        <p:nvSpPr>
          <p:cNvPr id="4" name="Title 3"/>
          <p:cNvSpPr>
            <a:spLocks noGrp="1"/>
          </p:cNvSpPr>
          <p:nvPr>
            <p:ph type="title"/>
          </p:nvPr>
        </p:nvSpPr>
        <p:spPr>
          <a:xfrm>
            <a:off x="2018097" y="457200"/>
            <a:ext cx="8229600" cy="1143000"/>
          </a:xfrm>
        </p:spPr>
        <p:txBody>
          <a:bodyPr/>
          <a:lstStyle/>
          <a:p>
            <a:r>
              <a:rPr lang="en-US" sz="3600" b="1" dirty="0">
                <a:solidFill>
                  <a:schemeClr val="bg1"/>
                </a:solidFill>
              </a:rPr>
              <a:t>Cultural Relevance </a:t>
            </a:r>
            <a:br>
              <a:rPr lang="en-US" sz="3600" b="1" dirty="0">
                <a:solidFill>
                  <a:schemeClr val="bg1"/>
                </a:solidFill>
              </a:rPr>
            </a:br>
            <a:r>
              <a:rPr lang="en-US" sz="3600" b="1" dirty="0">
                <a:solidFill>
                  <a:schemeClr val="bg1"/>
                </a:solidFill>
              </a:rPr>
              <a:t>Example: Worship Wars Insight</a:t>
            </a:r>
          </a:p>
        </p:txBody>
      </p:sp>
      <p:sp>
        <p:nvSpPr>
          <p:cNvPr id="3" name="Slide Number Placeholder 2"/>
          <p:cNvSpPr>
            <a:spLocks noGrp="1"/>
          </p:cNvSpPr>
          <p:nvPr>
            <p:ph type="sldNum" sz="quarter" idx="12"/>
          </p:nvPr>
        </p:nvSpPr>
        <p:spPr/>
        <p:txBody>
          <a:bodyPr/>
          <a:lstStyle/>
          <a:p>
            <a:pPr>
              <a:defRPr/>
            </a:pPr>
            <a:fld id="{15F0B59B-36DA-492E-B690-892225876084}" type="slidenum">
              <a:rPr lang="en-US">
                <a:solidFill>
                  <a:srgbClr val="000000"/>
                </a:solidFill>
                <a:latin typeface="Gill Sans MT"/>
              </a:rPr>
              <a:pPr>
                <a:defRPr/>
              </a:pPr>
              <a:t>13</a:t>
            </a:fld>
            <a:endParaRPr lang="en-US" dirty="0">
              <a:solidFill>
                <a:srgbClr val="000000"/>
              </a:solidFill>
              <a:latin typeface="Gill Sans MT"/>
            </a:endParaRPr>
          </a:p>
        </p:txBody>
      </p:sp>
      <p:cxnSp>
        <p:nvCxnSpPr>
          <p:cNvPr id="10" name="Straight Connector 9"/>
          <p:cNvCxnSpPr/>
          <p:nvPr/>
        </p:nvCxnSpPr>
        <p:spPr>
          <a:xfrm>
            <a:off x="4546797" y="2362200"/>
            <a:ext cx="2362200" cy="0"/>
          </a:xfrm>
          <a:prstGeom prst="line">
            <a:avLst/>
          </a:prstGeom>
          <a:ln w="47625">
            <a:solidFill>
              <a:schemeClr val="tx2"/>
            </a:solidFill>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96522" y="2269123"/>
            <a:ext cx="2092561" cy="338554"/>
          </a:xfrm>
          <a:prstGeom prst="rect">
            <a:avLst/>
          </a:prstGeom>
          <a:noFill/>
        </p:spPr>
        <p:txBody>
          <a:bodyPr wrap="none" rtlCol="0">
            <a:spAutoFit/>
          </a:bodyPr>
          <a:lstStyle/>
          <a:p>
            <a:pPr marL="640080" indent="-533400">
              <a:buClr>
                <a:srgbClr val="000000"/>
              </a:buClr>
            </a:pPr>
            <a:r>
              <a:rPr lang="en-US" sz="1600" b="1" kern="0" dirty="0">
                <a:solidFill>
                  <a:srgbClr val="000000"/>
                </a:solidFill>
                <a:latin typeface="Arial" panose="020B0604020202020204" pitchFamily="34" charset="0"/>
                <a:cs typeface="Arial" panose="020B0604020202020204" pitchFamily="34" charset="0"/>
              </a:rPr>
              <a:t>Local              U.S. </a:t>
            </a:r>
          </a:p>
        </p:txBody>
      </p:sp>
      <p:sp>
        <p:nvSpPr>
          <p:cNvPr id="12" name="TextBox 11"/>
          <p:cNvSpPr txBox="1"/>
          <p:nvPr/>
        </p:nvSpPr>
        <p:spPr>
          <a:xfrm>
            <a:off x="2133601" y="3786806"/>
            <a:ext cx="1943161" cy="523220"/>
          </a:xfrm>
          <a:prstGeom prst="rect">
            <a:avLst/>
          </a:prstGeom>
          <a:noFill/>
        </p:spPr>
        <p:txBody>
          <a:bodyPr wrap="none" rtlCol="0">
            <a:spAutoFit/>
          </a:bodyPr>
          <a:lstStyle/>
          <a:p>
            <a:pPr indent="-533400">
              <a:buClr>
                <a:srgbClr val="000000"/>
              </a:buClr>
            </a:pPr>
            <a:r>
              <a:rPr lang="en-US" sz="1400" b="1" kern="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See Percept </a:t>
            </a:r>
          </a:p>
          <a:p>
            <a:pPr indent="-533400">
              <a:buClr>
                <a:srgbClr val="000000"/>
              </a:buClr>
            </a:pPr>
            <a:r>
              <a:rPr lang="en-US" sz="1400" b="1" kern="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Psychographic info. </a:t>
            </a:r>
          </a:p>
        </p:txBody>
      </p:sp>
      <p:sp>
        <p:nvSpPr>
          <p:cNvPr id="13" name="Left Brace 12"/>
          <p:cNvSpPr/>
          <p:nvPr/>
        </p:nvSpPr>
        <p:spPr>
          <a:xfrm>
            <a:off x="7238156" y="2614829"/>
            <a:ext cx="685800" cy="1004972"/>
          </a:xfrm>
          <a:prstGeom prst="leftBrace">
            <a:avLst/>
          </a:prstGeom>
          <a:ln w="317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solidFill>
                <a:srgbClr val="000000"/>
              </a:solidFill>
              <a:latin typeface="Gill Sans MT"/>
            </a:endParaRPr>
          </a:p>
        </p:txBody>
      </p:sp>
      <p:graphicFrame>
        <p:nvGraphicFramePr>
          <p:cNvPr id="16" name="Table 15"/>
          <p:cNvGraphicFramePr>
            <a:graphicFrameLocks noGrp="1"/>
          </p:cNvGraphicFramePr>
          <p:nvPr>
            <p:extLst/>
          </p:nvPr>
        </p:nvGraphicFramePr>
        <p:xfrm>
          <a:off x="2514600" y="4500630"/>
          <a:ext cx="6807594" cy="2133767"/>
        </p:xfrm>
        <a:graphic>
          <a:graphicData uri="http://schemas.openxmlformats.org/drawingml/2006/table">
            <a:tbl>
              <a:tblPr firstRow="1" bandRow="1">
                <a:tableStyleId>{5C22544A-7EE6-4342-B048-85BDC9FD1C3A}</a:tableStyleId>
              </a:tblPr>
              <a:tblGrid>
                <a:gridCol w="1134599">
                  <a:extLst>
                    <a:ext uri="{9D8B030D-6E8A-4147-A177-3AD203B41FA5}">
                      <a16:colId xmlns:a16="http://schemas.microsoft.com/office/drawing/2014/main" val="3820301077"/>
                    </a:ext>
                  </a:extLst>
                </a:gridCol>
                <a:gridCol w="872396">
                  <a:extLst>
                    <a:ext uri="{9D8B030D-6E8A-4147-A177-3AD203B41FA5}">
                      <a16:colId xmlns:a16="http://schemas.microsoft.com/office/drawing/2014/main" val="3551095479"/>
                    </a:ext>
                  </a:extLst>
                </a:gridCol>
                <a:gridCol w="1396802">
                  <a:extLst>
                    <a:ext uri="{9D8B030D-6E8A-4147-A177-3AD203B41FA5}">
                      <a16:colId xmlns:a16="http://schemas.microsoft.com/office/drawing/2014/main" val="2160007481"/>
                    </a:ext>
                  </a:extLst>
                </a:gridCol>
                <a:gridCol w="1134599">
                  <a:extLst>
                    <a:ext uri="{9D8B030D-6E8A-4147-A177-3AD203B41FA5}">
                      <a16:colId xmlns:a16="http://schemas.microsoft.com/office/drawing/2014/main" val="340661137"/>
                    </a:ext>
                  </a:extLst>
                </a:gridCol>
                <a:gridCol w="1134599">
                  <a:extLst>
                    <a:ext uri="{9D8B030D-6E8A-4147-A177-3AD203B41FA5}">
                      <a16:colId xmlns:a16="http://schemas.microsoft.com/office/drawing/2014/main" val="3232604593"/>
                    </a:ext>
                  </a:extLst>
                </a:gridCol>
                <a:gridCol w="1134599">
                  <a:extLst>
                    <a:ext uri="{9D8B030D-6E8A-4147-A177-3AD203B41FA5}">
                      <a16:colId xmlns:a16="http://schemas.microsoft.com/office/drawing/2014/main" val="220553684"/>
                    </a:ext>
                  </a:extLst>
                </a:gridCol>
              </a:tblGrid>
              <a:tr h="315127">
                <a:tc>
                  <a:txBody>
                    <a:bodyPr/>
                    <a:lstStyle/>
                    <a:p>
                      <a:endParaRPr lang="en-US" dirty="0"/>
                    </a:p>
                  </a:txBody>
                  <a:tcPr/>
                </a:tc>
                <a:tc>
                  <a:txBody>
                    <a:bodyPr/>
                    <a:lstStyle/>
                    <a:p>
                      <a:pPr algn="ctr"/>
                      <a:r>
                        <a:rPr lang="en-US" dirty="0">
                          <a:solidFill>
                            <a:schemeClr val="tx1"/>
                          </a:solidFill>
                        </a:rPr>
                        <a:t>Prefer</a:t>
                      </a:r>
                    </a:p>
                  </a:txBody>
                  <a:tcPr/>
                </a:tc>
                <a:tc>
                  <a:txBody>
                    <a:bodyPr/>
                    <a:lstStyle/>
                    <a:p>
                      <a:pPr algn="ctr"/>
                      <a:r>
                        <a:rPr lang="en-US" dirty="0">
                          <a:solidFill>
                            <a:schemeClr val="tx1"/>
                          </a:solidFill>
                        </a:rPr>
                        <a:t>Offer Just Contemp.</a:t>
                      </a:r>
                    </a:p>
                  </a:txBody>
                  <a:tcPr/>
                </a:tc>
                <a:tc>
                  <a:txBody>
                    <a:bodyPr/>
                    <a:lstStyle/>
                    <a:p>
                      <a:pPr algn="ctr"/>
                      <a:r>
                        <a:rPr lang="en-US" dirty="0">
                          <a:solidFill>
                            <a:schemeClr val="tx1"/>
                          </a:solidFill>
                        </a:rPr>
                        <a:t>Offer Just Trad.</a:t>
                      </a:r>
                    </a:p>
                  </a:txBody>
                  <a:tcPr/>
                </a:tc>
                <a:tc>
                  <a:txBody>
                    <a:bodyPr/>
                    <a:lstStyle/>
                    <a:p>
                      <a:pPr algn="ctr"/>
                      <a:r>
                        <a:rPr lang="en-US" dirty="0">
                          <a:solidFill>
                            <a:schemeClr val="tx1"/>
                          </a:solidFill>
                        </a:rPr>
                        <a:t>Offer Blend </a:t>
                      </a:r>
                    </a:p>
                  </a:txBody>
                  <a:tcPr/>
                </a:tc>
                <a:tc>
                  <a:txBody>
                    <a:bodyPr/>
                    <a:lstStyle/>
                    <a:p>
                      <a:pPr algn="ctr"/>
                      <a:r>
                        <a:rPr lang="en-US" dirty="0">
                          <a:solidFill>
                            <a:schemeClr val="tx1"/>
                          </a:solidFill>
                        </a:rPr>
                        <a:t>Offer Venues</a:t>
                      </a:r>
                    </a:p>
                  </a:txBody>
                  <a:tcPr/>
                </a:tc>
                <a:extLst>
                  <a:ext uri="{0D108BD9-81ED-4DB2-BD59-A6C34878D82A}">
                    <a16:rowId xmlns:a16="http://schemas.microsoft.com/office/drawing/2014/main" val="4263867881"/>
                  </a:ext>
                </a:extLst>
              </a:tr>
              <a:tr h="370840">
                <a:tc>
                  <a:txBody>
                    <a:bodyPr/>
                    <a:lstStyle/>
                    <a:p>
                      <a:r>
                        <a:rPr lang="en-US" dirty="0"/>
                        <a:t>Trad.</a:t>
                      </a:r>
                    </a:p>
                  </a:txBody>
                  <a:tcPr/>
                </a:tc>
                <a:tc>
                  <a:txBody>
                    <a:bodyPr/>
                    <a:lstStyle/>
                    <a:p>
                      <a:r>
                        <a:rPr lang="en-US" dirty="0"/>
                        <a:t>23%</a:t>
                      </a:r>
                    </a:p>
                  </a:txBody>
                  <a:tcPr/>
                </a:tc>
                <a:tc>
                  <a:txBody>
                    <a:bodyPr/>
                    <a:lstStyle/>
                    <a:p>
                      <a:pPr algn="ctr"/>
                      <a:r>
                        <a:rPr lang="en-US" dirty="0"/>
                        <a:t>23%</a:t>
                      </a:r>
                    </a:p>
                  </a:txBody>
                  <a:tcPr/>
                </a:tc>
                <a:tc>
                  <a:txBody>
                    <a:bodyPr/>
                    <a:lstStyle/>
                    <a:p>
                      <a:pPr algn="ctr"/>
                      <a:r>
                        <a:rPr lang="en-US" dirty="0"/>
                        <a:t>0</a:t>
                      </a:r>
                    </a:p>
                  </a:txBody>
                  <a:tcPr/>
                </a:tc>
                <a:tc>
                  <a:txBody>
                    <a:bodyPr/>
                    <a:lstStyle/>
                    <a:p>
                      <a:pPr algn="ctr"/>
                      <a:r>
                        <a:rPr lang="en-US" dirty="0"/>
                        <a:t>?</a:t>
                      </a:r>
                    </a:p>
                  </a:txBody>
                  <a:tcPr/>
                </a:tc>
                <a:tc>
                  <a:txBody>
                    <a:bodyPr/>
                    <a:lstStyle/>
                    <a:p>
                      <a:pPr algn="ctr"/>
                      <a:r>
                        <a:rPr lang="en-US" dirty="0"/>
                        <a:t> 0</a:t>
                      </a:r>
                    </a:p>
                  </a:txBody>
                  <a:tcPr/>
                </a:tc>
                <a:extLst>
                  <a:ext uri="{0D108BD9-81ED-4DB2-BD59-A6C34878D82A}">
                    <a16:rowId xmlns:a16="http://schemas.microsoft.com/office/drawing/2014/main" val="2149972243"/>
                  </a:ext>
                </a:extLst>
              </a:tr>
              <a:tr h="477687">
                <a:tc>
                  <a:txBody>
                    <a:bodyPr/>
                    <a:lstStyle/>
                    <a:p>
                      <a:r>
                        <a:rPr lang="en-US" dirty="0"/>
                        <a:t>Contemp.</a:t>
                      </a:r>
                    </a:p>
                  </a:txBody>
                  <a:tcPr/>
                </a:tc>
                <a:tc>
                  <a:txBody>
                    <a:bodyPr/>
                    <a:lstStyle/>
                    <a:p>
                      <a:r>
                        <a:rPr lang="en-US" dirty="0"/>
                        <a:t>21%</a:t>
                      </a:r>
                    </a:p>
                  </a:txBody>
                  <a:tcPr/>
                </a:tc>
                <a:tc>
                  <a:txBody>
                    <a:bodyPr/>
                    <a:lstStyle/>
                    <a:p>
                      <a:pPr algn="ctr"/>
                      <a:r>
                        <a:rPr lang="en-US" dirty="0"/>
                        <a:t>0</a:t>
                      </a:r>
                    </a:p>
                  </a:txBody>
                  <a:tcPr/>
                </a:tc>
                <a:tc>
                  <a:txBody>
                    <a:bodyPr/>
                    <a:lstStyle/>
                    <a:p>
                      <a:pPr algn="ctr"/>
                      <a:r>
                        <a:rPr lang="en-US" dirty="0"/>
                        <a:t>21%</a:t>
                      </a:r>
                    </a:p>
                  </a:txBody>
                  <a:tcPr/>
                </a:tc>
                <a:tc>
                  <a:txBody>
                    <a:bodyPr/>
                    <a:lstStyle/>
                    <a:p>
                      <a:pPr algn="ctr"/>
                      <a:r>
                        <a:rPr lang="en-US" dirty="0"/>
                        <a:t>?</a:t>
                      </a:r>
                    </a:p>
                  </a:txBody>
                  <a:tcPr/>
                </a:tc>
                <a:tc>
                  <a:txBody>
                    <a:bodyPr/>
                    <a:lstStyle/>
                    <a:p>
                      <a:pPr algn="ctr"/>
                      <a:r>
                        <a:rPr lang="en-US" dirty="0"/>
                        <a:t>0</a:t>
                      </a:r>
                    </a:p>
                  </a:txBody>
                  <a:tcPr/>
                </a:tc>
                <a:extLst>
                  <a:ext uri="{0D108BD9-81ED-4DB2-BD59-A6C34878D82A}">
                    <a16:rowId xmlns:a16="http://schemas.microsoft.com/office/drawing/2014/main" val="1036746065"/>
                  </a:ext>
                </a:extLst>
              </a:tr>
              <a:tr h="370840">
                <a:tc>
                  <a:txBody>
                    <a:bodyPr/>
                    <a:lstStyle/>
                    <a:p>
                      <a:r>
                        <a:rPr lang="en-US" dirty="0"/>
                        <a:t>Both</a:t>
                      </a:r>
                    </a:p>
                  </a:txBody>
                  <a:tcPr/>
                </a:tc>
                <a:tc>
                  <a:txBody>
                    <a:bodyPr/>
                    <a:lstStyle/>
                    <a:p>
                      <a:r>
                        <a:rPr lang="en-US" dirty="0"/>
                        <a:t>33%</a:t>
                      </a:r>
                    </a:p>
                  </a:txBody>
                  <a:tcPr/>
                </a:tc>
                <a:tc>
                  <a:txBody>
                    <a:bodyPr/>
                    <a:lstStyle/>
                    <a:p>
                      <a:pPr algn="ctr"/>
                      <a:r>
                        <a:rPr lang="en-US" dirty="0"/>
                        <a:t>33%</a:t>
                      </a:r>
                    </a:p>
                  </a:txBody>
                  <a:tcPr/>
                </a:tc>
                <a:tc>
                  <a:txBody>
                    <a:bodyPr/>
                    <a:lstStyle/>
                    <a:p>
                      <a:pPr algn="ctr"/>
                      <a:r>
                        <a:rPr lang="en-US" dirty="0"/>
                        <a:t>33%</a:t>
                      </a:r>
                    </a:p>
                  </a:txBody>
                  <a:tcPr/>
                </a:tc>
                <a:tc>
                  <a:txBody>
                    <a:bodyPr/>
                    <a:lstStyle/>
                    <a:p>
                      <a:pPr algn="ctr"/>
                      <a:r>
                        <a:rPr lang="en-US" dirty="0"/>
                        <a:t> 0</a:t>
                      </a:r>
                    </a:p>
                  </a:txBody>
                  <a:tcPr/>
                </a:tc>
                <a:tc>
                  <a:txBody>
                    <a:bodyPr/>
                    <a:lstStyle/>
                    <a:p>
                      <a:pPr algn="ctr"/>
                      <a:r>
                        <a:rPr lang="en-US" dirty="0"/>
                        <a:t>?</a:t>
                      </a:r>
                    </a:p>
                  </a:txBody>
                  <a:tcPr/>
                </a:tc>
                <a:extLst>
                  <a:ext uri="{0D108BD9-81ED-4DB2-BD59-A6C34878D82A}">
                    <a16:rowId xmlns:a16="http://schemas.microsoft.com/office/drawing/2014/main" val="43574391"/>
                  </a:ext>
                </a:extLst>
              </a:tr>
            </a:tbl>
          </a:graphicData>
        </a:graphic>
      </p:graphicFrame>
      <p:sp>
        <p:nvSpPr>
          <p:cNvPr id="17" name="TextBox 16"/>
          <p:cNvSpPr txBox="1"/>
          <p:nvPr/>
        </p:nvSpPr>
        <p:spPr>
          <a:xfrm>
            <a:off x="4876800" y="4026341"/>
            <a:ext cx="3732112" cy="400110"/>
          </a:xfrm>
          <a:prstGeom prst="rect">
            <a:avLst/>
          </a:prstGeom>
          <a:noFill/>
        </p:spPr>
        <p:txBody>
          <a:bodyPr wrap="none" rtlCol="0">
            <a:spAutoFit/>
          </a:bodyPr>
          <a:lstStyle/>
          <a:p>
            <a:pPr indent="-533400">
              <a:buClr>
                <a:srgbClr val="000000"/>
              </a:buClr>
            </a:pPr>
            <a:r>
              <a:rPr lang="en-US" sz="2000" b="1" u="sng" kern="0" dirty="0">
                <a:solidFill>
                  <a:srgbClr val="FFFFFF"/>
                </a:solidFill>
                <a:effectLst>
                  <a:outerShdw blurRad="38100" dist="38100" dir="2700000" algn="tl">
                    <a:srgbClr val="000000">
                      <a:alpha val="43137"/>
                    </a:srgbClr>
                  </a:outerShdw>
                </a:effectLst>
                <a:latin typeface="Gill Sans MT"/>
              </a:rPr>
              <a:t>Barrier or Accommodation %</a:t>
            </a:r>
          </a:p>
        </p:txBody>
      </p:sp>
      <p:cxnSp>
        <p:nvCxnSpPr>
          <p:cNvPr id="19" name="Straight Connector 18"/>
          <p:cNvCxnSpPr>
            <a:cxnSpLocks/>
          </p:cNvCxnSpPr>
          <p:nvPr/>
        </p:nvCxnSpPr>
        <p:spPr>
          <a:xfrm>
            <a:off x="4550005" y="4538812"/>
            <a:ext cx="0" cy="20574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6382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Worship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pic>
        <p:nvPicPr>
          <p:cNvPr id="3" name="Picture 2" descr="A screenshot of a social media post&#10;&#10;Description generated with very high confidence">
            <a:extLst>
              <a:ext uri="{FF2B5EF4-FFF2-40B4-BE49-F238E27FC236}">
                <a16:creationId xmlns:a16="http://schemas.microsoft.com/office/drawing/2014/main" id="{AB74E68D-7A45-4943-AAAC-657A998B33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4867" y="2108495"/>
            <a:ext cx="9534183" cy="2319125"/>
          </a:xfrm>
          <a:prstGeom prst="rect">
            <a:avLst/>
          </a:prstGeom>
        </p:spPr>
      </p:pic>
      <p:sp>
        <p:nvSpPr>
          <p:cNvPr id="10" name="Rectangle 9">
            <a:extLst>
              <a:ext uri="{FF2B5EF4-FFF2-40B4-BE49-F238E27FC236}">
                <a16:creationId xmlns:a16="http://schemas.microsoft.com/office/drawing/2014/main" id="{8DA2AA7F-20D3-4445-8A46-DACD79195EF3}"/>
              </a:ext>
            </a:extLst>
          </p:cNvPr>
          <p:cNvSpPr/>
          <p:nvPr/>
        </p:nvSpPr>
        <p:spPr>
          <a:xfrm>
            <a:off x="1194867" y="4487584"/>
            <a:ext cx="9779267" cy="1458413"/>
          </a:xfrm>
          <a:prstGeom prst="rect">
            <a:avLst/>
          </a:prstGeom>
        </p:spPr>
        <p:txBody>
          <a:bodyPr wrap="square">
            <a:spAutoFit/>
          </a:bodyPr>
          <a:lstStyle/>
          <a:p>
            <a:pPr marL="285750" indent="-285750">
              <a:lnSpc>
                <a:spcPct val="200000"/>
              </a:lnSpc>
              <a:buFont typeface="Wingdings" panose="05000000000000000000" pitchFamily="2" charset="2"/>
              <a:buChar char="§"/>
            </a:pPr>
            <a:r>
              <a:rPr lang="en-US" sz="2400" b="1" dirty="0">
                <a:solidFill>
                  <a:schemeClr val="bg1"/>
                </a:solidFill>
              </a:rPr>
              <a:t>To be culturally sensitive, assess the church service</a:t>
            </a:r>
          </a:p>
          <a:p>
            <a:pPr marL="285750" indent="-285750">
              <a:lnSpc>
                <a:spcPct val="200000"/>
              </a:lnSpc>
              <a:buFont typeface="Wingdings" panose="05000000000000000000" pitchFamily="2" charset="2"/>
              <a:buChar char="§"/>
            </a:pPr>
            <a:r>
              <a:rPr lang="en-US" sz="2400" b="1" dirty="0">
                <a:solidFill>
                  <a:schemeClr val="bg1"/>
                </a:solidFill>
              </a:rPr>
              <a:t>All emotion and all intellect are missing the audience</a:t>
            </a:r>
          </a:p>
        </p:txBody>
      </p:sp>
    </p:spTree>
    <p:extLst>
      <p:ext uri="{BB962C8B-B14F-4D97-AF65-F5344CB8AC3E}">
        <p14:creationId xmlns:p14="http://schemas.microsoft.com/office/powerpoint/2010/main" val="3933643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3516678905"/>
              </p:ext>
            </p:extLst>
          </p:nvPr>
        </p:nvGraphicFramePr>
        <p:xfrm>
          <a:off x="1854466" y="2335730"/>
          <a:ext cx="8223184"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#4 Outline</a:t>
            </a:r>
          </a:p>
        </p:txBody>
      </p:sp>
    </p:spTree>
    <p:extLst>
      <p:ext uri="{BB962C8B-B14F-4D97-AF65-F5344CB8AC3E}">
        <p14:creationId xmlns:p14="http://schemas.microsoft.com/office/powerpoint/2010/main" val="41248705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Fellowship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5383205" cy="1181862"/>
          </a:xfrm>
          <a:prstGeom prst="rect">
            <a:avLst/>
          </a:prstGeom>
          <a:noFill/>
        </p:spPr>
        <p:txBody>
          <a:bodyPr wrap="none" rtlCol="0">
            <a:spAutoFit/>
          </a:bodyPr>
          <a:lstStyle/>
          <a:p>
            <a:pPr marL="457200">
              <a:lnSpc>
                <a:spcPct val="150000"/>
              </a:lnSpc>
              <a:spcBef>
                <a:spcPct val="20000"/>
              </a:spcBef>
              <a:buClr>
                <a:schemeClr val="bg1"/>
              </a:buClr>
            </a:pPr>
            <a:r>
              <a:rPr lang="en-US" sz="2800" b="1" kern="0" dirty="0">
                <a:solidFill>
                  <a:schemeClr val="bg1"/>
                </a:solidFill>
                <a:effectLst>
                  <a:outerShdw blurRad="38100" dist="38100" dir="2700000" algn="tl">
                    <a:srgbClr val="000000">
                      <a:alpha val="43137"/>
                    </a:srgbClr>
                  </a:outerShdw>
                </a:effectLst>
                <a:latin typeface="+mj-lt"/>
              </a:rPr>
              <a:t>A Church Health Definition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Rectangle 1">
            <a:extLst>
              <a:ext uri="{FF2B5EF4-FFF2-40B4-BE49-F238E27FC236}">
                <a16:creationId xmlns:a16="http://schemas.microsoft.com/office/drawing/2014/main" id="{24175106-8EFB-4C2B-AF48-AB5BE4819A16}"/>
              </a:ext>
            </a:extLst>
          </p:cNvPr>
          <p:cNvSpPr/>
          <p:nvPr/>
        </p:nvSpPr>
        <p:spPr>
          <a:xfrm>
            <a:off x="1586564" y="3058789"/>
            <a:ext cx="9018871" cy="2677656"/>
          </a:xfrm>
          <a:prstGeom prst="rect">
            <a:avLst/>
          </a:prstGeom>
        </p:spPr>
        <p:txBody>
          <a:bodyPr wrap="square">
            <a:spAutoFit/>
          </a:bodyPr>
          <a:lstStyle/>
          <a:p>
            <a:r>
              <a:rPr lang="en-US" sz="2400" b="1" dirty="0">
                <a:solidFill>
                  <a:schemeClr val="bg1"/>
                </a:solidFill>
              </a:rPr>
              <a:t>Fellowship is... communion with other believers in order to encourage one another’s walk with the Lord. Christian fellowship is unique. It is something that occurs only as we unite ourselves first with Christ and then to other Christians. Indeed, it is only the love of Christ that can unite people from diverse backgrounds and with distinctive personalities so that they are able to call each other “brother” and “sister.”</a:t>
            </a:r>
          </a:p>
        </p:txBody>
      </p:sp>
    </p:spTree>
    <p:extLst>
      <p:ext uri="{BB962C8B-B14F-4D97-AF65-F5344CB8AC3E}">
        <p14:creationId xmlns:p14="http://schemas.microsoft.com/office/powerpoint/2010/main" val="11431729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Fellowship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606291" y="1713297"/>
            <a:ext cx="10610597"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Standard Classification Format for this Component of Church Health</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graphicFrame>
        <p:nvGraphicFramePr>
          <p:cNvPr id="3" name="Table 2">
            <a:extLst>
              <a:ext uri="{FF2B5EF4-FFF2-40B4-BE49-F238E27FC236}">
                <a16:creationId xmlns:a16="http://schemas.microsoft.com/office/drawing/2014/main" id="{D0CBF139-A9EB-4E97-85D0-70279F15CF63}"/>
              </a:ext>
            </a:extLst>
          </p:cNvPr>
          <p:cNvGraphicFramePr>
            <a:graphicFrameLocks noGrp="1"/>
          </p:cNvGraphicFramePr>
          <p:nvPr>
            <p:extLst>
              <p:ext uri="{D42A27DB-BD31-4B8C-83A1-F6EECF244321}">
                <p14:modId xmlns:p14="http://schemas.microsoft.com/office/powerpoint/2010/main" val="3984268247"/>
              </p:ext>
            </p:extLst>
          </p:nvPr>
        </p:nvGraphicFramePr>
        <p:xfrm>
          <a:off x="1256160" y="2555313"/>
          <a:ext cx="9524135" cy="3536742"/>
        </p:xfrm>
        <a:graphic>
          <a:graphicData uri="http://schemas.openxmlformats.org/drawingml/2006/table">
            <a:tbl>
              <a:tblPr firstRow="1" firstCol="1" bandRow="1">
                <a:tableStyleId>{8799B23B-EC83-4686-B30A-512413B5E67A}</a:tableStyleId>
              </a:tblPr>
              <a:tblGrid>
                <a:gridCol w="5355833">
                  <a:extLst>
                    <a:ext uri="{9D8B030D-6E8A-4147-A177-3AD203B41FA5}">
                      <a16:colId xmlns:a16="http://schemas.microsoft.com/office/drawing/2014/main" val="1973418880"/>
                    </a:ext>
                  </a:extLst>
                </a:gridCol>
                <a:gridCol w="4168302">
                  <a:extLst>
                    <a:ext uri="{9D8B030D-6E8A-4147-A177-3AD203B41FA5}">
                      <a16:colId xmlns:a16="http://schemas.microsoft.com/office/drawing/2014/main" val="3849576816"/>
                    </a:ext>
                  </a:extLst>
                </a:gridCol>
              </a:tblGrid>
              <a:tr h="450036">
                <a:tc>
                  <a:txBody>
                    <a:bodyPr/>
                    <a:lstStyle/>
                    <a:p>
                      <a:pPr marL="0" marR="0">
                        <a:lnSpc>
                          <a:spcPct val="115000"/>
                        </a:lnSpc>
                        <a:spcBef>
                          <a:spcPts val="0"/>
                        </a:spcBef>
                        <a:spcAft>
                          <a:spcPts val="0"/>
                        </a:spcAft>
                      </a:pPr>
                      <a:r>
                        <a:rPr lang="en-US" sz="2400" b="0" dirty="0">
                          <a:solidFill>
                            <a:schemeClr val="bg1"/>
                          </a:solidFill>
                          <a:effectLst/>
                        </a:rPr>
                        <a:t>Organic or Organizational</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Organic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6651460"/>
                  </a:ext>
                </a:extLst>
              </a:tr>
              <a:tr h="499427">
                <a:tc>
                  <a:txBody>
                    <a:bodyPr/>
                    <a:lstStyle/>
                    <a:p>
                      <a:pPr marL="0" marR="0">
                        <a:lnSpc>
                          <a:spcPct val="115000"/>
                        </a:lnSpc>
                        <a:spcBef>
                          <a:spcPts val="0"/>
                        </a:spcBef>
                        <a:spcAft>
                          <a:spcPts val="0"/>
                        </a:spcAft>
                      </a:pPr>
                      <a:r>
                        <a:rPr lang="en-US" sz="2400" b="0">
                          <a:solidFill>
                            <a:schemeClr val="bg1"/>
                          </a:solidFill>
                          <a:effectLst/>
                        </a:rPr>
                        <a:t>Side of the Fishbone Diagram</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Top</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657139"/>
                  </a:ext>
                </a:extLst>
              </a:tr>
              <a:tr h="450036">
                <a:tc>
                  <a:txBody>
                    <a:bodyPr/>
                    <a:lstStyle/>
                    <a:p>
                      <a:pPr marL="0" marR="0">
                        <a:lnSpc>
                          <a:spcPct val="115000"/>
                        </a:lnSpc>
                        <a:spcBef>
                          <a:spcPts val="0"/>
                        </a:spcBef>
                        <a:spcAft>
                          <a:spcPts val="0"/>
                        </a:spcAft>
                      </a:pPr>
                      <a:r>
                        <a:rPr lang="en-US" sz="2400" b="0" dirty="0">
                          <a:solidFill>
                            <a:schemeClr val="bg1"/>
                          </a:solidFill>
                          <a:effectLst/>
                        </a:rPr>
                        <a:t>Relational or Task</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Relational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86824"/>
                  </a:ext>
                </a:extLst>
              </a:tr>
              <a:tr h="450036">
                <a:tc>
                  <a:txBody>
                    <a:bodyPr/>
                    <a:lstStyle/>
                    <a:p>
                      <a:pPr marL="0" marR="0">
                        <a:lnSpc>
                          <a:spcPct val="115000"/>
                        </a:lnSpc>
                        <a:spcBef>
                          <a:spcPts val="0"/>
                        </a:spcBef>
                        <a:spcAft>
                          <a:spcPts val="0"/>
                        </a:spcAft>
                      </a:pPr>
                      <a:r>
                        <a:rPr lang="en-US" sz="2400" b="0">
                          <a:solidFill>
                            <a:schemeClr val="bg1"/>
                          </a:solidFill>
                          <a:effectLst/>
                        </a:rPr>
                        <a:t>Timeless or Timebound/Contextual</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Timeless, all churches, all times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00438"/>
                  </a:ext>
                </a:extLst>
              </a:tr>
              <a:tr h="450036">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Acts 2 Reference </a:t>
                      </a: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42 devoted to fellowship</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44 together</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46 one mind … together</a:t>
                      </a:r>
                    </a:p>
                  </a:txBody>
                  <a:tcPr marL="68580" marR="68580" marT="0" marB="0"/>
                </a:tc>
                <a:extLst>
                  <a:ext uri="{0D108BD9-81ED-4DB2-BD59-A6C34878D82A}">
                    <a16:rowId xmlns:a16="http://schemas.microsoft.com/office/drawing/2014/main" val="1490269288"/>
                  </a:ext>
                </a:extLst>
              </a:tr>
              <a:tr h="450036">
                <a:tc>
                  <a:txBody>
                    <a:bodyPr/>
                    <a:lstStyle/>
                    <a:p>
                      <a:pPr marL="0" marR="0">
                        <a:lnSpc>
                          <a:spcPct val="115000"/>
                        </a:lnSpc>
                        <a:spcBef>
                          <a:spcPts val="0"/>
                        </a:spcBef>
                        <a:spcAft>
                          <a:spcPts val="0"/>
                        </a:spcAft>
                      </a:pPr>
                      <a:r>
                        <a:rPr lang="en-US" sz="2400" b="0" dirty="0">
                          <a:solidFill>
                            <a:schemeClr val="bg1"/>
                          </a:solidFill>
                          <a:effectLst/>
                        </a:rPr>
                        <a:t>Complimentary Component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Structure (polity; governance)</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1525350"/>
                  </a:ext>
                </a:extLst>
              </a:tr>
            </a:tbl>
          </a:graphicData>
        </a:graphic>
      </p:graphicFrame>
    </p:spTree>
    <p:extLst>
      <p:ext uri="{BB962C8B-B14F-4D97-AF65-F5344CB8AC3E}">
        <p14:creationId xmlns:p14="http://schemas.microsoft.com/office/powerpoint/2010/main" val="14293458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Fellowship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2182297" y="2366150"/>
            <a:ext cx="8826327" cy="3808287"/>
          </a:xfrm>
          <a:prstGeom prst="rect">
            <a:avLst/>
          </a:prstGeom>
          <a:noFill/>
        </p:spPr>
        <p:txBody>
          <a:bodyPr wrap="none" rtlCol="0">
            <a:spAutoFit/>
          </a:bodyPr>
          <a:lstStyle/>
          <a:p>
            <a:pPr>
              <a:lnSpc>
                <a:spcPct val="115000"/>
              </a:lnSpc>
              <a:spcAft>
                <a:spcPts val="1000"/>
              </a:spcAft>
            </a:pPr>
            <a:r>
              <a:rPr lang="en-U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Fellowship Categories</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Questions</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Groups and Cliques			5 (cliques),11,233,59,95(groups)</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Conflicts 				29,35,41,65</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Bonded Relationships			47,53,71,77,83,101,107,125</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Internal Focus				17,138</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Accountability 			89,144</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Community Perception		113,119,132,150</a:t>
            </a: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3" name="Oval 2">
            <a:extLst>
              <a:ext uri="{FF2B5EF4-FFF2-40B4-BE49-F238E27FC236}">
                <a16:creationId xmlns:a16="http://schemas.microsoft.com/office/drawing/2014/main" id="{961B1167-8065-42C1-A940-9C0FFBF19F09}"/>
              </a:ext>
            </a:extLst>
          </p:cNvPr>
          <p:cNvSpPr/>
          <p:nvPr/>
        </p:nvSpPr>
        <p:spPr>
          <a:xfrm>
            <a:off x="1838425" y="3429000"/>
            <a:ext cx="2502568" cy="59436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3FD3A13-AB48-4A7E-A43A-1E59AF55A305}"/>
              </a:ext>
            </a:extLst>
          </p:cNvPr>
          <p:cNvSpPr txBox="1"/>
          <p:nvPr/>
        </p:nvSpPr>
        <p:spPr>
          <a:xfrm>
            <a:off x="3675456" y="1704550"/>
            <a:ext cx="3924472" cy="662746"/>
          </a:xfrm>
          <a:prstGeom prst="rect">
            <a:avLst/>
          </a:prstGeom>
          <a:noFill/>
        </p:spPr>
        <p:txBody>
          <a:bodyPr wrap="none" rtlCol="0">
            <a:spAutoFit/>
          </a:bodyPr>
          <a:lstStyle/>
          <a:p>
            <a:pPr indent="-457200">
              <a:lnSpc>
                <a:spcPct val="150000"/>
              </a:lnSpc>
              <a:buClr>
                <a:schemeClr val="tx1"/>
              </a:buClr>
            </a:pPr>
            <a:r>
              <a:rPr lang="en-US" sz="2800" b="1" kern="0" dirty="0">
                <a:solidFill>
                  <a:schemeClr val="bg1"/>
                </a:solidFill>
                <a:effectLst>
                  <a:outerShdw blurRad="38100" dist="38100" dir="2700000" algn="tl">
                    <a:srgbClr val="000000">
                      <a:alpha val="43137"/>
                    </a:srgbClr>
                  </a:outerShdw>
                </a:effectLst>
                <a:latin typeface="+mj-lt"/>
              </a:rPr>
              <a:t>Church Health Survey</a:t>
            </a:r>
          </a:p>
        </p:txBody>
      </p:sp>
    </p:spTree>
    <p:extLst>
      <p:ext uri="{BB962C8B-B14F-4D97-AF65-F5344CB8AC3E}">
        <p14:creationId xmlns:p14="http://schemas.microsoft.com/office/powerpoint/2010/main" val="12305073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Fellowship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TextBox 1">
            <a:extLst>
              <a:ext uri="{FF2B5EF4-FFF2-40B4-BE49-F238E27FC236}">
                <a16:creationId xmlns:a16="http://schemas.microsoft.com/office/drawing/2014/main" id="{7712AD69-74E6-4B21-BB89-E4E845BAD697}"/>
              </a:ext>
            </a:extLst>
          </p:cNvPr>
          <p:cNvSpPr txBox="1"/>
          <p:nvPr/>
        </p:nvSpPr>
        <p:spPr>
          <a:xfrm>
            <a:off x="1809550" y="1875062"/>
            <a:ext cx="7661072" cy="825675"/>
          </a:xfrm>
          <a:prstGeom prst="rect">
            <a:avLst/>
          </a:prstGeom>
          <a:noFill/>
        </p:spPr>
        <p:txBody>
          <a:bodyPr wrap="none" rtlCol="0">
            <a:spAutoFit/>
          </a:bodyPr>
          <a:lstStyle/>
          <a:p>
            <a:pPr marL="990600" indent="-533400">
              <a:lnSpc>
                <a:spcPct val="150000"/>
              </a:lnSpc>
              <a:spcBef>
                <a:spcPct val="20000"/>
              </a:spcBef>
              <a:buClr>
                <a:schemeClr val="tx1"/>
              </a:buClr>
            </a:pPr>
            <a:r>
              <a:rPr lang="en-US" sz="3600" b="1" kern="0" dirty="0">
                <a:solidFill>
                  <a:schemeClr val="bg1"/>
                </a:solidFill>
                <a:effectLst>
                  <a:outerShdw blurRad="38100" dist="38100" dir="2700000" algn="tl">
                    <a:srgbClr val="000000">
                      <a:alpha val="43137"/>
                    </a:srgbClr>
                  </a:outerShdw>
                </a:effectLst>
                <a:latin typeface="+mj-lt"/>
              </a:rPr>
              <a:t>The Importance of Membership</a:t>
            </a:r>
          </a:p>
        </p:txBody>
      </p:sp>
      <p:pic>
        <p:nvPicPr>
          <p:cNvPr id="4" name="Picture 3" descr="A close up of a newspaper&#10;&#10;Description generated with high confidence">
            <a:extLst>
              <a:ext uri="{FF2B5EF4-FFF2-40B4-BE49-F238E27FC236}">
                <a16:creationId xmlns:a16="http://schemas.microsoft.com/office/drawing/2014/main" id="{374BE23C-7D62-45FE-A0B4-4414C78CBEC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2912" y="3412156"/>
            <a:ext cx="1911448" cy="2717940"/>
          </a:xfrm>
          <a:prstGeom prst="rect">
            <a:avLst/>
          </a:prstGeom>
        </p:spPr>
      </p:pic>
      <p:sp>
        <p:nvSpPr>
          <p:cNvPr id="9" name="TextBox 8">
            <a:extLst>
              <a:ext uri="{FF2B5EF4-FFF2-40B4-BE49-F238E27FC236}">
                <a16:creationId xmlns:a16="http://schemas.microsoft.com/office/drawing/2014/main" id="{D327F645-4219-4B6C-AEFE-E6BC288118B3}"/>
              </a:ext>
            </a:extLst>
          </p:cNvPr>
          <p:cNvSpPr txBox="1"/>
          <p:nvPr/>
        </p:nvSpPr>
        <p:spPr>
          <a:xfrm>
            <a:off x="4061861" y="3060834"/>
            <a:ext cx="7322838" cy="2797241"/>
          </a:xfrm>
          <a:prstGeom prst="rect">
            <a:avLst/>
          </a:prstGeom>
          <a:noFill/>
        </p:spPr>
        <p:txBody>
          <a:bodyPr wrap="none" rtlCol="0">
            <a:spAutoFit/>
          </a:bodyPr>
          <a:lstStyle/>
          <a:p>
            <a:pPr indent="-457200">
              <a:lnSpc>
                <a:spcPct val="150000"/>
              </a:lnSpc>
              <a:buClr>
                <a:schemeClr val="tx1"/>
              </a:buClr>
            </a:pPr>
            <a:r>
              <a:rPr lang="en-US" sz="2400" b="1" i="1" kern="0" dirty="0">
                <a:solidFill>
                  <a:schemeClr val="bg1"/>
                </a:solidFill>
                <a:effectLst>
                  <a:outerShdw blurRad="38100" dist="38100" dir="2700000" algn="tl">
                    <a:srgbClr val="000000">
                      <a:alpha val="43137"/>
                    </a:srgbClr>
                  </a:outerShdw>
                </a:effectLst>
                <a:latin typeface="+mj-lt"/>
              </a:rPr>
              <a:t>I will seek to be a source of unity in my church.... </a:t>
            </a:r>
          </a:p>
          <a:p>
            <a:pPr indent="-457200">
              <a:lnSpc>
                <a:spcPct val="150000"/>
              </a:lnSpc>
              <a:buClr>
                <a:schemeClr val="tx1"/>
              </a:buClr>
            </a:pPr>
            <a:r>
              <a:rPr lang="en-US" sz="2400" b="1" i="1" kern="0" dirty="0">
                <a:solidFill>
                  <a:schemeClr val="bg1"/>
                </a:solidFill>
                <a:effectLst>
                  <a:outerShdw blurRad="38100" dist="38100" dir="2700000" algn="tl">
                    <a:srgbClr val="000000">
                      <a:alpha val="43137"/>
                    </a:srgbClr>
                  </a:outerShdw>
                </a:effectLst>
                <a:latin typeface="+mj-lt"/>
              </a:rPr>
              <a:t>there are no perfect pastors, staff, or other … </a:t>
            </a:r>
          </a:p>
          <a:p>
            <a:pPr indent="-457200">
              <a:lnSpc>
                <a:spcPct val="150000"/>
              </a:lnSpc>
              <a:buClr>
                <a:schemeClr val="tx1"/>
              </a:buClr>
            </a:pPr>
            <a:r>
              <a:rPr lang="en-US" sz="2400" b="1" i="1" kern="0" dirty="0">
                <a:solidFill>
                  <a:schemeClr val="bg1"/>
                </a:solidFill>
                <a:effectLst>
                  <a:outerShdw blurRad="38100" dist="38100" dir="2700000" algn="tl">
                    <a:srgbClr val="000000">
                      <a:alpha val="43137"/>
                    </a:srgbClr>
                  </a:outerShdw>
                </a:effectLst>
                <a:latin typeface="+mj-lt"/>
              </a:rPr>
              <a:t>members. But neither am I. I will not be a source</a:t>
            </a:r>
          </a:p>
          <a:p>
            <a:pPr indent="-457200">
              <a:lnSpc>
                <a:spcPct val="150000"/>
              </a:lnSpc>
              <a:buClr>
                <a:schemeClr val="tx1"/>
              </a:buClr>
            </a:pPr>
            <a:r>
              <a:rPr lang="en-US" sz="2400" b="1" i="1" kern="0" dirty="0">
                <a:solidFill>
                  <a:schemeClr val="bg1"/>
                </a:solidFill>
                <a:effectLst>
                  <a:outerShdw blurRad="38100" dist="38100" dir="2700000" algn="tl">
                    <a:srgbClr val="000000">
                      <a:alpha val="43137"/>
                    </a:srgbClr>
                  </a:outerShdw>
                </a:effectLst>
                <a:latin typeface="+mj-lt"/>
              </a:rPr>
              <a:t>of gossip or dissension….</a:t>
            </a:r>
          </a:p>
          <a:p>
            <a:pPr indent="-457200">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                              Signed _______________________</a:t>
            </a:r>
          </a:p>
        </p:txBody>
      </p:sp>
    </p:spTree>
    <p:extLst>
      <p:ext uri="{BB962C8B-B14F-4D97-AF65-F5344CB8AC3E}">
        <p14:creationId xmlns:p14="http://schemas.microsoft.com/office/powerpoint/2010/main" val="32924784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3287882472"/>
              </p:ext>
            </p:extLst>
          </p:nvPr>
        </p:nvGraphicFramePr>
        <p:xfrm>
          <a:off x="2209800" y="2057401"/>
          <a:ext cx="7924800" cy="3955658"/>
        </p:xfrm>
        <a:graphic>
          <a:graphicData uri="http://schemas.openxmlformats.org/drawingml/2006/table">
            <a:tbl>
              <a:tblPr firstRow="1" firstCol="1" bandRow="1">
                <a:tableStyleId>{18603FDC-E32A-4AB5-989C-0864C3EAD2B8}</a:tableStyleId>
              </a:tblPr>
              <a:tblGrid>
                <a:gridCol w="1143000">
                  <a:extLst>
                    <a:ext uri="{9D8B030D-6E8A-4147-A177-3AD203B41FA5}">
                      <a16:colId xmlns:a16="http://schemas.microsoft.com/office/drawing/2014/main" val="20000"/>
                    </a:ext>
                  </a:extLst>
                </a:gridCol>
                <a:gridCol w="6781800">
                  <a:extLst>
                    <a:ext uri="{9D8B030D-6E8A-4147-A177-3AD203B41FA5}">
                      <a16:colId xmlns:a16="http://schemas.microsoft.com/office/drawing/2014/main" val="20001"/>
                    </a:ext>
                  </a:extLst>
                </a:gridCol>
              </a:tblGrid>
              <a:tr h="457200">
                <a:tc>
                  <a:txBody>
                    <a:bodyPr/>
                    <a:lstStyle/>
                    <a:p>
                      <a:pPr marL="0" marR="0">
                        <a:lnSpc>
                          <a:spcPct val="115000"/>
                        </a:lnSpc>
                        <a:spcBef>
                          <a:spcPts val="0"/>
                        </a:spcBef>
                        <a:spcAft>
                          <a:spcPts val="0"/>
                        </a:spcAft>
                      </a:pPr>
                      <a:r>
                        <a:rPr lang="en-US" sz="2000" u="sng" dirty="0">
                          <a:effectLst/>
                        </a:rPr>
                        <a:t>Session </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u="sng" dirty="0">
                          <a:effectLst/>
                        </a:rPr>
                        <a:t>Title</a:t>
                      </a:r>
                      <a:endParaRPr lang="en-US" sz="1800"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0"/>
                  </a:ext>
                </a:extLst>
              </a:tr>
              <a:tr h="304800">
                <a:tc>
                  <a:txBody>
                    <a:bodyPr/>
                    <a:lstStyle/>
                    <a:p>
                      <a:pPr marL="0" marR="0">
                        <a:lnSpc>
                          <a:spcPct val="115000"/>
                        </a:lnSpc>
                        <a:spcBef>
                          <a:spcPts val="0"/>
                        </a:spcBef>
                        <a:spcAft>
                          <a:spcPts val="0"/>
                        </a:spcAft>
                      </a:pPr>
                      <a:r>
                        <a:rPr lang="en-US" sz="2000" dirty="0">
                          <a:solidFill>
                            <a:schemeClr val="bg1"/>
                          </a:solidFill>
                          <a:effectLst/>
                        </a:rPr>
                        <a:t>1</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7 Church Revitalization Tools: Tools 1 and 2</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1"/>
                  </a:ext>
                </a:extLst>
              </a:tr>
              <a:tr h="348439">
                <a:tc>
                  <a:txBody>
                    <a:bodyPr/>
                    <a:lstStyle/>
                    <a:p>
                      <a:pPr marL="0" marR="0">
                        <a:lnSpc>
                          <a:spcPct val="115000"/>
                        </a:lnSpc>
                        <a:spcBef>
                          <a:spcPts val="0"/>
                        </a:spcBef>
                        <a:spcAft>
                          <a:spcPts val="0"/>
                        </a:spcAft>
                      </a:pPr>
                      <a:r>
                        <a:rPr lang="en-US" sz="2000" dirty="0">
                          <a:solidFill>
                            <a:schemeClr val="bg1"/>
                          </a:solidFill>
                          <a:effectLst/>
                        </a:rPr>
                        <a:t>2</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7 Church Revitalization Tools: Tools 3-5</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2"/>
                  </a:ext>
                </a:extLst>
              </a:tr>
              <a:tr h="348439">
                <a:tc>
                  <a:txBody>
                    <a:bodyPr/>
                    <a:lstStyle/>
                    <a:p>
                      <a:pPr marL="0" marR="0">
                        <a:lnSpc>
                          <a:spcPct val="115000"/>
                        </a:lnSpc>
                        <a:spcBef>
                          <a:spcPts val="0"/>
                        </a:spcBef>
                        <a:spcAft>
                          <a:spcPts val="0"/>
                        </a:spcAft>
                      </a:pPr>
                      <a:r>
                        <a:rPr lang="en-US" sz="2000" dirty="0">
                          <a:solidFill>
                            <a:schemeClr val="bg1"/>
                          </a:solidFill>
                          <a:effectLst/>
                        </a:rPr>
                        <a:t>3</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7 Church Revitalization Tools: Tools 6-7</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3"/>
                  </a:ext>
                </a:extLst>
              </a:tr>
              <a:tr h="348439">
                <a:tc>
                  <a:txBody>
                    <a:bodyPr/>
                    <a:lstStyle/>
                    <a:p>
                      <a:pPr marL="0" marR="0">
                        <a:lnSpc>
                          <a:spcPct val="115000"/>
                        </a:lnSpc>
                        <a:spcBef>
                          <a:spcPts val="0"/>
                        </a:spcBef>
                        <a:spcAft>
                          <a:spcPts val="0"/>
                        </a:spcAft>
                      </a:pPr>
                      <a:r>
                        <a:rPr lang="en-US" sz="2000" dirty="0">
                          <a:solidFill>
                            <a:schemeClr val="tx1"/>
                          </a:solidFill>
                          <a:effectLst/>
                        </a:rPr>
                        <a:t>4</a:t>
                      </a:r>
                      <a:endParaRPr lang="en-US" sz="1800" dirty="0">
                        <a:solidFill>
                          <a:schemeClr val="tx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tx1"/>
                          </a:solidFill>
                          <a:effectLst/>
                          <a:latin typeface="Calibri"/>
                          <a:ea typeface="Calibri"/>
                          <a:cs typeface="Times New Roman"/>
                        </a:rPr>
                        <a:t>12 Church Health Components: 1-3</a:t>
                      </a:r>
                      <a:endParaRPr lang="en-US" sz="1800" b="1" dirty="0">
                        <a:solidFill>
                          <a:schemeClr val="tx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4"/>
                  </a:ext>
                </a:extLst>
              </a:tr>
              <a:tr h="348439">
                <a:tc>
                  <a:txBody>
                    <a:bodyPr/>
                    <a:lstStyle/>
                    <a:p>
                      <a:pPr marL="0" marR="0">
                        <a:lnSpc>
                          <a:spcPct val="115000"/>
                        </a:lnSpc>
                        <a:spcBef>
                          <a:spcPts val="0"/>
                        </a:spcBef>
                        <a:spcAft>
                          <a:spcPts val="0"/>
                        </a:spcAft>
                      </a:pPr>
                      <a:r>
                        <a:rPr lang="en-US" sz="2000" dirty="0">
                          <a:effectLst/>
                        </a:rPr>
                        <a:t>5</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4-6</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5"/>
                  </a:ext>
                </a:extLst>
              </a:tr>
              <a:tr h="348439">
                <a:tc>
                  <a:txBody>
                    <a:bodyPr/>
                    <a:lstStyle/>
                    <a:p>
                      <a:pPr marL="0" marR="0">
                        <a:lnSpc>
                          <a:spcPct val="115000"/>
                        </a:lnSpc>
                        <a:spcBef>
                          <a:spcPts val="0"/>
                        </a:spcBef>
                        <a:spcAft>
                          <a:spcPts val="0"/>
                        </a:spcAft>
                      </a:pPr>
                      <a:r>
                        <a:rPr lang="en-US" sz="2000" dirty="0">
                          <a:effectLst/>
                        </a:rPr>
                        <a:t>6</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7-9</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6"/>
                  </a:ext>
                </a:extLst>
              </a:tr>
              <a:tr h="381000">
                <a:tc>
                  <a:txBody>
                    <a:bodyPr/>
                    <a:lstStyle/>
                    <a:p>
                      <a:pPr marL="0" marR="0">
                        <a:lnSpc>
                          <a:spcPct val="115000"/>
                        </a:lnSpc>
                        <a:spcBef>
                          <a:spcPts val="0"/>
                        </a:spcBef>
                        <a:spcAft>
                          <a:spcPts val="0"/>
                        </a:spcAft>
                      </a:pPr>
                      <a:r>
                        <a:rPr lang="en-US" sz="2000" dirty="0">
                          <a:effectLst/>
                        </a:rPr>
                        <a:t>7</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chemeClr val="bg1"/>
                          </a:solidFill>
                          <a:effectLst/>
                          <a:latin typeface="Calibri"/>
                          <a:ea typeface="Calibri"/>
                          <a:cs typeface="Times New Roman"/>
                        </a:rPr>
                        <a:t>12 Church Health Components: 10-12</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7"/>
                  </a:ext>
                </a:extLst>
              </a:tr>
              <a:tr h="348439">
                <a:tc>
                  <a:txBody>
                    <a:bodyPr/>
                    <a:lstStyle/>
                    <a:p>
                      <a:pPr marL="0" marR="0">
                        <a:lnSpc>
                          <a:spcPct val="115000"/>
                        </a:lnSpc>
                        <a:spcBef>
                          <a:spcPts val="0"/>
                        </a:spcBef>
                        <a:spcAft>
                          <a:spcPts val="0"/>
                        </a:spcAft>
                      </a:pPr>
                      <a:r>
                        <a:rPr lang="en-US" sz="2000" dirty="0">
                          <a:effectLst/>
                        </a:rPr>
                        <a:t>8</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Certification and Consulting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8"/>
                  </a:ext>
                </a:extLst>
              </a:tr>
              <a:tr h="348439">
                <a:tc>
                  <a:txBody>
                    <a:bodyPr/>
                    <a:lstStyle/>
                    <a:p>
                      <a:pPr marL="0" marR="0">
                        <a:lnSpc>
                          <a:spcPct val="115000"/>
                        </a:lnSpc>
                        <a:spcBef>
                          <a:spcPts val="0"/>
                        </a:spcBef>
                        <a:spcAft>
                          <a:spcPts val="0"/>
                        </a:spcAft>
                      </a:pPr>
                      <a:r>
                        <a:rPr lang="en-US" sz="2000" dirty="0">
                          <a:effectLst/>
                        </a:rPr>
                        <a:t>9</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Consulting: Comprehensive Church Health Assessment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09"/>
                  </a:ext>
                </a:extLst>
              </a:tr>
              <a:tr h="348439">
                <a:tc>
                  <a:txBody>
                    <a:bodyPr/>
                    <a:lstStyle/>
                    <a:p>
                      <a:pPr marL="0" marR="0">
                        <a:lnSpc>
                          <a:spcPct val="115000"/>
                        </a:lnSpc>
                        <a:spcBef>
                          <a:spcPts val="0"/>
                        </a:spcBef>
                        <a:spcAft>
                          <a:spcPts val="0"/>
                        </a:spcAft>
                      </a:pPr>
                      <a:r>
                        <a:rPr lang="en-US" sz="2000" dirty="0">
                          <a:effectLst/>
                        </a:rPr>
                        <a:t>10</a:t>
                      </a:r>
                      <a:endParaRPr lang="en-US" sz="1800" dirty="0">
                        <a:solidFill>
                          <a:schemeClr val="bg1"/>
                        </a:solidFill>
                        <a:effectLst/>
                        <a:latin typeface="Calibri"/>
                        <a:ea typeface="Calibri"/>
                        <a:cs typeface="Times New Roman"/>
                      </a:endParaRPr>
                    </a:p>
                  </a:txBody>
                  <a:tcPr marL="68580" marR="68580" marT="0" marB="0">
                    <a:solidFill>
                      <a:srgbClr val="1179BF"/>
                    </a:solidFill>
                  </a:tcPr>
                </a:tc>
                <a:tc>
                  <a:txBody>
                    <a:bodyPr/>
                    <a:lstStyle/>
                    <a:p>
                      <a:pPr marL="0" marR="0">
                        <a:lnSpc>
                          <a:spcPct val="115000"/>
                        </a:lnSpc>
                        <a:spcBef>
                          <a:spcPts val="0"/>
                        </a:spcBef>
                        <a:spcAft>
                          <a:spcPts val="0"/>
                        </a:spcAft>
                      </a:pPr>
                      <a:r>
                        <a:rPr lang="en-US" sz="2000" b="1" dirty="0">
                          <a:solidFill>
                            <a:schemeClr val="bg1"/>
                          </a:solidFill>
                          <a:effectLst/>
                          <a:latin typeface="Calibri"/>
                          <a:ea typeface="Calibri"/>
                          <a:cs typeface="Times New Roman"/>
                        </a:rPr>
                        <a:t>Consulting and How To Launch a Consulting Practice </a:t>
                      </a:r>
                      <a:endParaRPr lang="en-US" sz="1800" b="1" dirty="0">
                        <a:solidFill>
                          <a:schemeClr val="bg1"/>
                        </a:solidFill>
                        <a:effectLst/>
                        <a:latin typeface="Calibri"/>
                        <a:ea typeface="Calibri"/>
                        <a:cs typeface="Times New Roman"/>
                      </a:endParaRPr>
                    </a:p>
                  </a:txBody>
                  <a:tcPr marL="68580" marR="68580" marT="0" marB="0">
                    <a:solidFill>
                      <a:srgbClr val="1179BF"/>
                    </a:solidFill>
                  </a:tcPr>
                </a:tc>
                <a:extLst>
                  <a:ext uri="{0D108BD9-81ED-4DB2-BD59-A6C34878D82A}">
                    <a16:rowId xmlns:a16="http://schemas.microsoft.com/office/drawing/2014/main" val="10010"/>
                  </a:ext>
                </a:extLst>
              </a:tr>
            </a:tbl>
          </a:graphicData>
        </a:graphic>
      </p:graphicFrame>
      <p:sp>
        <p:nvSpPr>
          <p:cNvPr id="4" name="TextBox 3"/>
          <p:cNvSpPr txBox="1"/>
          <p:nvPr/>
        </p:nvSpPr>
        <p:spPr>
          <a:xfrm>
            <a:off x="2995749" y="650965"/>
            <a:ext cx="6604693" cy="825675"/>
          </a:xfrm>
          <a:prstGeom prst="rect">
            <a:avLst/>
          </a:prstGeom>
          <a:noFill/>
        </p:spPr>
        <p:txBody>
          <a:bodyPr wrap="none" rtlCol="0">
            <a:spAutoFit/>
          </a:bodyPr>
          <a:lstStyle/>
          <a:p>
            <a:pPr marL="990600" marR="0" lvl="0" indent="-533400" algn="l" defTabSz="914400" rtl="0" eaLnBrk="1" fontAlgn="auto" latinLnBrk="0" hangingPunct="1">
              <a:lnSpc>
                <a:spcPct val="150000"/>
              </a:lnSpc>
              <a:spcBef>
                <a:spcPct val="20000"/>
              </a:spcBef>
              <a:spcAft>
                <a:spcPts val="0"/>
              </a:spcAft>
              <a:buClr>
                <a:srgbClr val="000000"/>
              </a:buClr>
              <a:buSzTx/>
              <a:buFontTx/>
              <a:buNone/>
              <a:tabLst/>
              <a:defRPr/>
            </a:pPr>
            <a:r>
              <a:rPr kumimoji="0" lang="en-US"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Online Training 10 Sessions</a:t>
            </a:r>
          </a:p>
        </p:txBody>
      </p:sp>
      <p:sp>
        <p:nvSpPr>
          <p:cNvPr id="3" name="Right Brace 2">
            <a:extLst>
              <a:ext uri="{FF2B5EF4-FFF2-40B4-BE49-F238E27FC236}">
                <a16:creationId xmlns:a16="http://schemas.microsoft.com/office/drawing/2014/main" id="{40E0756D-1122-4244-AC9D-30838E6018DC}"/>
              </a:ext>
            </a:extLst>
          </p:cNvPr>
          <p:cNvSpPr/>
          <p:nvPr/>
        </p:nvSpPr>
        <p:spPr>
          <a:xfrm>
            <a:off x="7613583" y="3599848"/>
            <a:ext cx="211756" cy="510139"/>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Right Brace 6">
            <a:extLst>
              <a:ext uri="{FF2B5EF4-FFF2-40B4-BE49-F238E27FC236}">
                <a16:creationId xmlns:a16="http://schemas.microsoft.com/office/drawing/2014/main" id="{7A343FED-7EE0-4CDB-87CB-23E6D033BF28}"/>
              </a:ext>
            </a:extLst>
          </p:cNvPr>
          <p:cNvSpPr/>
          <p:nvPr/>
        </p:nvSpPr>
        <p:spPr>
          <a:xfrm>
            <a:off x="7613583" y="4357779"/>
            <a:ext cx="211756" cy="510139"/>
          </a:xfrm>
          <a:prstGeom prst="rightBrace">
            <a:avLst/>
          </a:prstGeom>
          <a:ln w="41275"/>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TextBox 5">
            <a:extLst>
              <a:ext uri="{FF2B5EF4-FFF2-40B4-BE49-F238E27FC236}">
                <a16:creationId xmlns:a16="http://schemas.microsoft.com/office/drawing/2014/main" id="{7433D6B0-8C02-47F7-857F-1C22D6E5E4CB}"/>
              </a:ext>
            </a:extLst>
          </p:cNvPr>
          <p:cNvSpPr txBox="1"/>
          <p:nvPr/>
        </p:nvSpPr>
        <p:spPr>
          <a:xfrm>
            <a:off x="7921391" y="3535478"/>
            <a:ext cx="2741456" cy="1330749"/>
          </a:xfrm>
          <a:prstGeom prst="rect">
            <a:avLst/>
          </a:prstGeom>
          <a:noFill/>
        </p:spPr>
        <p:txBody>
          <a:bodyPr wrap="none" rtlCol="0">
            <a:spAutoFit/>
          </a:bodyPr>
          <a:lstStyle/>
          <a:p>
            <a:pPr>
              <a:lnSpc>
                <a:spcPct val="150000"/>
              </a:lnSpc>
              <a:buClr>
                <a:schemeClr val="tx1"/>
              </a:buClr>
            </a:pPr>
            <a:r>
              <a:rPr lang="en-US" sz="2000" b="1" kern="0" dirty="0">
                <a:solidFill>
                  <a:schemeClr val="bg1"/>
                </a:solidFill>
                <a:effectLst>
                  <a:outerShdw blurRad="38100" dist="38100" dir="2700000" algn="tl">
                    <a:srgbClr val="000000">
                      <a:alpha val="43137"/>
                    </a:srgbClr>
                  </a:outerShdw>
                </a:effectLst>
                <a:latin typeface="+mj-lt"/>
              </a:rPr>
              <a:t>Top Components</a:t>
            </a:r>
          </a:p>
          <a:p>
            <a:pPr>
              <a:lnSpc>
                <a:spcPct val="150000"/>
              </a:lnSpc>
              <a:buClr>
                <a:schemeClr val="tx1"/>
              </a:buClr>
            </a:pPr>
            <a:endParaRPr lang="en-US" sz="1600" b="1" kern="0" dirty="0">
              <a:solidFill>
                <a:schemeClr val="bg1"/>
              </a:solidFill>
              <a:effectLst>
                <a:outerShdw blurRad="38100" dist="38100" dir="2700000" algn="tl">
                  <a:srgbClr val="000000">
                    <a:alpha val="43137"/>
                  </a:srgbClr>
                </a:outerShdw>
              </a:effectLst>
              <a:latin typeface="+mj-lt"/>
            </a:endParaRPr>
          </a:p>
          <a:p>
            <a:pPr>
              <a:lnSpc>
                <a:spcPct val="150000"/>
              </a:lnSpc>
              <a:buClr>
                <a:schemeClr val="tx1"/>
              </a:buClr>
            </a:pPr>
            <a:r>
              <a:rPr lang="en-US" sz="2000" b="1" kern="0" dirty="0">
                <a:solidFill>
                  <a:schemeClr val="bg1"/>
                </a:solidFill>
                <a:effectLst>
                  <a:outerShdw blurRad="38100" dist="38100" dir="2700000" algn="tl">
                    <a:srgbClr val="000000">
                      <a:alpha val="43137"/>
                    </a:srgbClr>
                  </a:outerShdw>
                </a:effectLst>
                <a:latin typeface="+mj-lt"/>
              </a:rPr>
              <a:t>Bottom Components</a:t>
            </a:r>
          </a:p>
        </p:txBody>
      </p:sp>
    </p:spTree>
    <p:extLst>
      <p:ext uri="{BB962C8B-B14F-4D97-AF65-F5344CB8AC3E}">
        <p14:creationId xmlns:p14="http://schemas.microsoft.com/office/powerpoint/2010/main" val="9964590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Fellowship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TextBox 1">
            <a:extLst>
              <a:ext uri="{FF2B5EF4-FFF2-40B4-BE49-F238E27FC236}">
                <a16:creationId xmlns:a16="http://schemas.microsoft.com/office/drawing/2014/main" id="{16A568CA-5CED-48AC-8CB9-965592D21798}"/>
              </a:ext>
            </a:extLst>
          </p:cNvPr>
          <p:cNvSpPr txBox="1"/>
          <p:nvPr/>
        </p:nvSpPr>
        <p:spPr>
          <a:xfrm>
            <a:off x="1953929" y="2002055"/>
            <a:ext cx="7040710" cy="1200329"/>
          </a:xfrm>
          <a:prstGeom prst="rect">
            <a:avLst/>
          </a:prstGeom>
          <a:noFill/>
        </p:spPr>
        <p:txBody>
          <a:bodyPr wrap="none" rtlCol="0">
            <a:spAutoFit/>
          </a:bodyPr>
          <a:lstStyle/>
          <a:p>
            <a:pPr marL="990600" indent="-533400" algn="ctr">
              <a:buClr>
                <a:schemeClr val="tx1"/>
              </a:buClr>
            </a:pPr>
            <a:r>
              <a:rPr lang="en-US" sz="3600" b="1" kern="0" dirty="0">
                <a:solidFill>
                  <a:schemeClr val="bg1"/>
                </a:solidFill>
                <a:effectLst>
                  <a:outerShdw blurRad="38100" dist="38100" dir="2700000" algn="tl">
                    <a:srgbClr val="000000">
                      <a:alpha val="43137"/>
                    </a:srgbClr>
                  </a:outerShdw>
                </a:effectLst>
                <a:latin typeface="+mj-lt"/>
              </a:rPr>
              <a:t>The Important of Leadership </a:t>
            </a:r>
          </a:p>
          <a:p>
            <a:pPr marL="990600" indent="-533400" algn="ctr">
              <a:buClr>
                <a:schemeClr val="tx1"/>
              </a:buClr>
            </a:pPr>
            <a:r>
              <a:rPr lang="en-US" sz="3600" b="1" kern="0" dirty="0">
                <a:solidFill>
                  <a:schemeClr val="bg1"/>
                </a:solidFill>
                <a:effectLst>
                  <a:outerShdw blurRad="38100" dist="38100" dir="2700000" algn="tl">
                    <a:srgbClr val="000000">
                      <a:alpha val="43137"/>
                    </a:srgbClr>
                  </a:outerShdw>
                </a:effectLst>
                <a:latin typeface="+mj-lt"/>
              </a:rPr>
              <a:t>Conflict resolution Training</a:t>
            </a:r>
          </a:p>
        </p:txBody>
      </p:sp>
      <p:pic>
        <p:nvPicPr>
          <p:cNvPr id="4" name="Picture 3" descr="A close up of a sign&#10;&#10;Description generated with very high confidence">
            <a:extLst>
              <a:ext uri="{FF2B5EF4-FFF2-40B4-BE49-F238E27FC236}">
                <a16:creationId xmlns:a16="http://schemas.microsoft.com/office/drawing/2014/main" id="{2844A1AC-5FBD-462F-A5E6-8B1DF4768A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63898" y="3429000"/>
            <a:ext cx="1898748" cy="2851297"/>
          </a:xfrm>
          <a:prstGeom prst="rect">
            <a:avLst/>
          </a:prstGeom>
        </p:spPr>
      </p:pic>
      <p:sp>
        <p:nvSpPr>
          <p:cNvPr id="10" name="TextBox 9">
            <a:extLst>
              <a:ext uri="{FF2B5EF4-FFF2-40B4-BE49-F238E27FC236}">
                <a16:creationId xmlns:a16="http://schemas.microsoft.com/office/drawing/2014/main" id="{FF448DCC-48AD-4380-BB37-5908E8B0D4D5}"/>
              </a:ext>
            </a:extLst>
          </p:cNvPr>
          <p:cNvSpPr txBox="1"/>
          <p:nvPr/>
        </p:nvSpPr>
        <p:spPr>
          <a:xfrm>
            <a:off x="3595918" y="3372855"/>
            <a:ext cx="7986482" cy="3074240"/>
          </a:xfrm>
          <a:prstGeom prst="rect">
            <a:avLst/>
          </a:prstGeom>
          <a:noFill/>
        </p:spPr>
        <p:txBody>
          <a:bodyPr wrap="none" rtlCol="0">
            <a:spAutoFit/>
          </a:bodyPr>
          <a:lstStyle/>
          <a:p>
            <a:pPr indent="-457200">
              <a:lnSpc>
                <a:spcPct val="150000"/>
              </a:lnSpc>
              <a:buClr>
                <a:schemeClr val="bg1"/>
              </a:buClr>
              <a:buFont typeface="Wingdings" panose="05000000000000000000" pitchFamily="2" charset="2"/>
              <a:buChar char="§"/>
            </a:pPr>
            <a:r>
              <a:rPr lang="en-US" sz="2400" b="1" i="1" kern="0" dirty="0">
                <a:solidFill>
                  <a:schemeClr val="bg1"/>
                </a:solidFill>
                <a:effectLst>
                  <a:outerShdw blurRad="38100" dist="38100" dir="2700000" algn="tl">
                    <a:srgbClr val="000000">
                      <a:alpha val="43137"/>
                    </a:srgbClr>
                  </a:outerShdw>
                </a:effectLst>
                <a:latin typeface="+mj-lt"/>
              </a:rPr>
              <a:t>Understand the nature of conflict</a:t>
            </a:r>
          </a:p>
          <a:p>
            <a:pPr indent="-457200">
              <a:lnSpc>
                <a:spcPct val="150000"/>
              </a:lnSpc>
              <a:buClr>
                <a:schemeClr val="bg1"/>
              </a:buClr>
              <a:buFont typeface="Wingdings" panose="05000000000000000000" pitchFamily="2" charset="2"/>
              <a:buChar char="§"/>
            </a:pPr>
            <a:r>
              <a:rPr lang="en-US" sz="2400" b="1" i="1" kern="0" dirty="0">
                <a:solidFill>
                  <a:schemeClr val="bg1"/>
                </a:solidFill>
                <a:effectLst>
                  <a:outerShdw blurRad="38100" dist="38100" dir="2700000" algn="tl">
                    <a:srgbClr val="000000">
                      <a:alpha val="43137"/>
                    </a:srgbClr>
                  </a:outerShdw>
                </a:effectLst>
                <a:latin typeface="+mj-lt"/>
              </a:rPr>
              <a:t>Understand conflict resolution principles</a:t>
            </a:r>
          </a:p>
          <a:p>
            <a:pPr>
              <a:lnSpc>
                <a:spcPct val="150000"/>
              </a:lnSpc>
              <a:buClr>
                <a:schemeClr val="bg1"/>
              </a:buClr>
            </a:pPr>
            <a:endParaRPr lang="en-US" sz="1200" b="1" i="1" kern="0" dirty="0">
              <a:solidFill>
                <a:schemeClr val="bg1"/>
              </a:solidFill>
              <a:effectLst>
                <a:outerShdw blurRad="38100" dist="38100" dir="2700000" algn="tl">
                  <a:srgbClr val="000000">
                    <a:alpha val="43137"/>
                  </a:srgbClr>
                </a:outerShdw>
              </a:effectLst>
              <a:latin typeface="+mj-lt"/>
            </a:endParaRPr>
          </a:p>
          <a:p>
            <a:pPr indent="-457200">
              <a:buClr>
                <a:schemeClr val="bg1"/>
              </a:buClr>
              <a:buFont typeface="Wingdings" panose="05000000000000000000" pitchFamily="2" charset="2"/>
              <a:buChar char="§"/>
            </a:pPr>
            <a:r>
              <a:rPr lang="en-US" sz="2400" b="1" i="1" kern="0" dirty="0">
                <a:solidFill>
                  <a:schemeClr val="bg1"/>
                </a:solidFill>
                <a:effectLst>
                  <a:outerShdw blurRad="38100" dist="38100" dir="2700000" algn="tl">
                    <a:srgbClr val="000000">
                      <a:alpha val="43137"/>
                    </a:srgbClr>
                  </a:outerShdw>
                </a:effectLst>
                <a:latin typeface="+mj-lt"/>
              </a:rPr>
              <a:t>Write a Matthew 18 policy: follow the steps including </a:t>
            </a:r>
          </a:p>
          <a:p>
            <a:pPr>
              <a:buClr>
                <a:schemeClr val="bg1"/>
              </a:buClr>
            </a:pPr>
            <a:r>
              <a:rPr lang="en-US" sz="2400" b="1" i="1" kern="0" dirty="0">
                <a:solidFill>
                  <a:schemeClr val="bg1"/>
                </a:solidFill>
                <a:effectLst>
                  <a:outerShdw blurRad="38100" dist="38100" dir="2700000" algn="tl">
                    <a:srgbClr val="000000">
                      <a:alpha val="43137"/>
                    </a:srgbClr>
                  </a:outerShdw>
                </a:effectLst>
                <a:latin typeface="+mj-lt"/>
              </a:rPr>
              <a:t>       removal from membership and fellowship as needed</a:t>
            </a:r>
          </a:p>
          <a:p>
            <a:pPr>
              <a:buClr>
                <a:schemeClr val="bg1"/>
              </a:buClr>
            </a:pPr>
            <a:r>
              <a:rPr lang="en-US" sz="2400" b="1" i="1" kern="0" dirty="0">
                <a:solidFill>
                  <a:schemeClr val="bg1"/>
                </a:solidFill>
                <a:effectLst>
                  <a:outerShdw blurRad="38100" dist="38100" dir="2700000" algn="tl">
                    <a:srgbClr val="000000">
                      <a:alpha val="43137"/>
                    </a:srgbClr>
                  </a:outerShdw>
                </a:effectLst>
                <a:latin typeface="+mj-lt"/>
              </a:rPr>
              <a:t>	(see also Titus 3:10)</a:t>
            </a:r>
          </a:p>
          <a:p>
            <a:pPr indent="-457200">
              <a:lnSpc>
                <a:spcPct val="150000"/>
              </a:lnSpc>
              <a:buClr>
                <a:schemeClr val="bg1"/>
              </a:buClr>
              <a:buFont typeface="Wingdings" panose="05000000000000000000" pitchFamily="2" charset="2"/>
              <a:buChar char="§"/>
            </a:pPr>
            <a:r>
              <a:rPr lang="en-US" sz="2400" b="1" i="1" kern="0" dirty="0">
                <a:solidFill>
                  <a:schemeClr val="bg1"/>
                </a:solidFill>
                <a:effectLst>
                  <a:outerShdw blurRad="38100" dist="38100" dir="2700000" algn="tl">
                    <a:srgbClr val="000000">
                      <a:alpha val="43137"/>
                    </a:srgbClr>
                  </a:outerShdw>
                </a:effectLst>
                <a:latin typeface="+mj-lt"/>
              </a:rPr>
              <a:t>Demonstrate the grace and truth of conflict resolution</a:t>
            </a:r>
          </a:p>
        </p:txBody>
      </p:sp>
    </p:spTree>
    <p:extLst>
      <p:ext uri="{BB962C8B-B14F-4D97-AF65-F5344CB8AC3E}">
        <p14:creationId xmlns:p14="http://schemas.microsoft.com/office/powerpoint/2010/main" val="13162905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1700155" y="435507"/>
            <a:ext cx="7024744" cy="1143000"/>
          </a:xfrm>
          <a:extLst/>
        </p:spPr>
        <p:txBody>
          <a:bodyPr rtlCol="0">
            <a:normAutofit fontScale="90000"/>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b="1" dirty="0">
                <a:solidFill>
                  <a:schemeClr val="bg1"/>
                </a:solidFill>
                <a:latin typeface="+mn-lt"/>
              </a:rPr>
              <a:t>Fellowship: Conflict Causes</a:t>
            </a:r>
          </a:p>
        </p:txBody>
      </p:sp>
      <p:sp>
        <p:nvSpPr>
          <p:cNvPr id="6147" name="Content Placeholder 2"/>
          <p:cNvSpPr>
            <a:spLocks noGrp="1"/>
          </p:cNvSpPr>
          <p:nvPr>
            <p:ph idx="1"/>
          </p:nvPr>
        </p:nvSpPr>
        <p:spPr>
          <a:xfrm>
            <a:off x="5336468" y="1995500"/>
            <a:ext cx="4976753" cy="4673600"/>
          </a:xfrm>
        </p:spPr>
        <p:txBody>
          <a:bodyPr rtlCol="0">
            <a:normAutofit fontScale="47500" lnSpcReduction="20000"/>
          </a:bodyPr>
          <a:lstStyle/>
          <a:p>
            <a:pPr indent="-274320" eaLnBrk="1" fontAlgn="auto" hangingPunct="1">
              <a:lnSpc>
                <a:spcPct val="170000"/>
              </a:lnSpc>
              <a:spcAft>
                <a:spcPts val="0"/>
              </a:spcAft>
              <a:defRPr/>
            </a:pPr>
            <a:r>
              <a:rPr lang="en-US" sz="4200" b="1" dirty="0">
                <a:solidFill>
                  <a:schemeClr val="bg1"/>
                </a:solidFill>
              </a:rPr>
              <a:t>Unmet Need – perceived or real?</a:t>
            </a:r>
          </a:p>
          <a:p>
            <a:pPr indent="-274320" eaLnBrk="1" fontAlgn="auto" hangingPunct="1">
              <a:lnSpc>
                <a:spcPct val="170000"/>
              </a:lnSpc>
              <a:spcAft>
                <a:spcPts val="0"/>
              </a:spcAft>
              <a:defRPr/>
            </a:pPr>
            <a:r>
              <a:rPr lang="en-US" sz="4200" b="1" dirty="0">
                <a:solidFill>
                  <a:schemeClr val="bg1"/>
                </a:solidFill>
              </a:rPr>
              <a:t>Misunderstood intention </a:t>
            </a:r>
          </a:p>
          <a:p>
            <a:pPr indent="-274320" eaLnBrk="1" fontAlgn="auto" hangingPunct="1">
              <a:lnSpc>
                <a:spcPct val="170000"/>
              </a:lnSpc>
              <a:spcAft>
                <a:spcPts val="0"/>
              </a:spcAft>
              <a:defRPr/>
            </a:pPr>
            <a:r>
              <a:rPr lang="en-US" sz="4200" b="1" dirty="0">
                <a:solidFill>
                  <a:schemeClr val="bg1"/>
                </a:solidFill>
              </a:rPr>
              <a:t>Unrealistic expectation</a:t>
            </a:r>
          </a:p>
          <a:p>
            <a:pPr indent="-274320" eaLnBrk="1" fontAlgn="auto" hangingPunct="1">
              <a:lnSpc>
                <a:spcPct val="170000"/>
              </a:lnSpc>
              <a:spcAft>
                <a:spcPts val="0"/>
              </a:spcAft>
              <a:defRPr/>
            </a:pPr>
            <a:r>
              <a:rPr lang="en-US" sz="4200" b="1" dirty="0">
                <a:solidFill>
                  <a:schemeClr val="bg1"/>
                </a:solidFill>
              </a:rPr>
              <a:t>Sense of devaluation</a:t>
            </a:r>
          </a:p>
          <a:p>
            <a:pPr indent="-274320" eaLnBrk="1" fontAlgn="auto" hangingPunct="1">
              <a:lnSpc>
                <a:spcPct val="170000"/>
              </a:lnSpc>
              <a:spcAft>
                <a:spcPts val="0"/>
              </a:spcAft>
              <a:defRPr/>
            </a:pPr>
            <a:r>
              <a:rPr lang="en-US" sz="4200" b="1" dirty="0">
                <a:solidFill>
                  <a:schemeClr val="bg1"/>
                </a:solidFill>
              </a:rPr>
              <a:t>Change</a:t>
            </a:r>
          </a:p>
          <a:p>
            <a:pPr indent="-274320" eaLnBrk="1" fontAlgn="auto" hangingPunct="1">
              <a:lnSpc>
                <a:spcPct val="170000"/>
              </a:lnSpc>
              <a:spcAft>
                <a:spcPts val="0"/>
              </a:spcAft>
              <a:defRPr/>
            </a:pPr>
            <a:r>
              <a:rPr lang="en-US" sz="4200" b="1" dirty="0">
                <a:solidFill>
                  <a:schemeClr val="bg1"/>
                </a:solidFill>
              </a:rPr>
              <a:t>Fear</a:t>
            </a:r>
          </a:p>
          <a:p>
            <a:pPr indent="-274320" eaLnBrk="1" fontAlgn="auto" hangingPunct="1">
              <a:lnSpc>
                <a:spcPct val="170000"/>
              </a:lnSpc>
              <a:spcAft>
                <a:spcPts val="0"/>
              </a:spcAft>
              <a:defRPr/>
            </a:pPr>
            <a:r>
              <a:rPr lang="en-US" sz="4200" b="1" dirty="0">
                <a:solidFill>
                  <a:schemeClr val="bg1"/>
                </a:solidFill>
              </a:rPr>
              <a:t>Unmanaged personality differences</a:t>
            </a:r>
          </a:p>
          <a:p>
            <a:pPr indent="-274320" eaLnBrk="1" fontAlgn="auto" hangingPunct="1">
              <a:lnSpc>
                <a:spcPct val="170000"/>
              </a:lnSpc>
              <a:spcAft>
                <a:spcPts val="0"/>
              </a:spcAft>
              <a:defRPr/>
            </a:pPr>
            <a:r>
              <a:rPr lang="en-US" sz="4200" b="1" dirty="0">
                <a:solidFill>
                  <a:schemeClr val="bg1"/>
                </a:solidFill>
              </a:rPr>
              <a:t>Unmanaged generational differences </a:t>
            </a:r>
          </a:p>
          <a:p>
            <a:pPr indent="-274320" eaLnBrk="1" fontAlgn="auto" hangingPunct="1">
              <a:lnSpc>
                <a:spcPct val="170000"/>
              </a:lnSpc>
              <a:spcAft>
                <a:spcPts val="0"/>
              </a:spcAft>
              <a:defRPr/>
            </a:pPr>
            <a:r>
              <a:rPr lang="en-US" sz="4200" b="1" dirty="0">
                <a:solidFill>
                  <a:schemeClr val="bg1"/>
                </a:solidFill>
              </a:rPr>
              <a:t>Sin</a:t>
            </a:r>
          </a:p>
        </p:txBody>
      </p:sp>
      <p:sp>
        <p:nvSpPr>
          <p:cNvPr id="8499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C105544-717F-4A8F-8F3F-F06B3F00AC2D}" type="slidenum">
              <a:rPr lang="en-US" altLang="en-US" smtClean="0">
                <a:solidFill>
                  <a:srgbClr val="BCBCBC"/>
                </a:solidFill>
                <a:latin typeface="Tahoma" pitchFamily="34" charset="0"/>
                <a:ea typeface="MS PGothic" pitchFamily="34" charset="-128"/>
              </a:rPr>
              <a:pPr eaLnBrk="1" hangingPunct="1"/>
              <a:t>21</a:t>
            </a:fld>
            <a:endParaRPr lang="en-US" altLang="en-US">
              <a:solidFill>
                <a:srgbClr val="BCBCBC"/>
              </a:solidFill>
              <a:latin typeface="Tahoma" pitchFamily="34" charset="0"/>
              <a:ea typeface="MS PGothic" pitchFamily="34" charset="-128"/>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0155" y="2390588"/>
            <a:ext cx="2667002" cy="2667002"/>
          </a:xfrm>
          <a:prstGeom prst="rect">
            <a:avLst/>
          </a:prstGeom>
        </p:spPr>
      </p:pic>
      <p:pic>
        <p:nvPicPr>
          <p:cNvPr id="6" name="Picture 5" descr="A close up of a logo&#10;&#10;Description generated with high confidence">
            <a:extLst>
              <a:ext uri="{FF2B5EF4-FFF2-40B4-BE49-F238E27FC236}">
                <a16:creationId xmlns:a16="http://schemas.microsoft.com/office/drawing/2014/main" id="{7A6398FF-114E-4D00-B7D4-B5AD7392E23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180124854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a:xfrm>
            <a:off x="439344" y="454793"/>
            <a:ext cx="8179099" cy="1143000"/>
          </a:xfrm>
          <a:extLst/>
        </p:spPr>
        <p:txBody>
          <a:bodyPr rtlCol="0">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3600" b="1" dirty="0">
                <a:solidFill>
                  <a:schemeClr val="bg1"/>
                </a:solidFill>
              </a:rPr>
              <a:t>Fellowship: Conflict Responses</a:t>
            </a:r>
          </a:p>
        </p:txBody>
      </p:sp>
      <p:sp>
        <p:nvSpPr>
          <p:cNvPr id="3" name="Content Placeholder 2"/>
          <p:cNvSpPr>
            <a:spLocks noGrp="1"/>
          </p:cNvSpPr>
          <p:nvPr>
            <p:ph idx="1"/>
          </p:nvPr>
        </p:nvSpPr>
        <p:spPr>
          <a:xfrm>
            <a:off x="1939027" y="2125774"/>
            <a:ext cx="7848600" cy="3657600"/>
          </a:xfrm>
        </p:spPr>
        <p:txBody>
          <a:bodyPr/>
          <a:lstStyle/>
          <a:p>
            <a:pPr eaLnBrk="1" hangingPunct="1">
              <a:lnSpc>
                <a:spcPct val="90000"/>
              </a:lnSpc>
            </a:pPr>
            <a:r>
              <a:rPr lang="en-US" altLang="en-US" sz="2400" b="1" u="sng" dirty="0">
                <a:solidFill>
                  <a:schemeClr val="bg1"/>
                </a:solidFill>
              </a:rPr>
              <a:t>Some flee conflict </a:t>
            </a:r>
            <a:r>
              <a:rPr lang="en-US" altLang="en-US" sz="2400" b="1" dirty="0">
                <a:solidFill>
                  <a:schemeClr val="bg1"/>
                </a:solidFill>
              </a:rPr>
              <a:t>– they will leave rather than experience conflict, but the conflict must be dealt with appropriately   (Stuffing)</a:t>
            </a:r>
          </a:p>
          <a:p>
            <a:pPr marL="0" indent="0" eaLnBrk="1" hangingPunct="1">
              <a:lnSpc>
                <a:spcPct val="90000"/>
              </a:lnSpc>
              <a:buNone/>
            </a:pPr>
            <a:endParaRPr lang="en-US" altLang="en-US" sz="2400" b="1" dirty="0">
              <a:solidFill>
                <a:schemeClr val="bg1"/>
              </a:solidFill>
            </a:endParaRPr>
          </a:p>
          <a:p>
            <a:pPr eaLnBrk="1" hangingPunct="1"/>
            <a:r>
              <a:rPr lang="en-US" altLang="en-US" sz="2400" b="1" u="sng" dirty="0">
                <a:solidFill>
                  <a:schemeClr val="bg1"/>
                </a:solidFill>
              </a:rPr>
              <a:t>Some yield</a:t>
            </a:r>
            <a:r>
              <a:rPr lang="en-US" altLang="en-US" sz="2400" b="1" dirty="0">
                <a:solidFill>
                  <a:schemeClr val="bg1"/>
                </a:solidFill>
              </a:rPr>
              <a:t> to others and </a:t>
            </a:r>
          </a:p>
          <a:p>
            <a:pPr marL="0" indent="0" eaLnBrk="1" hangingPunct="1">
              <a:buNone/>
            </a:pPr>
            <a:r>
              <a:rPr lang="en-US" altLang="en-US" sz="2400" b="1" dirty="0">
                <a:solidFill>
                  <a:schemeClr val="bg1"/>
                </a:solidFill>
              </a:rPr>
              <a:t>       “give in to get along”</a:t>
            </a:r>
          </a:p>
          <a:p>
            <a:pPr marL="0" indent="0" eaLnBrk="1" hangingPunct="1">
              <a:buNone/>
            </a:pPr>
            <a:endParaRPr lang="en-US" altLang="en-US" sz="2400" b="1" dirty="0">
              <a:solidFill>
                <a:schemeClr val="bg1"/>
              </a:solidFill>
            </a:endParaRPr>
          </a:p>
          <a:p>
            <a:pPr marL="0" indent="0" eaLnBrk="1" hangingPunct="1">
              <a:buNone/>
            </a:pPr>
            <a:endParaRPr lang="en-US" altLang="en-US" sz="2400" b="1" dirty="0">
              <a:solidFill>
                <a:schemeClr val="bg1"/>
              </a:solidFill>
            </a:endParaRPr>
          </a:p>
          <a:p>
            <a:pPr eaLnBrk="1" hangingPunct="1"/>
            <a:r>
              <a:rPr lang="en-US" altLang="en-US" sz="2400" b="1" u="sng" dirty="0">
                <a:solidFill>
                  <a:schemeClr val="bg1"/>
                </a:solidFill>
              </a:rPr>
              <a:t>Some seek to win </a:t>
            </a:r>
            <a:r>
              <a:rPr lang="en-US" altLang="en-US" sz="2400" b="1" dirty="0">
                <a:solidFill>
                  <a:schemeClr val="bg1"/>
                </a:solidFill>
              </a:rPr>
              <a:t>the conflict</a:t>
            </a:r>
          </a:p>
        </p:txBody>
      </p:sp>
      <p:sp>
        <p:nvSpPr>
          <p:cNvPr id="8704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ED83805C-0182-4CC7-8164-DC6FF5352484}" type="slidenum">
              <a:rPr lang="en-US" altLang="en-US" smtClean="0">
                <a:solidFill>
                  <a:srgbClr val="BCBCBC"/>
                </a:solidFill>
                <a:latin typeface="Tahoma" pitchFamily="34" charset="0"/>
                <a:ea typeface="MS PGothic" pitchFamily="34" charset="-128"/>
              </a:rPr>
              <a:pPr eaLnBrk="1" hangingPunct="1"/>
              <a:t>22</a:t>
            </a:fld>
            <a:endParaRPr lang="en-US" altLang="en-US">
              <a:solidFill>
                <a:srgbClr val="BCBCBC"/>
              </a:solidFill>
              <a:latin typeface="Tahoma" pitchFamily="34" charset="0"/>
              <a:ea typeface="MS PGothic" pitchFamily="34" charset="-128"/>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20141" y="3003082"/>
            <a:ext cx="1177491" cy="88311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467" y="5399695"/>
            <a:ext cx="1160033" cy="122920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7600" y="4013807"/>
            <a:ext cx="1170900" cy="1273177"/>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F83E1422-5CD8-4C41-B417-888FD4FE63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243978248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le 1"/>
          <p:cNvSpPr>
            <a:spLocks noGrp="1"/>
          </p:cNvSpPr>
          <p:nvPr>
            <p:ph type="title"/>
          </p:nvPr>
        </p:nvSpPr>
        <p:spPr>
          <a:xfrm>
            <a:off x="211756" y="495300"/>
            <a:ext cx="9076529" cy="1143000"/>
          </a:xfrm>
          <a:extLst/>
        </p:spPr>
        <p:txBody>
          <a:bodyPr rtlCol="0">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3600" b="1" dirty="0">
                <a:solidFill>
                  <a:schemeClr val="bg1"/>
                </a:solidFill>
              </a:rPr>
              <a:t>Fellowship: Resolving Conflict</a:t>
            </a:r>
          </a:p>
        </p:txBody>
      </p:sp>
      <p:sp>
        <p:nvSpPr>
          <p:cNvPr id="13315" name="Content Placeholder 2"/>
          <p:cNvSpPr>
            <a:spLocks noGrp="1"/>
          </p:cNvSpPr>
          <p:nvPr>
            <p:ph idx="1"/>
          </p:nvPr>
        </p:nvSpPr>
        <p:spPr>
          <a:xfrm>
            <a:off x="3675455" y="2214261"/>
            <a:ext cx="8077200" cy="3657600"/>
          </a:xfrm>
        </p:spPr>
        <p:txBody>
          <a:bodyPr/>
          <a:lstStyle/>
          <a:p>
            <a:pPr indent="-273050" eaLnBrk="1" hangingPunct="1">
              <a:lnSpc>
                <a:spcPct val="90000"/>
              </a:lnSpc>
            </a:pPr>
            <a:r>
              <a:rPr lang="en-US" altLang="en-US" sz="2400" b="1" dirty="0">
                <a:solidFill>
                  <a:schemeClr val="bg1"/>
                </a:solidFill>
              </a:rPr>
              <a:t>After diagnosis: Go to God in prayer and the Word!!! </a:t>
            </a:r>
          </a:p>
          <a:p>
            <a:pPr marL="69850" indent="0" eaLnBrk="1" hangingPunct="1">
              <a:lnSpc>
                <a:spcPct val="90000"/>
              </a:lnSpc>
              <a:buNone/>
            </a:pPr>
            <a:endParaRPr lang="en-US" altLang="en-US" sz="800" b="1" dirty="0">
              <a:solidFill>
                <a:schemeClr val="bg1"/>
              </a:solidFill>
            </a:endParaRPr>
          </a:p>
          <a:p>
            <a:pPr indent="-273050" eaLnBrk="1" hangingPunct="1">
              <a:lnSpc>
                <a:spcPct val="90000"/>
              </a:lnSpc>
            </a:pPr>
            <a:r>
              <a:rPr lang="en-US" altLang="en-US" sz="2400" b="1" dirty="0">
                <a:solidFill>
                  <a:schemeClr val="bg1"/>
                </a:solidFill>
              </a:rPr>
              <a:t>Use Scripture with the church: Matthew 5:21-24 and 18:15-20</a:t>
            </a:r>
          </a:p>
          <a:p>
            <a:pPr marL="69850" indent="0" eaLnBrk="1" hangingPunct="1">
              <a:lnSpc>
                <a:spcPct val="90000"/>
              </a:lnSpc>
              <a:buNone/>
            </a:pPr>
            <a:r>
              <a:rPr lang="en-US" altLang="en-US" sz="1100" b="1" dirty="0">
                <a:solidFill>
                  <a:schemeClr val="bg1"/>
                </a:solidFill>
              </a:rPr>
              <a:t> </a:t>
            </a:r>
          </a:p>
          <a:p>
            <a:pPr indent="-273050" eaLnBrk="1" hangingPunct="1">
              <a:lnSpc>
                <a:spcPct val="90000"/>
              </a:lnSpc>
            </a:pPr>
            <a:r>
              <a:rPr lang="en-US" altLang="en-US" sz="2400" b="1" dirty="0">
                <a:solidFill>
                  <a:schemeClr val="bg1"/>
                </a:solidFill>
              </a:rPr>
              <a:t>Confession and repentance will likely be necessary</a:t>
            </a:r>
          </a:p>
          <a:p>
            <a:pPr marL="69850" indent="0" eaLnBrk="1" hangingPunct="1">
              <a:lnSpc>
                <a:spcPct val="90000"/>
              </a:lnSpc>
              <a:buNone/>
            </a:pPr>
            <a:endParaRPr lang="en-US" altLang="en-US" sz="1200" b="1" dirty="0"/>
          </a:p>
          <a:p>
            <a:pPr indent="-273050" eaLnBrk="1" hangingPunct="1"/>
            <a:r>
              <a:rPr lang="en-US" altLang="en-US" sz="2400" b="1" dirty="0">
                <a:solidFill>
                  <a:schemeClr val="bg1"/>
                </a:solidFill>
              </a:rPr>
              <a:t>Resolution often requires replacement</a:t>
            </a:r>
          </a:p>
          <a:p>
            <a:pPr marL="69850" indent="0" eaLnBrk="1" hangingPunct="1">
              <a:buNone/>
            </a:pPr>
            <a:endParaRPr lang="en-US" altLang="en-US" sz="1050" b="1" dirty="0">
              <a:solidFill>
                <a:schemeClr val="bg1"/>
              </a:solidFill>
            </a:endParaRPr>
          </a:p>
          <a:p>
            <a:pPr indent="-273050" eaLnBrk="1" hangingPunct="1"/>
            <a:r>
              <a:rPr lang="en-US" altLang="en-US" sz="2400" b="1" dirty="0">
                <a:solidFill>
                  <a:schemeClr val="bg1"/>
                </a:solidFill>
              </a:rPr>
              <a:t>May require replacing old structures and rules with new</a:t>
            </a:r>
          </a:p>
          <a:p>
            <a:pPr marL="69850" indent="0" eaLnBrk="1" hangingPunct="1">
              <a:buNone/>
            </a:pPr>
            <a:endParaRPr lang="en-US" altLang="en-US" sz="800" b="1" dirty="0">
              <a:solidFill>
                <a:schemeClr val="bg1"/>
              </a:solidFill>
            </a:endParaRPr>
          </a:p>
          <a:p>
            <a:pPr indent="-273050" eaLnBrk="1" hangingPunct="1"/>
            <a:r>
              <a:rPr lang="en-US" altLang="en-US" sz="2400" b="1" dirty="0">
                <a:solidFill>
                  <a:schemeClr val="bg1"/>
                </a:solidFill>
              </a:rPr>
              <a:t>May require new leadership</a:t>
            </a:r>
          </a:p>
          <a:p>
            <a:pPr indent="-273050" eaLnBrk="1" hangingPunct="1">
              <a:lnSpc>
                <a:spcPct val="90000"/>
              </a:lnSpc>
            </a:pPr>
            <a:endParaRPr lang="en-US" altLang="en-US" sz="2600" b="1" dirty="0">
              <a:solidFill>
                <a:schemeClr val="bg1"/>
              </a:solidFill>
            </a:endParaRPr>
          </a:p>
        </p:txBody>
      </p:sp>
      <p:sp>
        <p:nvSpPr>
          <p:cNvPr id="9216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DC5F13D1-DF59-44D9-8F2D-1E81536C4CCB}" type="slidenum">
              <a:rPr lang="en-US" altLang="en-US" smtClean="0">
                <a:solidFill>
                  <a:srgbClr val="BCBCBC"/>
                </a:solidFill>
                <a:latin typeface="Tahoma" pitchFamily="34" charset="0"/>
                <a:ea typeface="MS PGothic" pitchFamily="34" charset="-128"/>
              </a:rPr>
              <a:pPr eaLnBrk="1" hangingPunct="1"/>
              <a:t>23</a:t>
            </a:fld>
            <a:endParaRPr lang="en-US" altLang="en-US" dirty="0">
              <a:solidFill>
                <a:srgbClr val="BCBCBC"/>
              </a:solidFill>
              <a:latin typeface="Tahoma" pitchFamily="34" charset="0"/>
              <a:ea typeface="MS PGothic" pitchFamily="34" charset="-128"/>
            </a:endParaRPr>
          </a:p>
        </p:txBody>
      </p:sp>
      <p:pic>
        <p:nvPicPr>
          <p:cNvPr id="5" name="Picture 4" descr="A close up of a logo&#10;&#10;Description generated with high confidence">
            <a:extLst>
              <a:ext uri="{FF2B5EF4-FFF2-40B4-BE49-F238E27FC236}">
                <a16:creationId xmlns:a16="http://schemas.microsoft.com/office/drawing/2014/main" id="{6054243E-F79E-4F43-AAD0-4D16B91DA70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pic>
        <p:nvPicPr>
          <p:cNvPr id="6" name="Picture 3" descr="Deep_prayer">
            <a:extLst>
              <a:ext uri="{FF2B5EF4-FFF2-40B4-BE49-F238E27FC236}">
                <a16:creationId xmlns:a16="http://schemas.microsoft.com/office/drawing/2014/main" id="{22469CD0-791B-4823-BCBC-D9B7A39980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6885" y="2142857"/>
            <a:ext cx="3270207" cy="223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0926338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a:xfrm>
            <a:off x="712269" y="533400"/>
            <a:ext cx="8979475" cy="1143000"/>
          </a:xfrm>
          <a:extLst/>
        </p:spPr>
        <p:txBody>
          <a:bodyPr rtlCol="0">
            <a:normAutofit/>
            <a:scene3d>
              <a:camera prst="orthographicFront"/>
              <a:lightRig rig="soft" dir="t">
                <a:rot lat="0" lon="0" rev="16800000"/>
              </a:lightRig>
            </a:scene3d>
            <a:sp3d prstMaterial="softEdge">
              <a:bevelT w="38100" h="38100"/>
            </a:sp3d>
          </a:bodyPr>
          <a:lstStyle/>
          <a:p>
            <a:pPr eaLnBrk="1" fontAlgn="auto" hangingPunct="1">
              <a:spcAft>
                <a:spcPts val="0"/>
              </a:spcAft>
              <a:defRPr/>
            </a:pPr>
            <a:r>
              <a:rPr lang="en-US" sz="3600" b="1" dirty="0">
                <a:solidFill>
                  <a:schemeClr val="bg1"/>
                </a:solidFill>
              </a:rPr>
              <a:t>Fellowship: Resolving Conflict</a:t>
            </a:r>
          </a:p>
        </p:txBody>
      </p:sp>
      <p:sp>
        <p:nvSpPr>
          <p:cNvPr id="3" name="Content Placeholder 2"/>
          <p:cNvSpPr>
            <a:spLocks noGrp="1"/>
          </p:cNvSpPr>
          <p:nvPr>
            <p:ph idx="1"/>
          </p:nvPr>
        </p:nvSpPr>
        <p:spPr>
          <a:xfrm>
            <a:off x="3920243" y="1789112"/>
            <a:ext cx="7848600" cy="4343400"/>
          </a:xfrm>
        </p:spPr>
        <p:txBody>
          <a:bodyPr/>
          <a:lstStyle/>
          <a:p>
            <a:pPr indent="-273050" eaLnBrk="1" hangingPunct="1">
              <a:lnSpc>
                <a:spcPct val="90000"/>
              </a:lnSpc>
            </a:pPr>
            <a:r>
              <a:rPr lang="en-US" altLang="en-US" sz="2400" b="1" dirty="0">
                <a:solidFill>
                  <a:schemeClr val="bg1"/>
                </a:solidFill>
              </a:rPr>
              <a:t>Resolution may require discipline and accountability</a:t>
            </a:r>
          </a:p>
          <a:p>
            <a:pPr marL="69850" indent="0" eaLnBrk="1" hangingPunct="1">
              <a:lnSpc>
                <a:spcPct val="90000"/>
              </a:lnSpc>
              <a:buNone/>
            </a:pPr>
            <a:endParaRPr lang="en-US" altLang="en-US" sz="1400" b="1" dirty="0">
              <a:solidFill>
                <a:schemeClr val="bg1"/>
              </a:solidFill>
            </a:endParaRPr>
          </a:p>
          <a:p>
            <a:pPr indent="-273050" eaLnBrk="1" hangingPunct="1">
              <a:lnSpc>
                <a:spcPct val="90000"/>
              </a:lnSpc>
            </a:pPr>
            <a:r>
              <a:rPr lang="en-US" altLang="en-US" sz="2400" b="1" dirty="0">
                <a:solidFill>
                  <a:schemeClr val="bg1"/>
                </a:solidFill>
              </a:rPr>
              <a:t>Must replace the negative with positive  - serious issue</a:t>
            </a:r>
          </a:p>
          <a:p>
            <a:pPr marL="639763" lvl="1" indent="-273050" eaLnBrk="1" hangingPunct="1">
              <a:lnSpc>
                <a:spcPct val="90000"/>
              </a:lnSpc>
            </a:pPr>
            <a:r>
              <a:rPr lang="en-US" altLang="en-US" sz="2400" b="1" dirty="0">
                <a:solidFill>
                  <a:schemeClr val="bg1"/>
                </a:solidFill>
              </a:rPr>
              <a:t>If not, doomed to repeat</a:t>
            </a:r>
          </a:p>
          <a:p>
            <a:pPr marL="366713" lvl="1" indent="0" eaLnBrk="1" hangingPunct="1">
              <a:lnSpc>
                <a:spcPct val="90000"/>
              </a:lnSpc>
              <a:buNone/>
            </a:pPr>
            <a:endParaRPr lang="en-US" altLang="en-US" sz="2000" b="1" dirty="0">
              <a:solidFill>
                <a:schemeClr val="bg1"/>
              </a:solidFill>
            </a:endParaRPr>
          </a:p>
          <a:p>
            <a:pPr marL="412750" eaLnBrk="1" hangingPunct="1">
              <a:lnSpc>
                <a:spcPct val="90000"/>
              </a:lnSpc>
            </a:pPr>
            <a:r>
              <a:rPr lang="en-US" altLang="en-US" sz="2400" b="1" dirty="0">
                <a:solidFill>
                  <a:schemeClr val="bg1"/>
                </a:solidFill>
              </a:rPr>
              <a:t>Sometimes mutually agreed separation  may be the only possible action they will take </a:t>
            </a:r>
          </a:p>
          <a:p>
            <a:pPr marL="69850" indent="0" eaLnBrk="1" hangingPunct="1">
              <a:lnSpc>
                <a:spcPct val="90000"/>
              </a:lnSpc>
              <a:buNone/>
            </a:pPr>
            <a:endParaRPr lang="en-US" altLang="en-US" sz="1200" b="1" dirty="0">
              <a:solidFill>
                <a:schemeClr val="bg1"/>
              </a:solidFill>
            </a:endParaRPr>
          </a:p>
          <a:p>
            <a:pPr marL="69850" indent="0" eaLnBrk="1" hangingPunct="1">
              <a:lnSpc>
                <a:spcPct val="90000"/>
              </a:lnSpc>
              <a:buNone/>
            </a:pPr>
            <a:r>
              <a:rPr lang="en-US" altLang="en-US" sz="2400" b="1" dirty="0">
                <a:solidFill>
                  <a:schemeClr val="bg1"/>
                </a:solidFill>
              </a:rPr>
              <a:t>e.g. Acts 15:36-41;  2 Tim 4:11</a:t>
            </a:r>
          </a:p>
          <a:p>
            <a:pPr marL="69850" indent="0" eaLnBrk="1" hangingPunct="1">
              <a:lnSpc>
                <a:spcPct val="90000"/>
              </a:lnSpc>
              <a:buNone/>
            </a:pPr>
            <a:r>
              <a:rPr lang="en-US" altLang="en-US" sz="2400" b="1" dirty="0">
                <a:solidFill>
                  <a:schemeClr val="bg1"/>
                </a:solidFill>
              </a:rPr>
              <a:t>Paul and Barnabas over John Mark  </a:t>
            </a:r>
          </a:p>
          <a:p>
            <a:pPr marL="69850" indent="0" eaLnBrk="1" hangingPunct="1">
              <a:lnSpc>
                <a:spcPct val="90000"/>
              </a:lnSpc>
              <a:buNone/>
            </a:pPr>
            <a:endParaRPr lang="en-US" altLang="en-US" sz="1050" b="1" dirty="0">
              <a:solidFill>
                <a:schemeClr val="bg1"/>
              </a:solidFill>
            </a:endParaRPr>
          </a:p>
          <a:p>
            <a:pPr marL="69850" indent="0" eaLnBrk="1" hangingPunct="1">
              <a:lnSpc>
                <a:spcPct val="90000"/>
              </a:lnSpc>
              <a:buNone/>
            </a:pPr>
            <a:r>
              <a:rPr lang="en-US" altLang="en-US" sz="2400" b="1" dirty="0">
                <a:solidFill>
                  <a:schemeClr val="bg1"/>
                </a:solidFill>
              </a:rPr>
              <a:t>even godly people can disagree</a:t>
            </a:r>
          </a:p>
          <a:p>
            <a:pPr indent="-273050" eaLnBrk="1" hangingPunct="1">
              <a:lnSpc>
                <a:spcPct val="90000"/>
              </a:lnSpc>
            </a:pPr>
            <a:endParaRPr lang="en-US" altLang="en-US" sz="3600" dirty="0">
              <a:solidFill>
                <a:schemeClr val="bg1"/>
              </a:solidFill>
            </a:endParaRPr>
          </a:p>
        </p:txBody>
      </p:sp>
      <p:sp>
        <p:nvSpPr>
          <p:cNvPr id="9523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eaLnBrk="1" hangingPunct="1"/>
            <a:fld id="{7055F36A-DB33-4F12-ABD3-E9049893D0BC}" type="slidenum">
              <a:rPr lang="en-US" altLang="en-US" smtClean="0">
                <a:solidFill>
                  <a:srgbClr val="BCBCBC"/>
                </a:solidFill>
                <a:latin typeface="Tahoma" pitchFamily="34" charset="0"/>
                <a:ea typeface="MS PGothic" pitchFamily="34" charset="-128"/>
              </a:rPr>
              <a:pPr eaLnBrk="1" hangingPunct="1"/>
              <a:t>24</a:t>
            </a:fld>
            <a:endParaRPr lang="en-US" altLang="en-US">
              <a:solidFill>
                <a:srgbClr val="BCBCBC"/>
              </a:solidFill>
              <a:latin typeface="Tahoma" pitchFamily="34" charset="0"/>
              <a:ea typeface="MS PGothic" pitchFamily="34" charset="-128"/>
            </a:endParaRPr>
          </a:p>
        </p:txBody>
      </p:sp>
      <p:pic>
        <p:nvPicPr>
          <p:cNvPr id="5" name="Picture 4" descr="praymeeting01">
            <a:extLst>
              <a:ext uri="{FF2B5EF4-FFF2-40B4-BE49-F238E27FC236}">
                <a16:creationId xmlns:a16="http://schemas.microsoft.com/office/drawing/2014/main" id="{C68B1241-C6DD-4EEF-B449-62331D999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2245" y="2143226"/>
            <a:ext cx="3443993" cy="2026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A close up of a logo&#10;&#10;Description generated with high confidence">
            <a:extLst>
              <a:ext uri="{FF2B5EF4-FFF2-40B4-BE49-F238E27FC236}">
                <a16:creationId xmlns:a16="http://schemas.microsoft.com/office/drawing/2014/main" id="{BFD53458-9DCE-4906-A7AE-D66A7D8A0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2425438680"/>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359804-0B65-4651-93B9-F3252E99114C}" type="slidenum">
              <a:rPr lang="en-US">
                <a:solidFill>
                  <a:srgbClr val="000000"/>
                </a:solidFill>
              </a:rPr>
              <a:pPr>
                <a:defRPr/>
              </a:pPr>
              <a:t>25</a:t>
            </a:fld>
            <a:endParaRPr lang="en-US">
              <a:solidFill>
                <a:srgbClr val="000000"/>
              </a:solidFill>
            </a:endParaRPr>
          </a:p>
        </p:txBody>
      </p:sp>
      <p:sp>
        <p:nvSpPr>
          <p:cNvPr id="4" name="TextBox 3"/>
          <p:cNvSpPr txBox="1"/>
          <p:nvPr/>
        </p:nvSpPr>
        <p:spPr>
          <a:xfrm>
            <a:off x="615215" y="782800"/>
            <a:ext cx="8534400" cy="646331"/>
          </a:xfrm>
          <a:prstGeom prst="rect">
            <a:avLst/>
          </a:prstGeom>
          <a:noFill/>
        </p:spPr>
        <p:txBody>
          <a:bodyPr wrap="square">
            <a:spAutoFit/>
          </a:bodyPr>
          <a:lstStyle/>
          <a:p>
            <a:pPr algn="ctr" fontAlgn="base">
              <a:spcBef>
                <a:spcPct val="0"/>
              </a:spcBef>
              <a:spcAft>
                <a:spcPct val="0"/>
              </a:spcAft>
              <a:defRPr/>
            </a:pPr>
            <a:r>
              <a:rPr lang="en-US" sz="3600" b="1" dirty="0">
                <a:solidFill>
                  <a:srgbClr val="FFFFFF"/>
                </a:solidFill>
                <a:effectLst>
                  <a:outerShdw blurRad="38100" dist="38100" dir="2700000" algn="tl">
                    <a:srgbClr val="000000">
                      <a:alpha val="43137"/>
                    </a:srgbClr>
                  </a:outerShdw>
                </a:effectLst>
              </a:rPr>
              <a:t>Fellowship: Conflict Consulting</a:t>
            </a:r>
            <a:endParaRPr lang="en-US" sz="3600" dirty="0">
              <a:solidFill>
                <a:srgbClr val="FFFFFF"/>
              </a:solidFill>
              <a:effectLst>
                <a:outerShdw blurRad="38100" dist="38100" dir="2700000" algn="tl">
                  <a:srgbClr val="000000">
                    <a:alpha val="43137"/>
                  </a:srgbClr>
                </a:outerShdw>
              </a:effectLst>
            </a:endParaRPr>
          </a:p>
        </p:txBody>
      </p:sp>
      <p:sp>
        <p:nvSpPr>
          <p:cNvPr id="7" name="Content Placeholder 2"/>
          <p:cNvSpPr txBox="1">
            <a:spLocks/>
          </p:cNvSpPr>
          <p:nvPr/>
        </p:nvSpPr>
        <p:spPr>
          <a:xfrm>
            <a:off x="2549091" y="1997462"/>
            <a:ext cx="8077200" cy="4435475"/>
          </a:xfrm>
          <a:prstGeom prst="rect">
            <a:avLst/>
          </a:prstGeom>
        </p:spPr>
        <p:txBody>
          <a:bodyPr rtlCol="0">
            <a:normAutofit fontScale="77500" lnSpcReduction="20000"/>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indent="-274320" eaLnBrk="1" fontAlgn="auto" hangingPunct="1">
              <a:spcAft>
                <a:spcPts val="0"/>
              </a:spcAft>
              <a:defRPr/>
            </a:pPr>
            <a:r>
              <a:rPr lang="en-US" sz="3600" b="1" kern="0" dirty="0">
                <a:solidFill>
                  <a:schemeClr val="bg1"/>
                </a:solidFill>
              </a:rPr>
              <a:t> </a:t>
            </a:r>
            <a:r>
              <a:rPr lang="en-US" sz="3100" b="1" kern="0" dirty="0">
                <a:solidFill>
                  <a:schemeClr val="bg1"/>
                </a:solidFill>
              </a:rPr>
              <a:t>Recognize this as a specialty</a:t>
            </a:r>
          </a:p>
          <a:p>
            <a:pPr marL="68580" indent="0" eaLnBrk="1" fontAlgn="auto" hangingPunct="1">
              <a:spcAft>
                <a:spcPts val="0"/>
              </a:spcAft>
              <a:buNone/>
              <a:defRPr/>
            </a:pPr>
            <a:r>
              <a:rPr lang="en-US" sz="3100" b="1" kern="0" dirty="0">
                <a:solidFill>
                  <a:schemeClr val="bg1"/>
                </a:solidFill>
              </a:rPr>
              <a:t>    (Also one of the most common needs)</a:t>
            </a:r>
          </a:p>
          <a:p>
            <a:pPr marL="68580" indent="0" eaLnBrk="1" fontAlgn="auto" hangingPunct="1">
              <a:spcAft>
                <a:spcPts val="0"/>
              </a:spcAft>
              <a:buNone/>
              <a:defRPr/>
            </a:pPr>
            <a:endParaRPr lang="en-US" sz="3100" b="1" kern="0" dirty="0">
              <a:solidFill>
                <a:schemeClr val="bg1"/>
              </a:solidFill>
            </a:endParaRPr>
          </a:p>
          <a:p>
            <a:pPr indent="-274320" eaLnBrk="1" fontAlgn="auto" hangingPunct="1">
              <a:spcAft>
                <a:spcPts val="0"/>
              </a:spcAft>
              <a:defRPr/>
            </a:pPr>
            <a:r>
              <a:rPr lang="en-US" sz="3100" b="1" kern="0" dirty="0">
                <a:solidFill>
                  <a:schemeClr val="bg1"/>
                </a:solidFill>
              </a:rPr>
              <a:t> Assess your strengths </a:t>
            </a:r>
          </a:p>
          <a:p>
            <a:pPr marL="68580" indent="0" eaLnBrk="1" fontAlgn="auto" hangingPunct="1">
              <a:spcAft>
                <a:spcPts val="0"/>
              </a:spcAft>
              <a:buNone/>
              <a:defRPr/>
            </a:pPr>
            <a:endParaRPr lang="en-US" sz="3100" b="1" kern="0" dirty="0">
              <a:solidFill>
                <a:schemeClr val="bg1"/>
              </a:solidFill>
            </a:endParaRPr>
          </a:p>
          <a:p>
            <a:pPr indent="-274320" eaLnBrk="1" fontAlgn="auto" hangingPunct="1">
              <a:spcAft>
                <a:spcPts val="0"/>
              </a:spcAft>
              <a:defRPr/>
            </a:pPr>
            <a:r>
              <a:rPr lang="en-US" sz="3100" b="1" kern="0" dirty="0">
                <a:solidFill>
                  <a:schemeClr val="bg1"/>
                </a:solidFill>
              </a:rPr>
              <a:t> Consider denominational resources</a:t>
            </a:r>
          </a:p>
          <a:p>
            <a:pPr marL="68580" indent="0" eaLnBrk="1" fontAlgn="auto" hangingPunct="1">
              <a:spcAft>
                <a:spcPts val="0"/>
              </a:spcAft>
              <a:buNone/>
              <a:defRPr/>
            </a:pPr>
            <a:r>
              <a:rPr lang="en-US" sz="3100" b="1" kern="0" dirty="0">
                <a:solidFill>
                  <a:schemeClr val="bg1"/>
                </a:solidFill>
              </a:rPr>
              <a:t>	Example: EFCA North Central District</a:t>
            </a:r>
          </a:p>
          <a:p>
            <a:pPr marL="68580" indent="0" eaLnBrk="1" fontAlgn="auto" hangingPunct="1">
              <a:spcAft>
                <a:spcPts val="0"/>
              </a:spcAft>
              <a:buNone/>
              <a:defRPr/>
            </a:pPr>
            <a:endParaRPr lang="en-US" sz="3100" b="1" kern="0" dirty="0">
              <a:solidFill>
                <a:schemeClr val="bg1"/>
              </a:solidFill>
            </a:endParaRPr>
          </a:p>
          <a:p>
            <a:pPr indent="-274320" eaLnBrk="1" fontAlgn="auto" hangingPunct="1">
              <a:spcAft>
                <a:spcPts val="0"/>
              </a:spcAft>
              <a:defRPr/>
            </a:pPr>
            <a:r>
              <a:rPr lang="en-US" sz="3100" b="1" kern="0" dirty="0">
                <a:solidFill>
                  <a:schemeClr val="bg1"/>
                </a:solidFill>
              </a:rPr>
              <a:t> Consider other resources</a:t>
            </a:r>
          </a:p>
          <a:p>
            <a:pPr marL="68580" indent="0" eaLnBrk="1" fontAlgn="auto" hangingPunct="1">
              <a:spcAft>
                <a:spcPts val="0"/>
              </a:spcAft>
              <a:buNone/>
              <a:defRPr/>
            </a:pPr>
            <a:r>
              <a:rPr lang="en-US" sz="3100" b="1" kern="0" dirty="0">
                <a:solidFill>
                  <a:schemeClr val="bg1"/>
                </a:solidFill>
              </a:rPr>
              <a:t>        e.g.  The Peacemaker  - Ken Sande</a:t>
            </a:r>
          </a:p>
          <a:p>
            <a:pPr marL="68580" indent="0" eaLnBrk="1" fontAlgn="auto" hangingPunct="1">
              <a:spcAft>
                <a:spcPts val="0"/>
              </a:spcAft>
              <a:buNone/>
              <a:defRPr/>
            </a:pPr>
            <a:r>
              <a:rPr lang="en-US" sz="3100" b="1" kern="0" dirty="0">
                <a:solidFill>
                  <a:schemeClr val="bg1"/>
                </a:solidFill>
              </a:rPr>
              <a:t>         The Alban Institute Levels of Conflict (next slide) </a:t>
            </a:r>
            <a:r>
              <a:rPr lang="en-US" sz="3100" kern="0" dirty="0">
                <a:solidFill>
                  <a:schemeClr val="bg1"/>
                </a:solidFill>
              </a:rPr>
              <a:t>	       </a:t>
            </a:r>
          </a:p>
          <a:p>
            <a:pPr marL="68580" indent="0" eaLnBrk="1" fontAlgn="auto" hangingPunct="1">
              <a:spcAft>
                <a:spcPts val="0"/>
              </a:spcAft>
              <a:buNone/>
              <a:defRPr/>
            </a:pPr>
            <a:endParaRPr lang="en-US" sz="3100" kern="0" dirty="0">
              <a:solidFill>
                <a:schemeClr val="bg1"/>
              </a:solidFill>
            </a:endParaRPr>
          </a:p>
          <a:p>
            <a:pPr indent="-274320" eaLnBrk="1" fontAlgn="auto" hangingPunct="1">
              <a:spcAft>
                <a:spcPts val="0"/>
              </a:spcAft>
              <a:defRPr/>
            </a:pPr>
            <a:endParaRPr lang="en-US" sz="3600" kern="0" dirty="0">
              <a:solidFill>
                <a:schemeClr val="bg1"/>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92" y="2125539"/>
            <a:ext cx="1663700" cy="1663700"/>
          </a:xfrm>
          <a:prstGeom prst="rect">
            <a:avLst/>
          </a:prstGeom>
        </p:spPr>
      </p:pic>
      <p:pic>
        <p:nvPicPr>
          <p:cNvPr id="6" name="Picture 5" descr="A close up of a logo&#10;&#10;Description generated with high confidence">
            <a:extLst>
              <a:ext uri="{FF2B5EF4-FFF2-40B4-BE49-F238E27FC236}">
                <a16:creationId xmlns:a16="http://schemas.microsoft.com/office/drawing/2014/main" id="{8CAA9760-0D87-4A43-A0B6-A4BD5DF29F4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23891609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E359804-0B65-4651-93B9-F3252E99114C}" type="slidenum">
              <a:rPr lang="en-US">
                <a:solidFill>
                  <a:srgbClr val="000000"/>
                </a:solidFill>
              </a:rPr>
              <a:pPr>
                <a:defRPr/>
              </a:pPr>
              <a:t>26</a:t>
            </a:fld>
            <a:endParaRPr lang="en-US">
              <a:solidFill>
                <a:srgbClr val="000000"/>
              </a:solidFill>
            </a:endParaRPr>
          </a:p>
        </p:txBody>
      </p:sp>
      <p:sp>
        <p:nvSpPr>
          <p:cNvPr id="4" name="TextBox 3"/>
          <p:cNvSpPr txBox="1"/>
          <p:nvPr/>
        </p:nvSpPr>
        <p:spPr>
          <a:xfrm>
            <a:off x="339595" y="698145"/>
            <a:ext cx="9144000" cy="646331"/>
          </a:xfrm>
          <a:prstGeom prst="rect">
            <a:avLst/>
          </a:prstGeom>
          <a:noFill/>
        </p:spPr>
        <p:txBody>
          <a:bodyPr>
            <a:spAutoFit/>
          </a:bodyPr>
          <a:lstStyle/>
          <a:p>
            <a:pPr algn="ctr" fontAlgn="base">
              <a:spcBef>
                <a:spcPct val="0"/>
              </a:spcBef>
              <a:spcAft>
                <a:spcPct val="0"/>
              </a:spcAft>
              <a:defRPr/>
            </a:pPr>
            <a:r>
              <a:rPr lang="en-US" sz="3600" b="1" dirty="0">
                <a:solidFill>
                  <a:srgbClr val="FFFFFF"/>
                </a:solidFill>
                <a:effectLst>
                  <a:outerShdw blurRad="38100" dist="38100" dir="2700000" algn="tl">
                    <a:srgbClr val="000000">
                      <a:alpha val="43137"/>
                    </a:srgbClr>
                  </a:outerShdw>
                </a:effectLst>
              </a:rPr>
              <a:t>Fellowship: Conflict Consulting </a:t>
            </a:r>
            <a:endParaRPr lang="en-US" sz="3600" dirty="0">
              <a:solidFill>
                <a:srgbClr val="FFFFFF"/>
              </a:solidFill>
              <a:effectLst>
                <a:outerShdw blurRad="38100" dist="38100" dir="2700000" algn="tl">
                  <a:srgbClr val="000000">
                    <a:alpha val="43137"/>
                  </a:srgbClr>
                </a:outerShdw>
              </a:effectLs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1981201"/>
            <a:ext cx="6165590" cy="4647297"/>
          </a:xfrm>
          <a:prstGeom prst="rect">
            <a:avLst/>
          </a:prstGeom>
        </p:spPr>
      </p:pic>
      <p:sp>
        <p:nvSpPr>
          <p:cNvPr id="6" name="TextBox 5"/>
          <p:cNvSpPr txBox="1"/>
          <p:nvPr/>
        </p:nvSpPr>
        <p:spPr>
          <a:xfrm>
            <a:off x="8316723" y="2435759"/>
            <a:ext cx="3259226" cy="3724096"/>
          </a:xfrm>
          <a:prstGeom prst="rect">
            <a:avLst/>
          </a:prstGeom>
          <a:noFill/>
        </p:spPr>
        <p:txBody>
          <a:bodyPr wrap="none" rtlCol="0">
            <a:spAutoFit/>
          </a:bodyPr>
          <a:lstStyle/>
          <a:p>
            <a:pPr marL="16002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Understand</a:t>
            </a:r>
          </a:p>
          <a:p>
            <a:pPr>
              <a:buClr>
                <a:schemeClr val="bg1"/>
              </a:buClr>
            </a:pPr>
            <a:r>
              <a:rPr lang="en-US" sz="2400" b="1" kern="0" dirty="0">
                <a:solidFill>
                  <a:schemeClr val="bg1"/>
                </a:solidFill>
                <a:effectLst>
                  <a:outerShdw blurRad="38100" dist="38100" dir="2700000" algn="tl">
                    <a:srgbClr val="000000">
                      <a:alpha val="43137"/>
                    </a:srgbClr>
                  </a:outerShdw>
                </a:effectLst>
                <a:latin typeface="+mj-lt"/>
              </a:rPr>
              <a:t>   (See handout)</a:t>
            </a:r>
          </a:p>
          <a:p>
            <a:pPr marL="342900" indent="-342900">
              <a:buClr>
                <a:schemeClr val="bg1"/>
              </a:buClr>
              <a:buFont typeface="Arial" panose="020B0604020202020204" pitchFamily="34" charset="0"/>
              <a:buChar char="•"/>
            </a:pPr>
            <a:endParaRPr lang="en-US" sz="2400" b="1" kern="0" dirty="0">
              <a:solidFill>
                <a:schemeClr val="bg1"/>
              </a:solidFill>
              <a:effectLst>
                <a:outerShdw blurRad="38100" dist="38100" dir="2700000" algn="tl">
                  <a:srgbClr val="000000">
                    <a:alpha val="43137"/>
                  </a:srgbClr>
                </a:outerShdw>
              </a:effectLst>
              <a:latin typeface="+mj-lt"/>
            </a:endParaRPr>
          </a:p>
          <a:p>
            <a:pPr marL="34290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Consider Skills</a:t>
            </a:r>
          </a:p>
          <a:p>
            <a:pPr marL="342900" indent="-342900">
              <a:buClr>
                <a:schemeClr val="bg1"/>
              </a:buClr>
              <a:buFont typeface="Arial" panose="020B0604020202020204" pitchFamily="34" charset="0"/>
              <a:buChar char="•"/>
            </a:pPr>
            <a:endParaRPr lang="en-US" sz="2400" b="1" kern="0" dirty="0">
              <a:solidFill>
                <a:schemeClr val="bg1"/>
              </a:solidFill>
              <a:effectLst>
                <a:outerShdw blurRad="38100" dist="38100" dir="2700000" algn="tl">
                  <a:srgbClr val="000000">
                    <a:alpha val="43137"/>
                  </a:srgbClr>
                </a:outerShdw>
              </a:effectLst>
              <a:latin typeface="+mj-lt"/>
            </a:endParaRPr>
          </a:p>
          <a:p>
            <a:pPr marL="16002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Get Training</a:t>
            </a:r>
          </a:p>
          <a:p>
            <a:pPr marL="342900" indent="-342900">
              <a:buClr>
                <a:schemeClr val="bg1"/>
              </a:buClr>
              <a:buFont typeface="Arial" panose="020B0604020202020204" pitchFamily="34" charset="0"/>
              <a:buChar char="•"/>
            </a:pPr>
            <a:endParaRPr lang="en-US" sz="2400" b="1" kern="0" dirty="0">
              <a:solidFill>
                <a:schemeClr val="bg1"/>
              </a:solidFill>
              <a:effectLst>
                <a:outerShdw blurRad="38100" dist="38100" dir="2700000" algn="tl">
                  <a:srgbClr val="000000">
                    <a:alpha val="43137"/>
                  </a:srgbClr>
                </a:outerShdw>
              </a:effectLst>
              <a:latin typeface="+mj-lt"/>
            </a:endParaRPr>
          </a:p>
          <a:p>
            <a:pPr marL="160020" indent="-34290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Possibly:</a:t>
            </a:r>
          </a:p>
          <a:p>
            <a:pPr>
              <a:buClr>
                <a:schemeClr val="bg1"/>
              </a:buClr>
            </a:pPr>
            <a:r>
              <a:rPr lang="en-US" sz="2400" b="1" kern="0" dirty="0">
                <a:solidFill>
                  <a:schemeClr val="bg1"/>
                </a:solidFill>
                <a:effectLst>
                  <a:outerShdw blurRad="38100" dist="38100" dir="2700000" algn="tl">
                    <a:srgbClr val="000000">
                      <a:alpha val="43137"/>
                    </a:srgbClr>
                  </a:outerShdw>
                </a:effectLst>
                <a:latin typeface="+mj-lt"/>
              </a:rPr>
              <a:t>     Make it a specialty</a:t>
            </a:r>
          </a:p>
          <a:p>
            <a:pPr>
              <a:buClr>
                <a:schemeClr val="tx1"/>
              </a:buClr>
            </a:pPr>
            <a:endParaRPr lang="en-US" sz="2000" b="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A8F952E6-9DFA-4848-BB77-5D8990BA2F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22323168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1940651151"/>
              </p:ext>
            </p:extLst>
          </p:nvPr>
        </p:nvGraphicFramePr>
        <p:xfrm>
          <a:off x="2181726" y="2322831"/>
          <a:ext cx="7356910"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#4 Outline</a:t>
            </a:r>
          </a:p>
        </p:txBody>
      </p:sp>
    </p:spTree>
    <p:extLst>
      <p:ext uri="{BB962C8B-B14F-4D97-AF65-F5344CB8AC3E}">
        <p14:creationId xmlns:p14="http://schemas.microsoft.com/office/powerpoint/2010/main" val="2540211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Discipleship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493871" y="1655541"/>
            <a:ext cx="4698722"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A Church Health Definition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2" name="Rectangle 1">
            <a:extLst>
              <a:ext uri="{FF2B5EF4-FFF2-40B4-BE49-F238E27FC236}">
                <a16:creationId xmlns:a16="http://schemas.microsoft.com/office/drawing/2014/main" id="{A152D704-E5AD-4F39-8D08-4F1DEAAAE58A}"/>
              </a:ext>
            </a:extLst>
          </p:cNvPr>
          <p:cNvSpPr/>
          <p:nvPr/>
        </p:nvSpPr>
        <p:spPr>
          <a:xfrm>
            <a:off x="1856472" y="2215675"/>
            <a:ext cx="8555255" cy="4524315"/>
          </a:xfrm>
          <a:prstGeom prst="rect">
            <a:avLst/>
          </a:prstGeom>
        </p:spPr>
        <p:txBody>
          <a:bodyPr wrap="square">
            <a:spAutoFit/>
          </a:bodyPr>
          <a:lstStyle/>
          <a:p>
            <a:r>
              <a:rPr lang="en-US" sz="2400" b="1" dirty="0">
                <a:solidFill>
                  <a:schemeClr val="bg1"/>
                </a:solidFill>
              </a:rPr>
              <a:t>Discipleship is... loving </a:t>
            </a:r>
            <a:r>
              <a:rPr lang="en-US" sz="2400" b="1" u="sng" dirty="0">
                <a:solidFill>
                  <a:schemeClr val="bg1"/>
                </a:solidFill>
              </a:rPr>
              <a:t>obedience</a:t>
            </a:r>
            <a:r>
              <a:rPr lang="en-US" sz="2400" b="1" dirty="0">
                <a:solidFill>
                  <a:schemeClr val="bg1"/>
                </a:solidFill>
              </a:rPr>
              <a:t>. Jesus calls his disciples to follow his teachings through </a:t>
            </a:r>
            <a:r>
              <a:rPr lang="en-US" sz="2400" b="1" u="sng" dirty="0">
                <a:solidFill>
                  <a:schemeClr val="bg1"/>
                </a:solidFill>
              </a:rPr>
              <a:t>self-denial</a:t>
            </a:r>
            <a:r>
              <a:rPr lang="en-US" sz="2400" b="1" dirty="0">
                <a:solidFill>
                  <a:schemeClr val="bg1"/>
                </a:solidFill>
              </a:rPr>
              <a:t>. This attitude of self-denial is not particularly popular today, but it was not popular during Jesus’ time either. Being a disciple of Christ, however, demands it.</a:t>
            </a:r>
          </a:p>
          <a:p>
            <a:endParaRPr lang="en-US" sz="1400" b="1" dirty="0">
              <a:solidFill>
                <a:schemeClr val="bg1"/>
              </a:solidFill>
            </a:endParaRPr>
          </a:p>
          <a:p>
            <a:r>
              <a:rPr lang="en-US" sz="2400" b="1" dirty="0">
                <a:solidFill>
                  <a:schemeClr val="bg1"/>
                </a:solidFill>
              </a:rPr>
              <a:t> While discipleship is not a program, it can be encouraged through special </a:t>
            </a:r>
            <a:r>
              <a:rPr lang="en-US" sz="2400" b="1" u="sng" dirty="0">
                <a:solidFill>
                  <a:schemeClr val="bg1"/>
                </a:solidFill>
              </a:rPr>
              <a:t>mentoring relationships and training classes</a:t>
            </a:r>
            <a:r>
              <a:rPr lang="en-US" sz="2400" b="1" dirty="0">
                <a:solidFill>
                  <a:schemeClr val="bg1"/>
                </a:solidFill>
              </a:rPr>
              <a:t>. New Christians should have the opportunity to </a:t>
            </a:r>
            <a:r>
              <a:rPr lang="en-US" sz="2400" b="1" u="sng" dirty="0">
                <a:solidFill>
                  <a:schemeClr val="bg1"/>
                </a:solidFill>
              </a:rPr>
              <a:t>learn</a:t>
            </a:r>
            <a:r>
              <a:rPr lang="en-US" sz="2400" b="1" dirty="0">
                <a:solidFill>
                  <a:schemeClr val="bg1"/>
                </a:solidFill>
              </a:rPr>
              <a:t> how to study the Bible and how to develop a personal devotional life. Older Christians should continue to mature while lending guidance</a:t>
            </a:r>
          </a:p>
        </p:txBody>
      </p:sp>
    </p:spTree>
    <p:extLst>
      <p:ext uri="{BB962C8B-B14F-4D97-AF65-F5344CB8AC3E}">
        <p14:creationId xmlns:p14="http://schemas.microsoft.com/office/powerpoint/2010/main" val="20826820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Discipleship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606291" y="1713297"/>
            <a:ext cx="10610597"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Standard Classification Format for this Component of Church Health</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graphicFrame>
        <p:nvGraphicFramePr>
          <p:cNvPr id="3" name="Table 2">
            <a:extLst>
              <a:ext uri="{FF2B5EF4-FFF2-40B4-BE49-F238E27FC236}">
                <a16:creationId xmlns:a16="http://schemas.microsoft.com/office/drawing/2014/main" id="{D0CBF139-A9EB-4E97-85D0-70279F15CF63}"/>
              </a:ext>
            </a:extLst>
          </p:cNvPr>
          <p:cNvGraphicFramePr>
            <a:graphicFrameLocks noGrp="1"/>
          </p:cNvGraphicFramePr>
          <p:nvPr>
            <p:extLst>
              <p:ext uri="{D42A27DB-BD31-4B8C-83A1-F6EECF244321}">
                <p14:modId xmlns:p14="http://schemas.microsoft.com/office/powerpoint/2010/main" val="2442394510"/>
              </p:ext>
            </p:extLst>
          </p:nvPr>
        </p:nvGraphicFramePr>
        <p:xfrm>
          <a:off x="1256160" y="2555313"/>
          <a:ext cx="9524135" cy="3482629"/>
        </p:xfrm>
        <a:graphic>
          <a:graphicData uri="http://schemas.openxmlformats.org/drawingml/2006/table">
            <a:tbl>
              <a:tblPr firstRow="1" firstCol="1" bandRow="1">
                <a:tableStyleId>{8799B23B-EC83-4686-B30A-512413B5E67A}</a:tableStyleId>
              </a:tblPr>
              <a:tblGrid>
                <a:gridCol w="5355833">
                  <a:extLst>
                    <a:ext uri="{9D8B030D-6E8A-4147-A177-3AD203B41FA5}">
                      <a16:colId xmlns:a16="http://schemas.microsoft.com/office/drawing/2014/main" val="1973418880"/>
                    </a:ext>
                  </a:extLst>
                </a:gridCol>
                <a:gridCol w="4168302">
                  <a:extLst>
                    <a:ext uri="{9D8B030D-6E8A-4147-A177-3AD203B41FA5}">
                      <a16:colId xmlns:a16="http://schemas.microsoft.com/office/drawing/2014/main" val="3849576816"/>
                    </a:ext>
                  </a:extLst>
                </a:gridCol>
              </a:tblGrid>
              <a:tr h="450036">
                <a:tc>
                  <a:txBody>
                    <a:bodyPr/>
                    <a:lstStyle/>
                    <a:p>
                      <a:pPr marL="0" marR="0">
                        <a:lnSpc>
                          <a:spcPct val="115000"/>
                        </a:lnSpc>
                        <a:spcBef>
                          <a:spcPts val="0"/>
                        </a:spcBef>
                        <a:spcAft>
                          <a:spcPts val="0"/>
                        </a:spcAft>
                      </a:pPr>
                      <a:r>
                        <a:rPr lang="en-US" sz="2400" b="0" dirty="0">
                          <a:solidFill>
                            <a:schemeClr val="bg1"/>
                          </a:solidFill>
                          <a:effectLst/>
                        </a:rPr>
                        <a:t>Organic or Organizational</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Organic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6651460"/>
                  </a:ext>
                </a:extLst>
              </a:tr>
              <a:tr h="499427">
                <a:tc>
                  <a:txBody>
                    <a:bodyPr/>
                    <a:lstStyle/>
                    <a:p>
                      <a:pPr marL="0" marR="0">
                        <a:lnSpc>
                          <a:spcPct val="115000"/>
                        </a:lnSpc>
                        <a:spcBef>
                          <a:spcPts val="0"/>
                        </a:spcBef>
                        <a:spcAft>
                          <a:spcPts val="0"/>
                        </a:spcAft>
                      </a:pPr>
                      <a:r>
                        <a:rPr lang="en-US" sz="2400" b="0">
                          <a:solidFill>
                            <a:schemeClr val="bg1"/>
                          </a:solidFill>
                          <a:effectLst/>
                        </a:rPr>
                        <a:t>Side of the Fishbone Diagram</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Top</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657139"/>
                  </a:ext>
                </a:extLst>
              </a:tr>
              <a:tr h="450036">
                <a:tc>
                  <a:txBody>
                    <a:bodyPr/>
                    <a:lstStyle/>
                    <a:p>
                      <a:pPr marL="0" marR="0">
                        <a:lnSpc>
                          <a:spcPct val="115000"/>
                        </a:lnSpc>
                        <a:spcBef>
                          <a:spcPts val="0"/>
                        </a:spcBef>
                        <a:spcAft>
                          <a:spcPts val="0"/>
                        </a:spcAft>
                      </a:pPr>
                      <a:r>
                        <a:rPr lang="en-US" sz="2400" b="0" dirty="0">
                          <a:solidFill>
                            <a:schemeClr val="bg1"/>
                          </a:solidFill>
                          <a:effectLst/>
                        </a:rPr>
                        <a:t>Relational or Task</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Relational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86824"/>
                  </a:ext>
                </a:extLst>
              </a:tr>
              <a:tr h="450036">
                <a:tc>
                  <a:txBody>
                    <a:bodyPr/>
                    <a:lstStyle/>
                    <a:p>
                      <a:pPr marL="0" marR="0">
                        <a:lnSpc>
                          <a:spcPct val="115000"/>
                        </a:lnSpc>
                        <a:spcBef>
                          <a:spcPts val="0"/>
                        </a:spcBef>
                        <a:spcAft>
                          <a:spcPts val="0"/>
                        </a:spcAft>
                      </a:pPr>
                      <a:r>
                        <a:rPr lang="en-US" sz="2400" b="0">
                          <a:solidFill>
                            <a:schemeClr val="bg1"/>
                          </a:solidFill>
                          <a:effectLst/>
                        </a:rPr>
                        <a:t>Timeless or Timebound/Contextual</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Timeless, all churches, all times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00438"/>
                  </a:ext>
                </a:extLst>
              </a:tr>
              <a:tr h="450036">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Acts 2 Reference </a:t>
                      </a: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42 devoted to teaching, fellowship, … prayer</a:t>
                      </a:r>
                    </a:p>
                  </a:txBody>
                  <a:tcPr marL="68580" marR="68580" marT="0" marB="0"/>
                </a:tc>
                <a:extLst>
                  <a:ext uri="{0D108BD9-81ED-4DB2-BD59-A6C34878D82A}">
                    <a16:rowId xmlns:a16="http://schemas.microsoft.com/office/drawing/2014/main" val="1490269288"/>
                  </a:ext>
                </a:extLst>
              </a:tr>
              <a:tr h="450036">
                <a:tc>
                  <a:txBody>
                    <a:bodyPr/>
                    <a:lstStyle/>
                    <a:p>
                      <a:pPr marL="0" marR="0">
                        <a:lnSpc>
                          <a:spcPct val="115000"/>
                        </a:lnSpc>
                        <a:spcBef>
                          <a:spcPts val="0"/>
                        </a:spcBef>
                        <a:spcAft>
                          <a:spcPts val="0"/>
                        </a:spcAft>
                      </a:pPr>
                      <a:r>
                        <a:rPr lang="en-US" sz="2400" b="0" dirty="0">
                          <a:solidFill>
                            <a:schemeClr val="bg1"/>
                          </a:solidFill>
                          <a:effectLst/>
                        </a:rPr>
                        <a:t>Complimentary Component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Leaders (Leadership Development)</a:t>
                      </a:r>
                    </a:p>
                  </a:txBody>
                  <a:tcPr marL="68580" marR="68580" marT="0" marB="0"/>
                </a:tc>
                <a:extLst>
                  <a:ext uri="{0D108BD9-81ED-4DB2-BD59-A6C34878D82A}">
                    <a16:rowId xmlns:a16="http://schemas.microsoft.com/office/drawing/2014/main" val="3091525350"/>
                  </a:ext>
                </a:extLst>
              </a:tr>
            </a:tbl>
          </a:graphicData>
        </a:graphic>
      </p:graphicFrame>
    </p:spTree>
    <p:extLst>
      <p:ext uri="{BB962C8B-B14F-4D97-AF65-F5344CB8AC3E}">
        <p14:creationId xmlns:p14="http://schemas.microsoft.com/office/powerpoint/2010/main" val="16880346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3153029961"/>
              </p:ext>
            </p:extLst>
          </p:nvPr>
        </p:nvGraphicFramePr>
        <p:xfrm>
          <a:off x="1690837" y="2335730"/>
          <a:ext cx="8519963"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#4 Outline</a:t>
            </a:r>
          </a:p>
        </p:txBody>
      </p:sp>
    </p:spTree>
    <p:extLst>
      <p:ext uri="{BB962C8B-B14F-4D97-AF65-F5344CB8AC3E}">
        <p14:creationId xmlns:p14="http://schemas.microsoft.com/office/powerpoint/2010/main" val="18400250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Discipleship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27905" y="1654786"/>
            <a:ext cx="7644865" cy="2869472"/>
          </a:xfrm>
          <a:prstGeom prst="rect">
            <a:avLst/>
          </a:prstGeom>
        </p:spPr>
      </p:pic>
      <p:sp>
        <p:nvSpPr>
          <p:cNvPr id="2" name="TextBox 1">
            <a:extLst>
              <a:ext uri="{FF2B5EF4-FFF2-40B4-BE49-F238E27FC236}">
                <a16:creationId xmlns:a16="http://schemas.microsoft.com/office/drawing/2014/main" id="{87A361F3-D12C-49DA-BDD5-1571F25D2125}"/>
              </a:ext>
            </a:extLst>
          </p:cNvPr>
          <p:cNvSpPr txBox="1"/>
          <p:nvPr/>
        </p:nvSpPr>
        <p:spPr>
          <a:xfrm>
            <a:off x="1556886" y="4644787"/>
            <a:ext cx="9805569" cy="1969770"/>
          </a:xfrm>
          <a:prstGeom prst="rect">
            <a:avLst/>
          </a:prstGeom>
          <a:noFill/>
        </p:spPr>
        <p:txBody>
          <a:bodyPr wrap="none" rtlCol="0">
            <a:spAutoFit/>
          </a:bodyPr>
          <a:lstStyle/>
          <a:p>
            <a:pPr marL="91440" indent="-27432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The Complimentary Component is Leaders and specifically </a:t>
            </a:r>
          </a:p>
          <a:p>
            <a:pPr>
              <a:buClr>
                <a:schemeClr val="bg1"/>
              </a:buClr>
            </a:pPr>
            <a:r>
              <a:rPr lang="en-US" sz="2400" b="1" kern="0" dirty="0">
                <a:solidFill>
                  <a:schemeClr val="bg1"/>
                </a:solidFill>
                <a:effectLst>
                  <a:outerShdw blurRad="38100" dist="38100" dir="2700000" algn="tl">
                    <a:srgbClr val="000000">
                      <a:alpha val="43137"/>
                    </a:srgbClr>
                  </a:outerShdw>
                </a:effectLst>
                <a:latin typeface="+mj-lt"/>
              </a:rPr>
              <a:t>    Leadership Development</a:t>
            </a:r>
          </a:p>
          <a:p>
            <a:pPr>
              <a:buClr>
                <a:schemeClr val="bg1"/>
              </a:buClr>
            </a:pPr>
            <a:endParaRPr lang="en-US" sz="1400" b="1" kern="0" dirty="0">
              <a:solidFill>
                <a:schemeClr val="bg1"/>
              </a:solidFill>
              <a:effectLst>
                <a:outerShdw blurRad="38100" dist="38100" dir="2700000" algn="tl">
                  <a:srgbClr val="000000">
                    <a:alpha val="43137"/>
                  </a:srgbClr>
                </a:outerShdw>
              </a:effectLst>
              <a:latin typeface="+mj-lt"/>
            </a:endParaRPr>
          </a:p>
          <a:p>
            <a:pPr marL="91440" indent="-27432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Leadership Development (LD) is a sub-component of discipleship</a:t>
            </a:r>
          </a:p>
          <a:p>
            <a:pPr>
              <a:buClr>
                <a:schemeClr val="bg1"/>
              </a:buClr>
            </a:pPr>
            <a:endParaRPr lang="en-US" sz="1200" b="1" kern="0" dirty="0">
              <a:solidFill>
                <a:schemeClr val="bg1"/>
              </a:solidFill>
              <a:effectLst>
                <a:outerShdw blurRad="38100" dist="38100" dir="2700000" algn="tl">
                  <a:srgbClr val="000000">
                    <a:alpha val="43137"/>
                  </a:srgbClr>
                </a:outerShdw>
              </a:effectLst>
              <a:latin typeface="+mj-lt"/>
            </a:endParaRPr>
          </a:p>
          <a:p>
            <a:pPr marL="91440" indent="-274320">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Weak LD can lead to weak disciple-making and discipleship </a:t>
            </a:r>
          </a:p>
        </p:txBody>
      </p:sp>
      <p:sp>
        <p:nvSpPr>
          <p:cNvPr id="3" name="Oval 2">
            <a:extLst>
              <a:ext uri="{FF2B5EF4-FFF2-40B4-BE49-F238E27FC236}">
                <a16:creationId xmlns:a16="http://schemas.microsoft.com/office/drawing/2014/main" id="{6FFB6533-E783-4F5F-8ED2-00912F18AAF8}"/>
              </a:ext>
            </a:extLst>
          </p:cNvPr>
          <p:cNvSpPr/>
          <p:nvPr/>
        </p:nvSpPr>
        <p:spPr>
          <a:xfrm>
            <a:off x="4057145" y="1816353"/>
            <a:ext cx="1217500" cy="413886"/>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C1463E2-8A21-4332-B059-BEEAA98F953A}"/>
              </a:ext>
            </a:extLst>
          </p:cNvPr>
          <p:cNvSpPr/>
          <p:nvPr/>
        </p:nvSpPr>
        <p:spPr>
          <a:xfrm>
            <a:off x="4184264" y="3920259"/>
            <a:ext cx="1217500" cy="413886"/>
          </a:xfrm>
          <a:prstGeom prst="ellipse">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569356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Discipleship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1133144" y="2589639"/>
            <a:ext cx="10381368" cy="3802131"/>
          </a:xfrm>
          <a:prstGeom prst="rect">
            <a:avLst/>
          </a:prstGeom>
          <a:noFill/>
        </p:spPr>
        <p:txBody>
          <a:bodyPr wrap="none" rtlCol="0">
            <a:spAutoFit/>
          </a:bodyPr>
          <a:lstStyle/>
          <a:p>
            <a:pPr>
              <a:lnSpc>
                <a:spcPct val="115000"/>
              </a:lnSpc>
              <a:spcAft>
                <a:spcPts val="1000"/>
              </a:spcAft>
            </a:pPr>
            <a:r>
              <a:rPr lang="en-U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Discipleship Categories</a:t>
            </a: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r>
              <a:rPr lang="en-US" sz="2400" b="1" u="sng" dirty="0">
                <a:solidFill>
                  <a:schemeClr val="bg1"/>
                </a:solidFill>
                <a:latin typeface="Calibri" panose="020F0502020204030204" pitchFamily="34" charset="0"/>
                <a:ea typeface="Calibri" panose="020F0502020204030204" pitchFamily="34" charset="0"/>
                <a:cs typeface="Times New Roman" panose="02020603050405020304" pitchFamily="18" charset="0"/>
              </a:rPr>
              <a:t>Questions</a:t>
            </a: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Personal Experience of Growth/Training	2,8,86,110,123,129,141</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Children Training 				26</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Programming Strength			14,20,38,68,74,80,92,98,116,135,147</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rPr>
              <a:t>Fruit of Training 				32,44,50,56,62,104</a:t>
            </a:r>
            <a:endParaRPr lang="en-US" sz="20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b="1" dirty="0">
                <a:solidFill>
                  <a:schemeClr val="bg1"/>
                </a:solidFill>
                <a:latin typeface="Calibri" panose="020F0502020204030204" pitchFamily="34" charset="0"/>
                <a:ea typeface="Calibri" panose="020F0502020204030204" pitchFamily="34" charset="0"/>
                <a:cs typeface="Times New Roman" panose="02020603050405020304" pitchFamily="18" charset="0"/>
              </a:rPr>
              <a:t> </a:t>
            </a:r>
            <a:endParaRPr lang="en-US" sz="2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9" name="TextBox 8">
            <a:extLst>
              <a:ext uri="{FF2B5EF4-FFF2-40B4-BE49-F238E27FC236}">
                <a16:creationId xmlns:a16="http://schemas.microsoft.com/office/drawing/2014/main" id="{53FD3A13-AB48-4A7E-A43A-1E59AF55A305}"/>
              </a:ext>
            </a:extLst>
          </p:cNvPr>
          <p:cNvSpPr txBox="1"/>
          <p:nvPr/>
        </p:nvSpPr>
        <p:spPr>
          <a:xfrm>
            <a:off x="3675456" y="1704550"/>
            <a:ext cx="3924472" cy="662746"/>
          </a:xfrm>
          <a:prstGeom prst="rect">
            <a:avLst/>
          </a:prstGeom>
          <a:noFill/>
        </p:spPr>
        <p:txBody>
          <a:bodyPr wrap="none" rtlCol="0">
            <a:spAutoFit/>
          </a:bodyPr>
          <a:lstStyle/>
          <a:p>
            <a:pPr indent="-457200">
              <a:lnSpc>
                <a:spcPct val="150000"/>
              </a:lnSpc>
              <a:buClr>
                <a:schemeClr val="tx1"/>
              </a:buClr>
            </a:pPr>
            <a:r>
              <a:rPr lang="en-US" sz="2800" b="1" kern="0" dirty="0">
                <a:solidFill>
                  <a:schemeClr val="bg1"/>
                </a:solidFill>
                <a:effectLst>
                  <a:outerShdw blurRad="38100" dist="38100" dir="2700000" algn="tl">
                    <a:srgbClr val="000000">
                      <a:alpha val="43137"/>
                    </a:srgbClr>
                  </a:outerShdw>
                </a:effectLst>
                <a:latin typeface="+mj-lt"/>
              </a:rPr>
              <a:t>Church Health Survey</a:t>
            </a:r>
          </a:p>
        </p:txBody>
      </p:sp>
      <p:sp>
        <p:nvSpPr>
          <p:cNvPr id="10" name="Oval 9">
            <a:extLst>
              <a:ext uri="{FF2B5EF4-FFF2-40B4-BE49-F238E27FC236}">
                <a16:creationId xmlns:a16="http://schemas.microsoft.com/office/drawing/2014/main" id="{2F4F1BCE-EAFF-4EFB-A581-4DC75710D597}"/>
              </a:ext>
            </a:extLst>
          </p:cNvPr>
          <p:cNvSpPr/>
          <p:nvPr/>
        </p:nvSpPr>
        <p:spPr>
          <a:xfrm>
            <a:off x="783366" y="4193524"/>
            <a:ext cx="3663505" cy="594360"/>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DE1F5ECE-8EDA-42BC-BA57-7B5A037F0B4A}"/>
              </a:ext>
            </a:extLst>
          </p:cNvPr>
          <p:cNvCxnSpPr>
            <a:cxnSpLocks/>
            <a:stCxn id="10" idx="5"/>
          </p:cNvCxnSpPr>
          <p:nvPr/>
        </p:nvCxnSpPr>
        <p:spPr>
          <a:xfrm>
            <a:off x="3910363" y="4700842"/>
            <a:ext cx="594260" cy="1526703"/>
          </a:xfrm>
          <a:prstGeom prst="line">
            <a:avLst/>
          </a:prstGeom>
          <a:ln w="22225"/>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8BB3210C-3F11-4C3F-8A74-17AD4D4FB5A4}"/>
              </a:ext>
            </a:extLst>
          </p:cNvPr>
          <p:cNvSpPr txBox="1"/>
          <p:nvPr/>
        </p:nvSpPr>
        <p:spPr>
          <a:xfrm>
            <a:off x="4606609" y="5936920"/>
            <a:ext cx="5004896" cy="581249"/>
          </a:xfrm>
          <a:prstGeom prst="rect">
            <a:avLst/>
          </a:prstGeom>
          <a:noFill/>
        </p:spPr>
        <p:txBody>
          <a:bodyPr wrap="none" rtlCol="0">
            <a:spAutoFit/>
          </a:bodyPr>
          <a:lstStyle/>
          <a:p>
            <a:pP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Intentional, focused, clear, simple</a:t>
            </a:r>
          </a:p>
        </p:txBody>
      </p:sp>
    </p:spTree>
    <p:extLst>
      <p:ext uri="{BB962C8B-B14F-4D97-AF65-F5344CB8AC3E}">
        <p14:creationId xmlns:p14="http://schemas.microsoft.com/office/powerpoint/2010/main" val="51528969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592" y="570297"/>
            <a:ext cx="10972800" cy="1143000"/>
          </a:xfrm>
        </p:spPr>
        <p:txBody>
          <a:bodyPr/>
          <a:lstStyle/>
          <a:p>
            <a:r>
              <a:rPr lang="en-US" sz="3600" b="1" dirty="0">
                <a:solidFill>
                  <a:schemeClr val="bg1"/>
                </a:solidFill>
              </a:rPr>
              <a:t>Missional Focus</a:t>
            </a:r>
          </a:p>
        </p:txBody>
      </p:sp>
      <p:sp>
        <p:nvSpPr>
          <p:cNvPr id="3" name="Slide Number Placeholder 2"/>
          <p:cNvSpPr>
            <a:spLocks noGrp="1"/>
          </p:cNvSpPr>
          <p:nvPr>
            <p:ph type="sldNum" sz="quarter" idx="12"/>
          </p:nvPr>
        </p:nvSpPr>
        <p:spPr/>
        <p:txBody>
          <a:bodyPr/>
          <a:lstStyle/>
          <a:p>
            <a:fld id="{C6CA5AF1-5847-4529-BF8B-4F9725628E23}" type="slidenum">
              <a:rPr lang="en-US" smtClean="0">
                <a:solidFill>
                  <a:prstClr val="black">
                    <a:tint val="75000"/>
                  </a:prstClr>
                </a:solidFill>
              </a:rPr>
              <a:pPr/>
              <a:t>32</a:t>
            </a:fld>
            <a:endParaRPr lang="en-US">
              <a:solidFill>
                <a:prstClr val="black">
                  <a:tint val="75000"/>
                </a:prstClr>
              </a:solidFill>
            </a:endParaRPr>
          </a:p>
        </p:txBody>
      </p:sp>
      <p:sp>
        <p:nvSpPr>
          <p:cNvPr id="4" name="Rectangle 3"/>
          <p:cNvSpPr>
            <a:spLocks noGrp="1" noChangeArrowheads="1"/>
          </p:cNvSpPr>
          <p:nvPr/>
        </p:nvSpPr>
        <p:spPr bwMode="auto">
          <a:xfrm>
            <a:off x="2385876" y="1713297"/>
            <a:ext cx="7215188" cy="4114800"/>
          </a:xfrm>
          <a:prstGeom prst="rect">
            <a:avLst/>
          </a:prstGeom>
          <a:noFill/>
          <a:ln w="9525">
            <a:noFill/>
            <a:miter lim="800000"/>
            <a:headEnd/>
            <a:tailEnd/>
          </a:ln>
        </p:spPr>
        <p:txBody>
          <a:bodyPr lIns="92075" tIns="46038" rIns="92075" bIns="46038"/>
          <a:lstStyle/>
          <a:p>
            <a:pPr marL="457200" indent="-457200" algn="ctr" eaLnBrk="0" fontAlgn="base" hangingPunct="0">
              <a:spcBef>
                <a:spcPct val="0"/>
              </a:spcBef>
              <a:spcAft>
                <a:spcPct val="0"/>
              </a:spcAft>
            </a:pPr>
            <a:r>
              <a:rPr lang="en-US" sz="2800" b="1" dirty="0">
                <a:solidFill>
                  <a:schemeClr val="bg1"/>
                </a:solidFill>
                <a:latin typeface="+mj-lt"/>
                <a:ea typeface="ヒラギノ角ゴ Pro W3" charset="-128"/>
              </a:rPr>
              <a:t>Correct vs. an Incorrect Mission from Aubrey Malphurs </a:t>
            </a:r>
            <a:endParaRPr lang="en-US" sz="2800" dirty="0">
              <a:solidFill>
                <a:schemeClr val="bg1"/>
              </a:solidFill>
              <a:latin typeface="+mj-lt"/>
              <a:ea typeface="ヒラギノ角ゴ Pro W3" charset="-128"/>
            </a:endParaRPr>
          </a:p>
          <a:p>
            <a:pPr marL="746125" lvl="1" eaLnBrk="0" fontAlgn="base" hangingPunct="0">
              <a:spcBef>
                <a:spcPct val="0"/>
              </a:spcBef>
              <a:spcAft>
                <a:spcPct val="0"/>
              </a:spcAft>
            </a:pPr>
            <a:endParaRPr lang="en-US" sz="2800" dirty="0">
              <a:solidFill>
                <a:srgbClr val="000000"/>
              </a:solidFill>
              <a:latin typeface="+mj-lt"/>
              <a:ea typeface="ヒラギノ角ゴ Pro W3" charset="-128"/>
            </a:endParaRPr>
          </a:p>
          <a:p>
            <a:pPr marL="682625" lvl="1" indent="-173038" eaLnBrk="0" fontAlgn="base" hangingPunct="0">
              <a:spcBef>
                <a:spcPct val="0"/>
              </a:spcBef>
              <a:spcAft>
                <a:spcPct val="0"/>
              </a:spcAft>
              <a:buFont typeface="Arial" panose="020B0604020202020204" pitchFamily="34" charset="0"/>
              <a:buChar char="•"/>
            </a:pPr>
            <a:r>
              <a:rPr lang="en-US" sz="2400" b="1" dirty="0">
                <a:solidFill>
                  <a:schemeClr val="bg1"/>
                </a:solidFill>
                <a:latin typeface="+mj-lt"/>
                <a:ea typeface="ヒラギノ角ゴ Pro W3" charset="-128"/>
              </a:rPr>
              <a:t>The mission is to teach the Bible?</a:t>
            </a:r>
          </a:p>
          <a:p>
            <a:pPr marL="509588" indent="-220663" eaLnBrk="0" fontAlgn="base" hangingPunct="0">
              <a:spcBef>
                <a:spcPct val="0"/>
              </a:spcBef>
              <a:spcAft>
                <a:spcPct val="0"/>
              </a:spcAft>
            </a:pPr>
            <a:r>
              <a:rPr lang="en-US" sz="2400" b="1" dirty="0">
                <a:solidFill>
                  <a:schemeClr val="bg1"/>
                </a:solidFill>
                <a:latin typeface="+mj-lt"/>
                <a:ea typeface="ヒラギノ角ゴ Pro W3" charset="-128"/>
              </a:rPr>
              <a:t>	• The mission is to take care of people?</a:t>
            </a:r>
          </a:p>
          <a:p>
            <a:pPr marL="509588" indent="-220663" eaLnBrk="0" fontAlgn="base" hangingPunct="0">
              <a:spcBef>
                <a:spcPct val="0"/>
              </a:spcBef>
              <a:spcAft>
                <a:spcPct val="0"/>
              </a:spcAft>
            </a:pPr>
            <a:r>
              <a:rPr lang="en-US" sz="2400" b="1" dirty="0">
                <a:solidFill>
                  <a:schemeClr val="bg1"/>
                </a:solidFill>
                <a:latin typeface="+mj-lt"/>
                <a:ea typeface="ヒラギノ角ゴ Pro W3" charset="-128"/>
              </a:rPr>
              <a:t>	• The mission is to worship God?</a:t>
            </a:r>
          </a:p>
          <a:p>
            <a:pPr marL="509588" indent="-220663" eaLnBrk="0" fontAlgn="base" hangingPunct="0">
              <a:spcBef>
                <a:spcPct val="0"/>
              </a:spcBef>
              <a:spcAft>
                <a:spcPct val="0"/>
              </a:spcAft>
            </a:pPr>
            <a:r>
              <a:rPr lang="en-US" sz="2400" b="1" dirty="0">
                <a:solidFill>
                  <a:schemeClr val="bg1"/>
                </a:solidFill>
                <a:latin typeface="+mj-lt"/>
                <a:ea typeface="ヒラギノ角ゴ Pro W3" charset="-128"/>
              </a:rPr>
              <a:t>	• The mission of the church is to serve? </a:t>
            </a:r>
          </a:p>
          <a:p>
            <a:pPr marL="509588" indent="-220663" eaLnBrk="0" fontAlgn="base" hangingPunct="0">
              <a:spcBef>
                <a:spcPct val="0"/>
              </a:spcBef>
              <a:spcAft>
                <a:spcPct val="0"/>
              </a:spcAft>
            </a:pPr>
            <a:r>
              <a:rPr lang="en-US" sz="2400" b="1" dirty="0">
                <a:solidFill>
                  <a:schemeClr val="bg1"/>
                </a:solidFill>
                <a:latin typeface="+mj-lt"/>
                <a:ea typeface="ヒラギノ角ゴ Pro W3" charset="-128"/>
              </a:rPr>
              <a:t>	• The mission is to feed the hungry?</a:t>
            </a:r>
          </a:p>
          <a:p>
            <a:pPr marL="509588" indent="-220663" eaLnBrk="0" fontAlgn="base" hangingPunct="0">
              <a:spcBef>
                <a:spcPct val="0"/>
              </a:spcBef>
              <a:spcAft>
                <a:spcPct val="0"/>
              </a:spcAft>
            </a:pPr>
            <a:r>
              <a:rPr lang="en-US" sz="2400" b="1" dirty="0">
                <a:solidFill>
                  <a:schemeClr val="bg1"/>
                </a:solidFill>
                <a:latin typeface="+mj-lt"/>
                <a:ea typeface="ヒラギノ角ゴ Pro W3" charset="-128"/>
              </a:rPr>
              <a:t>	• The mission of the church is to keep 	everyone happy?</a:t>
            </a:r>
          </a:p>
          <a:p>
            <a:pPr marL="457200" indent="-457200" eaLnBrk="0" fontAlgn="base" hangingPunct="0">
              <a:spcBef>
                <a:spcPct val="0"/>
              </a:spcBef>
              <a:spcAft>
                <a:spcPct val="0"/>
              </a:spcAft>
            </a:pPr>
            <a:endParaRPr lang="en-US" sz="1400" dirty="0">
              <a:solidFill>
                <a:schemeClr val="bg1"/>
              </a:solidFill>
              <a:latin typeface="+mj-lt"/>
              <a:ea typeface="ヒラギノ角ゴ Pro W3" charset="-128"/>
            </a:endParaRPr>
          </a:p>
          <a:p>
            <a:pPr marL="687388" indent="-225425" eaLnBrk="0" fontAlgn="base" hangingPunct="0">
              <a:spcBef>
                <a:spcPct val="0"/>
              </a:spcBef>
              <a:spcAft>
                <a:spcPct val="0"/>
              </a:spcAft>
              <a:buFont typeface="Arial" panose="020B0604020202020204" pitchFamily="34" charset="0"/>
              <a:buChar char="•"/>
            </a:pPr>
            <a:r>
              <a:rPr lang="en-US" sz="2800" b="1" dirty="0">
                <a:solidFill>
                  <a:srgbClr val="FFC000"/>
                </a:solidFill>
                <a:latin typeface="+mj-lt"/>
                <a:ea typeface="ヒラギノ角ゴ Pro W3" charset="-128"/>
              </a:rPr>
              <a:t>The mission is to make disciples!</a:t>
            </a:r>
          </a:p>
          <a:p>
            <a:pPr marL="461963" eaLnBrk="0" fontAlgn="base" hangingPunct="0">
              <a:spcBef>
                <a:spcPct val="0"/>
              </a:spcBef>
              <a:spcAft>
                <a:spcPct val="0"/>
              </a:spcAft>
            </a:pPr>
            <a:r>
              <a:rPr lang="en-US" sz="2800" b="1" dirty="0">
                <a:solidFill>
                  <a:srgbClr val="FFC000"/>
                </a:solidFill>
                <a:latin typeface="+mj-lt"/>
                <a:ea typeface="ヒラギノ角ゴ Pro W3" charset="-128"/>
              </a:rPr>
              <a:t>“Go therefore and make disciples…”</a:t>
            </a:r>
          </a:p>
          <a:p>
            <a:pPr marL="457200" indent="-457200" eaLnBrk="0" fontAlgn="base" hangingPunct="0">
              <a:spcBef>
                <a:spcPct val="0"/>
              </a:spcBef>
              <a:spcAft>
                <a:spcPct val="0"/>
              </a:spcAft>
            </a:pPr>
            <a:r>
              <a:rPr lang="en-US" sz="3200" dirty="0">
                <a:solidFill>
                  <a:srgbClr val="FFC000"/>
                </a:solidFill>
                <a:latin typeface="Times New Roman" charset="0"/>
                <a:ea typeface="ヒラギノ角ゴ Pro W3" charset="-128"/>
              </a:rPr>
              <a:t> </a:t>
            </a:r>
            <a:endParaRPr lang="en-US" sz="2000" dirty="0">
              <a:solidFill>
                <a:srgbClr val="FFC000"/>
              </a:solidFill>
              <a:latin typeface="Helvetica" charset="0"/>
              <a:ea typeface="ヒラギノ角ゴ Pro W3" charset="-128"/>
            </a:endParaRPr>
          </a:p>
          <a:p>
            <a:pPr marL="457200" indent="-457200" eaLnBrk="0" fontAlgn="base" hangingPunct="0">
              <a:spcBef>
                <a:spcPct val="0"/>
              </a:spcBef>
              <a:spcAft>
                <a:spcPct val="0"/>
              </a:spcAft>
            </a:pPr>
            <a:endParaRPr lang="en-US" sz="3200" b="1" dirty="0">
              <a:solidFill>
                <a:srgbClr val="000000"/>
              </a:solidFill>
              <a:latin typeface="Helvetica" charset="0"/>
              <a:ea typeface="ヒラギノ角ゴ Pro W3" charset="-128"/>
            </a:endParaRPr>
          </a:p>
          <a:p>
            <a:pPr marL="457200" indent="-457200" eaLnBrk="0" fontAlgn="base" hangingPunct="0">
              <a:spcBef>
                <a:spcPct val="0"/>
              </a:spcBef>
              <a:spcAft>
                <a:spcPct val="0"/>
              </a:spcAft>
            </a:pPr>
            <a:endParaRPr lang="en-US" sz="3200" dirty="0">
              <a:solidFill>
                <a:srgbClr val="000000"/>
              </a:solidFill>
              <a:latin typeface="Times New Roman" charset="0"/>
              <a:ea typeface="ヒラギノ角ゴ Pro W3" charset="-128"/>
            </a:endParaRPr>
          </a:p>
        </p:txBody>
      </p:sp>
      <p:pic>
        <p:nvPicPr>
          <p:cNvPr id="5" name="Picture 4" descr="A close up of a logo&#10;&#10;Description generated with high confidence">
            <a:extLst>
              <a:ext uri="{FF2B5EF4-FFF2-40B4-BE49-F238E27FC236}">
                <a16:creationId xmlns:a16="http://schemas.microsoft.com/office/drawing/2014/main" id="{7C681316-0A52-4743-9373-2D99F77BD5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14737321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33</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1304116" y="601149"/>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Discipleship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2031325"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pic>
        <p:nvPicPr>
          <p:cNvPr id="3" name="Picture 2" descr="A close up of a piece of paper&#10;&#10;Description generated with very high confidence">
            <a:extLst>
              <a:ext uri="{FF2B5EF4-FFF2-40B4-BE49-F238E27FC236}">
                <a16:creationId xmlns:a16="http://schemas.microsoft.com/office/drawing/2014/main" id="{8E6211B9-A6EA-4B3A-A85D-0A5B05BCB17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331" y="2211199"/>
            <a:ext cx="6311798" cy="4045652"/>
          </a:xfrm>
          <a:prstGeom prst="rect">
            <a:avLst/>
          </a:prstGeom>
          <a:ln w="53975">
            <a:solidFill>
              <a:schemeClr val="tx1"/>
            </a:solidFill>
          </a:ln>
        </p:spPr>
      </p:pic>
      <p:sp>
        <p:nvSpPr>
          <p:cNvPr id="9" name="TextBox 8">
            <a:extLst>
              <a:ext uri="{FF2B5EF4-FFF2-40B4-BE49-F238E27FC236}">
                <a16:creationId xmlns:a16="http://schemas.microsoft.com/office/drawing/2014/main" id="{CBF1FE82-70EA-481C-85DB-E81815D2FEC2}"/>
              </a:ext>
            </a:extLst>
          </p:cNvPr>
          <p:cNvSpPr txBox="1"/>
          <p:nvPr/>
        </p:nvSpPr>
        <p:spPr>
          <a:xfrm>
            <a:off x="7314801" y="2085144"/>
            <a:ext cx="3626314" cy="4459234"/>
          </a:xfrm>
          <a:prstGeom prst="rect">
            <a:avLst/>
          </a:prstGeom>
          <a:noFill/>
        </p:spPr>
        <p:txBody>
          <a:bodyPr wrap="none" rtlCol="0">
            <a:spAutoFit/>
          </a:bodyPr>
          <a:lstStyle/>
          <a:p>
            <a:pPr algn="ct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It is more than</a:t>
            </a:r>
          </a:p>
          <a:p>
            <a:pPr algn="ct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teaching. It was </a:t>
            </a:r>
          </a:p>
          <a:p>
            <a:pPr algn="ct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with Jesus too: </a:t>
            </a:r>
          </a:p>
          <a:p>
            <a:pPr algn="ct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 … appointed 12 </a:t>
            </a:r>
          </a:p>
          <a:p>
            <a:pPr algn="ct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that they might be</a:t>
            </a:r>
          </a:p>
          <a:p>
            <a:pPr algn="ctr">
              <a:lnSpc>
                <a:spcPct val="150000"/>
              </a:lnSpc>
              <a:buClr>
                <a:schemeClr val="tx1"/>
              </a:buClr>
            </a:pPr>
            <a:r>
              <a:rPr lang="en-US" sz="2400" b="1" u="sng" kern="0" dirty="0">
                <a:solidFill>
                  <a:schemeClr val="bg1"/>
                </a:solidFill>
                <a:effectLst>
                  <a:outerShdw blurRad="38100" dist="38100" dir="2700000" algn="tl">
                    <a:srgbClr val="000000">
                      <a:alpha val="43137"/>
                    </a:srgbClr>
                  </a:outerShdw>
                </a:effectLst>
                <a:latin typeface="+mj-lt"/>
              </a:rPr>
              <a:t>with Him</a:t>
            </a:r>
            <a:r>
              <a:rPr lang="en-US" sz="2400" b="1" kern="0" dirty="0">
                <a:solidFill>
                  <a:schemeClr val="bg1"/>
                </a:solidFill>
                <a:effectLst>
                  <a:outerShdw blurRad="38100" dist="38100" dir="2700000" algn="tl">
                    <a:srgbClr val="000000">
                      <a:alpha val="43137"/>
                    </a:srgbClr>
                  </a:outerShdw>
                </a:effectLst>
                <a:latin typeface="+mj-lt"/>
              </a:rPr>
              <a:t> and that </a:t>
            </a:r>
          </a:p>
          <a:p>
            <a:pPr algn="ct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He might send them…”</a:t>
            </a:r>
          </a:p>
          <a:p>
            <a:pPr algn="ctr">
              <a:lnSpc>
                <a:spcPct val="150000"/>
              </a:lnSpc>
              <a:buClr>
                <a:schemeClr val="tx1"/>
              </a:buClr>
            </a:pPr>
            <a:r>
              <a:rPr lang="en-US" sz="2400" b="1" kern="0" dirty="0">
                <a:solidFill>
                  <a:schemeClr val="bg1"/>
                </a:solidFill>
                <a:effectLst>
                  <a:outerShdw blurRad="38100" dist="38100" dir="2700000" algn="tl">
                    <a:srgbClr val="000000">
                      <a:alpha val="43137"/>
                    </a:srgbClr>
                  </a:outerShdw>
                </a:effectLst>
                <a:latin typeface="+mj-lt"/>
              </a:rPr>
              <a:t>Mark 3:14</a:t>
            </a:r>
          </a:p>
        </p:txBody>
      </p:sp>
    </p:spTree>
    <p:extLst>
      <p:ext uri="{BB962C8B-B14F-4D97-AF65-F5344CB8AC3E}">
        <p14:creationId xmlns:p14="http://schemas.microsoft.com/office/powerpoint/2010/main" val="13079850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5">
            <a:extLst>
              <a:ext uri="{FF2B5EF4-FFF2-40B4-BE49-F238E27FC236}">
                <a16:creationId xmlns:a16="http://schemas.microsoft.com/office/drawing/2014/main" id="{C94624FD-BD70-4161-B03A-DD88AA0997AE}"/>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Gill Sans MT" panose="020B0502020104020203" pitchFamily="34" charset="0"/>
              </a:defRPr>
            </a:lvl1pPr>
            <a:lvl2pPr marL="742950" indent="-285750">
              <a:spcBef>
                <a:spcPct val="20000"/>
              </a:spcBef>
              <a:buChar char="–"/>
              <a:defRPr sz="2800">
                <a:solidFill>
                  <a:schemeClr val="tx1"/>
                </a:solidFill>
                <a:latin typeface="Gill Sans MT" panose="020B0502020104020203" pitchFamily="34" charset="0"/>
              </a:defRPr>
            </a:lvl2pPr>
            <a:lvl3pPr marL="1143000" indent="-228600">
              <a:spcBef>
                <a:spcPct val="20000"/>
              </a:spcBef>
              <a:buChar char="•"/>
              <a:defRPr sz="2400">
                <a:solidFill>
                  <a:schemeClr val="tx1"/>
                </a:solidFill>
                <a:latin typeface="Gill Sans MT" panose="020B0502020104020203" pitchFamily="34" charset="0"/>
              </a:defRPr>
            </a:lvl3pPr>
            <a:lvl4pPr marL="1600200" indent="-228600">
              <a:spcBef>
                <a:spcPct val="20000"/>
              </a:spcBef>
              <a:buChar char="–"/>
              <a:defRPr sz="2000">
                <a:solidFill>
                  <a:schemeClr val="tx1"/>
                </a:solidFill>
                <a:latin typeface="Gill Sans MT" panose="020B0502020104020203" pitchFamily="34" charset="0"/>
              </a:defRPr>
            </a:lvl4pPr>
            <a:lvl5pPr marL="2057400" indent="-228600">
              <a:spcBef>
                <a:spcPct val="20000"/>
              </a:spcBef>
              <a:buChar char="»"/>
              <a:defRPr sz="2000">
                <a:solidFill>
                  <a:schemeClr val="tx1"/>
                </a:solidFill>
                <a:latin typeface="Gill Sans MT" panose="020B0502020104020203" pitchFamily="34" charset="0"/>
              </a:defRPr>
            </a:lvl5pPr>
            <a:lvl6pPr marL="2514600" indent="-228600" eaLnBrk="0" fontAlgn="base" hangingPunct="0">
              <a:spcBef>
                <a:spcPct val="20000"/>
              </a:spcBef>
              <a:spcAft>
                <a:spcPct val="0"/>
              </a:spcAft>
              <a:buChar char="»"/>
              <a:defRPr sz="2000">
                <a:solidFill>
                  <a:schemeClr val="tx1"/>
                </a:solidFill>
                <a:latin typeface="Gill Sans MT" panose="020B0502020104020203" pitchFamily="34" charset="0"/>
              </a:defRPr>
            </a:lvl6pPr>
            <a:lvl7pPr marL="2971800" indent="-228600" eaLnBrk="0" fontAlgn="base" hangingPunct="0">
              <a:spcBef>
                <a:spcPct val="20000"/>
              </a:spcBef>
              <a:spcAft>
                <a:spcPct val="0"/>
              </a:spcAft>
              <a:buChar char="»"/>
              <a:defRPr sz="2000">
                <a:solidFill>
                  <a:schemeClr val="tx1"/>
                </a:solidFill>
                <a:latin typeface="Gill Sans MT" panose="020B0502020104020203" pitchFamily="34" charset="0"/>
              </a:defRPr>
            </a:lvl7pPr>
            <a:lvl8pPr marL="3429000" indent="-228600" eaLnBrk="0" fontAlgn="base" hangingPunct="0">
              <a:spcBef>
                <a:spcPct val="20000"/>
              </a:spcBef>
              <a:spcAft>
                <a:spcPct val="0"/>
              </a:spcAft>
              <a:buChar char="»"/>
              <a:defRPr sz="2000">
                <a:solidFill>
                  <a:schemeClr val="tx1"/>
                </a:solidFill>
                <a:latin typeface="Gill Sans MT" panose="020B0502020104020203" pitchFamily="34" charset="0"/>
              </a:defRPr>
            </a:lvl8pPr>
            <a:lvl9pPr marL="3886200" indent="-228600" eaLnBrk="0" fontAlgn="base" hangingPunct="0">
              <a:spcBef>
                <a:spcPct val="20000"/>
              </a:spcBef>
              <a:spcAft>
                <a:spcPct val="0"/>
              </a:spcAft>
              <a:buChar char="»"/>
              <a:defRPr sz="2000">
                <a:solidFill>
                  <a:schemeClr val="tx1"/>
                </a:solidFill>
                <a:latin typeface="Gill Sans MT" panose="020B0502020104020203" pitchFamily="34" charset="0"/>
              </a:defRPr>
            </a:lvl9pPr>
          </a:lstStyle>
          <a:p>
            <a:pPr>
              <a:spcBef>
                <a:spcPct val="0"/>
              </a:spcBef>
              <a:buFontTx/>
              <a:buNone/>
            </a:pPr>
            <a:fld id="{4FC74CAF-0BB2-4314-9CB5-BA591DB92C21}" type="slidenum">
              <a:rPr lang="en-US" altLang="en-US" sz="1400"/>
              <a:pPr>
                <a:spcBef>
                  <a:spcPct val="0"/>
                </a:spcBef>
                <a:buFontTx/>
                <a:buNone/>
              </a:pPr>
              <a:t>34</a:t>
            </a:fld>
            <a:endParaRPr lang="en-US" altLang="en-US" sz="1400"/>
          </a:p>
        </p:txBody>
      </p:sp>
      <p:sp>
        <p:nvSpPr>
          <p:cNvPr id="169986" name="Rectangle 2">
            <a:extLst>
              <a:ext uri="{FF2B5EF4-FFF2-40B4-BE49-F238E27FC236}">
                <a16:creationId xmlns:a16="http://schemas.microsoft.com/office/drawing/2014/main" id="{C559D510-A165-4074-88DB-3F72EF6D9426}"/>
              </a:ext>
            </a:extLst>
          </p:cNvPr>
          <p:cNvSpPr>
            <a:spLocks noGrp="1" noChangeArrowheads="1"/>
          </p:cNvSpPr>
          <p:nvPr>
            <p:ph type="body" idx="1"/>
          </p:nvPr>
        </p:nvSpPr>
        <p:spPr>
          <a:xfrm>
            <a:off x="2468529" y="1911350"/>
            <a:ext cx="9216541" cy="4572000"/>
          </a:xfrm>
          <a:effectLst>
            <a:outerShdw dist="35921" dir="2700000" algn="ctr" rotWithShape="0">
              <a:schemeClr val="tx1"/>
            </a:outerShdw>
          </a:effectLst>
        </p:spPr>
        <p:txBody>
          <a:bodyPr/>
          <a:lstStyle/>
          <a:p>
            <a:pPr marL="990600" lvl="1" indent="-533400" eaLnBrk="1" hangingPunct="1">
              <a:lnSpc>
                <a:spcPct val="195000"/>
              </a:lnSpc>
              <a:buClr>
                <a:schemeClr val="tx1"/>
              </a:buClr>
              <a:buNone/>
              <a:defRPr/>
            </a:pPr>
            <a:r>
              <a:rPr lang="en-US" sz="3200" b="1" dirty="0">
                <a:solidFill>
                  <a:schemeClr val="bg1"/>
                </a:solidFill>
                <a:latin typeface="+mj-lt"/>
              </a:rPr>
              <a:t>Five principles of making disciples</a:t>
            </a:r>
          </a:p>
          <a:p>
            <a:pPr marL="1371600" lvl="2" indent="-457200" eaLnBrk="1" hangingPunct="1">
              <a:lnSpc>
                <a:spcPct val="120000"/>
              </a:lnSpc>
              <a:buClr>
                <a:schemeClr val="tx1"/>
              </a:buClr>
              <a:buNone/>
              <a:defRPr/>
            </a:pPr>
            <a:r>
              <a:rPr lang="en-US" b="1" dirty="0">
                <a:solidFill>
                  <a:schemeClr val="bg1"/>
                </a:solidFill>
                <a:latin typeface="+mj-lt"/>
              </a:rPr>
              <a:t>1. Develop an </a:t>
            </a:r>
            <a:r>
              <a:rPr lang="en-US" b="1" u="sng" dirty="0">
                <a:solidFill>
                  <a:schemeClr val="bg1"/>
                </a:solidFill>
                <a:latin typeface="+mj-lt"/>
              </a:rPr>
              <a:t>intentional plan </a:t>
            </a:r>
            <a:r>
              <a:rPr lang="en-US" b="1" dirty="0">
                <a:solidFill>
                  <a:schemeClr val="bg1"/>
                </a:solidFill>
                <a:latin typeface="+mj-lt"/>
              </a:rPr>
              <a:t>with biblical core competencies and outcome goals: </a:t>
            </a:r>
            <a:r>
              <a:rPr lang="en-US" b="1" i="1" dirty="0">
                <a:solidFill>
                  <a:schemeClr val="bg1"/>
                </a:solidFill>
                <a:latin typeface="+mj-lt"/>
              </a:rPr>
              <a:t>Who, What, How</a:t>
            </a:r>
          </a:p>
          <a:p>
            <a:pPr marL="1371600" lvl="2" indent="-457200" eaLnBrk="1" hangingPunct="1">
              <a:lnSpc>
                <a:spcPct val="120000"/>
              </a:lnSpc>
              <a:buClr>
                <a:schemeClr val="tx1"/>
              </a:buClr>
              <a:buNone/>
              <a:defRPr/>
            </a:pPr>
            <a:r>
              <a:rPr lang="en-US" b="1" dirty="0">
                <a:solidFill>
                  <a:schemeClr val="bg1"/>
                </a:solidFill>
                <a:latin typeface="+mj-lt"/>
              </a:rPr>
              <a:t>2. Work </a:t>
            </a:r>
            <a:r>
              <a:rPr lang="en-US" b="1" u="sng" dirty="0">
                <a:solidFill>
                  <a:schemeClr val="bg1"/>
                </a:solidFill>
                <a:latin typeface="+mj-lt"/>
              </a:rPr>
              <a:t>one on one </a:t>
            </a:r>
            <a:r>
              <a:rPr lang="en-US" b="1" dirty="0">
                <a:solidFill>
                  <a:schemeClr val="bg1"/>
                </a:solidFill>
                <a:latin typeface="+mj-lt"/>
              </a:rPr>
              <a:t>(mentor) and/or in small </a:t>
            </a:r>
            <a:r>
              <a:rPr lang="en-US" b="1" u="sng" dirty="0">
                <a:solidFill>
                  <a:schemeClr val="bg1"/>
                </a:solidFill>
                <a:latin typeface="+mj-lt"/>
              </a:rPr>
              <a:t>groups</a:t>
            </a:r>
          </a:p>
          <a:p>
            <a:pPr marL="1371600" lvl="2" indent="-457200" eaLnBrk="1" hangingPunct="1">
              <a:lnSpc>
                <a:spcPct val="120000"/>
              </a:lnSpc>
              <a:buClr>
                <a:schemeClr val="tx1"/>
              </a:buClr>
              <a:buNone/>
              <a:defRPr/>
            </a:pPr>
            <a:r>
              <a:rPr lang="en-US" b="1" dirty="0">
                <a:solidFill>
                  <a:schemeClr val="bg1"/>
                </a:solidFill>
                <a:latin typeface="+mj-lt"/>
              </a:rPr>
              <a:t>3. Start immediately upon conversion</a:t>
            </a:r>
          </a:p>
          <a:p>
            <a:pPr marL="1371600" lvl="2" indent="-457200" eaLnBrk="1" hangingPunct="1">
              <a:lnSpc>
                <a:spcPct val="120000"/>
              </a:lnSpc>
              <a:buClr>
                <a:schemeClr val="tx1"/>
              </a:buClr>
              <a:buNone/>
              <a:defRPr/>
            </a:pPr>
            <a:r>
              <a:rPr lang="en-US" b="1" dirty="0">
                <a:solidFill>
                  <a:schemeClr val="bg1"/>
                </a:solidFill>
                <a:latin typeface="+mj-lt"/>
              </a:rPr>
              <a:t>4. Particularize the approach</a:t>
            </a:r>
          </a:p>
          <a:p>
            <a:pPr marL="1371600" lvl="2" indent="-457200" eaLnBrk="1" hangingPunct="1">
              <a:lnSpc>
                <a:spcPct val="120000"/>
              </a:lnSpc>
              <a:buClr>
                <a:schemeClr val="tx1"/>
              </a:buClr>
              <a:buNone/>
              <a:defRPr/>
            </a:pPr>
            <a:r>
              <a:rPr lang="en-US" b="1" dirty="0">
                <a:solidFill>
                  <a:schemeClr val="bg1"/>
                </a:solidFill>
                <a:latin typeface="+mj-lt"/>
              </a:rPr>
              <a:t>5. Accept a slow process</a:t>
            </a:r>
            <a:endParaRPr lang="en-US" sz="2800" b="1" dirty="0">
              <a:solidFill>
                <a:schemeClr val="bg1"/>
              </a:solidFill>
              <a:latin typeface="+mj-lt"/>
            </a:endParaRPr>
          </a:p>
        </p:txBody>
      </p:sp>
      <p:sp>
        <p:nvSpPr>
          <p:cNvPr id="98308" name="Rectangle 5">
            <a:extLst>
              <a:ext uri="{FF2B5EF4-FFF2-40B4-BE49-F238E27FC236}">
                <a16:creationId xmlns:a16="http://schemas.microsoft.com/office/drawing/2014/main" id="{418A471A-BA75-469F-A7C1-3194CB742BF7}"/>
              </a:ext>
            </a:extLst>
          </p:cNvPr>
          <p:cNvSpPr>
            <a:spLocks noGrp="1" noChangeArrowheads="1"/>
          </p:cNvSpPr>
          <p:nvPr>
            <p:ph type="title"/>
          </p:nvPr>
        </p:nvSpPr>
        <p:spPr>
          <a:xfrm>
            <a:off x="1447800" y="457200"/>
            <a:ext cx="8686800" cy="1143000"/>
          </a:xfrm>
          <a:effectLst>
            <a:outerShdw dist="35921" dir="2700000" algn="ctr" rotWithShape="0">
              <a:schemeClr val="tx1"/>
            </a:outerShdw>
          </a:effectLst>
        </p:spPr>
        <p:txBody>
          <a:bodyPr/>
          <a:lstStyle/>
          <a:p>
            <a:pPr eaLnBrk="1" hangingPunct="1"/>
            <a:r>
              <a:rPr lang="en-US" altLang="en-US" sz="3600" b="1" dirty="0">
                <a:solidFill>
                  <a:schemeClr val="bg1"/>
                </a:solidFill>
              </a:rPr>
              <a:t>Discipleship</a:t>
            </a:r>
            <a:r>
              <a:rPr lang="en-US" altLang="en-US" sz="4000" b="1" dirty="0">
                <a:solidFill>
                  <a:schemeClr val="bg1"/>
                </a:solidFill>
              </a:rPr>
              <a:t> </a:t>
            </a:r>
            <a:endParaRPr lang="en-US" altLang="en-US" b="1" dirty="0">
              <a:solidFill>
                <a:schemeClr val="bg1"/>
              </a:solidFill>
            </a:endParaRPr>
          </a:p>
        </p:txBody>
      </p:sp>
      <p:pic>
        <p:nvPicPr>
          <p:cNvPr id="5" name="Picture 4" descr="A close up of a logo&#10;&#10;Description generated with high confidence">
            <a:extLst>
              <a:ext uri="{FF2B5EF4-FFF2-40B4-BE49-F238E27FC236}">
                <a16:creationId xmlns:a16="http://schemas.microsoft.com/office/drawing/2014/main" id="{AFEC2FC9-D4CA-484D-A95F-8996FF5E83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pic>
        <p:nvPicPr>
          <p:cNvPr id="6" name="Picture 5">
            <a:extLst>
              <a:ext uri="{FF2B5EF4-FFF2-40B4-BE49-F238E27FC236}">
                <a16:creationId xmlns:a16="http://schemas.microsoft.com/office/drawing/2014/main" id="{E89AAEF6-E788-4F38-923B-85DEFF94FD1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18173" y="5284270"/>
            <a:ext cx="2745038" cy="1304960"/>
          </a:xfrm>
          <a:prstGeom prst="rect">
            <a:avLst/>
          </a:prstGeom>
        </p:spPr>
      </p:pic>
    </p:spTree>
    <p:extLst>
      <p:ext uri="{BB962C8B-B14F-4D97-AF65-F5344CB8AC3E}">
        <p14:creationId xmlns:p14="http://schemas.microsoft.com/office/powerpoint/2010/main" val="153868883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2861" y="498635"/>
            <a:ext cx="8229600" cy="1143000"/>
          </a:xfrm>
        </p:spPr>
        <p:txBody>
          <a:bodyPr/>
          <a:lstStyle/>
          <a:p>
            <a:r>
              <a:rPr lang="en-US" sz="3600" b="1" dirty="0">
                <a:solidFill>
                  <a:schemeClr val="bg1"/>
                </a:solidFill>
              </a:rPr>
              <a:t>Disciple-Making </a:t>
            </a:r>
            <a:r>
              <a:rPr lang="en-US" sz="3600" b="1" u="sng" dirty="0">
                <a:solidFill>
                  <a:schemeClr val="bg1"/>
                </a:solidFill>
              </a:rPr>
              <a:t>Who?</a:t>
            </a:r>
          </a:p>
        </p:txBody>
      </p:sp>
      <p:sp>
        <p:nvSpPr>
          <p:cNvPr id="3" name="TextBox 2"/>
          <p:cNvSpPr txBox="1"/>
          <p:nvPr/>
        </p:nvSpPr>
        <p:spPr>
          <a:xfrm>
            <a:off x="3366436" y="2488132"/>
            <a:ext cx="6041590" cy="3016210"/>
          </a:xfrm>
          <a:prstGeom prst="rect">
            <a:avLst/>
          </a:prstGeom>
          <a:noFill/>
        </p:spPr>
        <p:txBody>
          <a:bodyPr wrap="none" rtlCol="0">
            <a:spAutoFit/>
          </a:bodyPr>
          <a:lstStyle/>
          <a:p>
            <a:pPr marL="342900" indent="-342900">
              <a:buFont typeface="Wingdings" panose="05000000000000000000" pitchFamily="2" charset="2"/>
              <a:buChar char="§"/>
            </a:pPr>
            <a:r>
              <a:rPr lang="en-US" sz="2400" b="1" dirty="0">
                <a:solidFill>
                  <a:schemeClr val="bg1"/>
                </a:solidFill>
              </a:rPr>
              <a:t>Children: Pre-School, Elementary, Etc. </a:t>
            </a:r>
          </a:p>
          <a:p>
            <a:endParaRPr lang="en-US" b="1" dirty="0">
              <a:solidFill>
                <a:schemeClr val="bg1"/>
              </a:solidFill>
            </a:endParaRPr>
          </a:p>
          <a:p>
            <a:pPr marL="342900" indent="-342900">
              <a:buFont typeface="Wingdings" panose="05000000000000000000" pitchFamily="2" charset="2"/>
              <a:buChar char="§"/>
            </a:pPr>
            <a:r>
              <a:rPr lang="en-US" sz="2400" b="1" dirty="0">
                <a:solidFill>
                  <a:schemeClr val="bg1"/>
                </a:solidFill>
              </a:rPr>
              <a:t>Students: Middle vs. Sr. High</a:t>
            </a:r>
          </a:p>
          <a:p>
            <a:endParaRPr lang="en-US" b="1" dirty="0">
              <a:solidFill>
                <a:schemeClr val="bg1"/>
              </a:solidFill>
            </a:endParaRPr>
          </a:p>
          <a:p>
            <a:pPr marL="342900" indent="-342900">
              <a:buFont typeface="Wingdings" panose="05000000000000000000" pitchFamily="2" charset="2"/>
              <a:buChar char="§"/>
            </a:pPr>
            <a:r>
              <a:rPr lang="en-US" sz="2400" b="1" dirty="0">
                <a:solidFill>
                  <a:schemeClr val="bg1"/>
                </a:solidFill>
              </a:rPr>
              <a:t>Young Adults through age________</a:t>
            </a:r>
          </a:p>
          <a:p>
            <a:endParaRPr lang="en-US" sz="1600" b="1" dirty="0">
              <a:solidFill>
                <a:schemeClr val="bg1"/>
              </a:solidFill>
            </a:endParaRPr>
          </a:p>
          <a:p>
            <a:pPr marL="342900" indent="-342900">
              <a:buFont typeface="Wingdings" panose="05000000000000000000" pitchFamily="2" charset="2"/>
              <a:buChar char="§"/>
            </a:pPr>
            <a:r>
              <a:rPr lang="en-US" sz="2400" b="1" dirty="0">
                <a:solidFill>
                  <a:schemeClr val="bg1"/>
                </a:solidFill>
              </a:rPr>
              <a:t>Adults</a:t>
            </a:r>
          </a:p>
          <a:p>
            <a:endParaRPr lang="en-US" b="1" dirty="0">
              <a:solidFill>
                <a:schemeClr val="bg1"/>
              </a:solidFill>
            </a:endParaRPr>
          </a:p>
          <a:p>
            <a:pPr marL="342900" indent="-342900">
              <a:buFont typeface="Wingdings" panose="05000000000000000000" pitchFamily="2" charset="2"/>
              <a:buChar char="§"/>
            </a:pPr>
            <a:r>
              <a:rPr lang="en-US" sz="2400" b="1" dirty="0">
                <a:solidFill>
                  <a:schemeClr val="bg1"/>
                </a:solidFill>
              </a:rPr>
              <a:t>Adult Leaders</a:t>
            </a:r>
          </a:p>
        </p:txBody>
      </p:sp>
      <p:pic>
        <p:nvPicPr>
          <p:cNvPr id="4" name="Picture 3" descr="A close up of a logo&#10;&#10;Description generated with high confidence">
            <a:extLst>
              <a:ext uri="{FF2B5EF4-FFF2-40B4-BE49-F238E27FC236}">
                <a16:creationId xmlns:a16="http://schemas.microsoft.com/office/drawing/2014/main" id="{1A8C7A81-E0BD-419B-A929-8A7C3E4D702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pic>
        <p:nvPicPr>
          <p:cNvPr id="6" name="Picture 5">
            <a:extLst>
              <a:ext uri="{FF2B5EF4-FFF2-40B4-BE49-F238E27FC236}">
                <a16:creationId xmlns:a16="http://schemas.microsoft.com/office/drawing/2014/main" id="{A1B34D3E-DE44-4D82-900C-378B9149459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73" y="5284270"/>
            <a:ext cx="2745038" cy="1304960"/>
          </a:xfrm>
          <a:prstGeom prst="rect">
            <a:avLst/>
          </a:prstGeom>
        </p:spPr>
      </p:pic>
    </p:spTree>
    <p:extLst>
      <p:ext uri="{BB962C8B-B14F-4D97-AF65-F5344CB8AC3E}">
        <p14:creationId xmlns:p14="http://schemas.microsoft.com/office/powerpoint/2010/main" val="38636646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60909" y="438267"/>
            <a:ext cx="7392203" cy="1143000"/>
          </a:xfrm>
        </p:spPr>
        <p:txBody>
          <a:bodyPr/>
          <a:lstStyle/>
          <a:p>
            <a:r>
              <a:rPr lang="en-US" sz="3600" b="1" dirty="0">
                <a:solidFill>
                  <a:schemeClr val="bg1"/>
                </a:solidFill>
              </a:rPr>
              <a:t>Disciple-Making</a:t>
            </a:r>
            <a:r>
              <a:rPr lang="en-US" sz="3600" b="1" dirty="0"/>
              <a:t> </a:t>
            </a:r>
            <a:br>
              <a:rPr lang="en-US" sz="3600" b="1" dirty="0"/>
            </a:br>
            <a:r>
              <a:rPr lang="en-US" sz="3600" b="1" u="sng" dirty="0">
                <a:solidFill>
                  <a:schemeClr val="bg1"/>
                </a:solidFill>
              </a:rPr>
              <a:t>Methods/ How?</a:t>
            </a:r>
          </a:p>
        </p:txBody>
      </p:sp>
      <p:sp>
        <p:nvSpPr>
          <p:cNvPr id="3" name="TextBox 2"/>
          <p:cNvSpPr txBox="1"/>
          <p:nvPr/>
        </p:nvSpPr>
        <p:spPr>
          <a:xfrm>
            <a:off x="3309164" y="2309159"/>
            <a:ext cx="6027869" cy="3885679"/>
          </a:xfrm>
          <a:prstGeom prst="rect">
            <a:avLst/>
          </a:prstGeom>
          <a:noFill/>
        </p:spPr>
        <p:txBody>
          <a:bodyPr wrap="none" rtlCol="0">
            <a:spAutoFit/>
          </a:bodyPr>
          <a:lstStyle/>
          <a:p>
            <a:pPr marL="457200" indent="-457200">
              <a:buFont typeface="Arial" panose="020B0604020202020204" pitchFamily="34" charset="0"/>
              <a:buChar char="•"/>
            </a:pPr>
            <a:r>
              <a:rPr lang="en-US" sz="2400" b="1" dirty="0">
                <a:solidFill>
                  <a:schemeClr val="bg1"/>
                </a:solidFill>
              </a:rPr>
              <a:t>Organic as God Leads? Will likely fail</a:t>
            </a:r>
          </a:p>
          <a:p>
            <a:pPr marL="457200" indent="-457200">
              <a:buFont typeface="Arial" panose="020B0604020202020204" pitchFamily="34" charset="0"/>
              <a:buChar char="•"/>
            </a:pPr>
            <a:endParaRPr lang="en-US" sz="2400" b="1" dirty="0">
              <a:solidFill>
                <a:schemeClr val="bg1"/>
              </a:solidFill>
            </a:endParaRPr>
          </a:p>
          <a:p>
            <a:pPr marL="457200" indent="-457200">
              <a:buFont typeface="Arial" panose="020B0604020202020204" pitchFamily="34" charset="0"/>
              <a:buChar char="•"/>
            </a:pPr>
            <a:r>
              <a:rPr lang="en-US" sz="2400" b="1" dirty="0">
                <a:solidFill>
                  <a:schemeClr val="bg1"/>
                </a:solidFill>
              </a:rPr>
              <a:t>Be Intentional: Design and Plan </a:t>
            </a:r>
          </a:p>
          <a:p>
            <a:endParaRPr lang="en-US" sz="2000" b="1" dirty="0">
              <a:solidFill>
                <a:schemeClr val="bg1"/>
              </a:solidFill>
            </a:endParaRPr>
          </a:p>
          <a:p>
            <a:pPr marL="457200" indent="-457200">
              <a:buFont typeface="Arial" panose="020B0604020202020204" pitchFamily="34" charset="0"/>
              <a:buChar char="•"/>
            </a:pPr>
            <a:r>
              <a:rPr lang="en-US" sz="2400" b="1" dirty="0">
                <a:solidFill>
                  <a:schemeClr val="bg1"/>
                </a:solidFill>
              </a:rPr>
              <a:t>Groups? Adult Ed. S.S. ?  </a:t>
            </a:r>
          </a:p>
          <a:p>
            <a:endParaRPr lang="en-US" sz="2400" b="1" dirty="0">
              <a:solidFill>
                <a:schemeClr val="bg1"/>
              </a:solidFill>
            </a:endParaRPr>
          </a:p>
          <a:p>
            <a:pPr marL="457200" indent="-457200">
              <a:buFont typeface="Arial" panose="020B0604020202020204" pitchFamily="34" charset="0"/>
              <a:buChar char="•"/>
            </a:pPr>
            <a:r>
              <a:rPr lang="en-US" sz="2400" b="1" dirty="0">
                <a:solidFill>
                  <a:schemeClr val="bg1"/>
                </a:solidFill>
              </a:rPr>
              <a:t>One-on-one?</a:t>
            </a:r>
          </a:p>
          <a:p>
            <a:endParaRPr lang="en-US" b="1" dirty="0">
              <a:solidFill>
                <a:schemeClr val="bg1"/>
              </a:solidFill>
            </a:endParaRPr>
          </a:p>
          <a:p>
            <a:pPr marL="457200" indent="-457200">
              <a:buFont typeface="Arial" panose="020B0604020202020204" pitchFamily="34" charset="0"/>
              <a:buChar char="•"/>
            </a:pPr>
            <a:r>
              <a:rPr lang="en-US" sz="2400" b="1" dirty="0">
                <a:solidFill>
                  <a:schemeClr val="bg1"/>
                </a:solidFill>
              </a:rPr>
              <a:t>Groups Methods: Rotation frequency?</a:t>
            </a:r>
          </a:p>
          <a:p>
            <a:endParaRPr lang="en-US" sz="1050" b="1" dirty="0">
              <a:solidFill>
                <a:schemeClr val="bg1"/>
              </a:solidFill>
            </a:endParaRPr>
          </a:p>
          <a:p>
            <a:endParaRPr lang="en-US" sz="1000" b="1" dirty="0">
              <a:solidFill>
                <a:schemeClr val="bg1"/>
              </a:solidFill>
            </a:endParaRPr>
          </a:p>
          <a:p>
            <a:endParaRPr lang="en-US" sz="2000" b="1" dirty="0">
              <a:solidFill>
                <a:schemeClr val="bg1"/>
              </a:solidFill>
            </a:endParaRPr>
          </a:p>
        </p:txBody>
      </p:sp>
      <p:pic>
        <p:nvPicPr>
          <p:cNvPr id="4" name="Picture 3" descr="A close up of a logo&#10;&#10;Description generated with high confidence">
            <a:extLst>
              <a:ext uri="{FF2B5EF4-FFF2-40B4-BE49-F238E27FC236}">
                <a16:creationId xmlns:a16="http://schemas.microsoft.com/office/drawing/2014/main" id="{1003BAA9-2EEB-491A-96E1-D7B78D347E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pic>
        <p:nvPicPr>
          <p:cNvPr id="6" name="Picture 5">
            <a:extLst>
              <a:ext uri="{FF2B5EF4-FFF2-40B4-BE49-F238E27FC236}">
                <a16:creationId xmlns:a16="http://schemas.microsoft.com/office/drawing/2014/main" id="{4A0DF65D-4025-48E5-8025-A80274CCCAD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8173" y="5284270"/>
            <a:ext cx="2745038" cy="1304960"/>
          </a:xfrm>
          <a:prstGeom prst="rect">
            <a:avLst/>
          </a:prstGeom>
        </p:spPr>
      </p:pic>
    </p:spTree>
    <p:extLst>
      <p:ext uri="{BB962C8B-B14F-4D97-AF65-F5344CB8AC3E}">
        <p14:creationId xmlns:p14="http://schemas.microsoft.com/office/powerpoint/2010/main" val="35382067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C07B7-B0D4-49E6-806A-665F62AE2E6F}" type="slidenum">
              <a:rPr lang="en-US" altLang="en-US">
                <a:solidFill>
                  <a:srgbClr val="000000"/>
                </a:solidFill>
                <a:latin typeface="Gill Sans MT" pitchFamily="34" charset="0"/>
              </a:rPr>
              <a:pPr eaLnBrk="1" hangingPunct="1"/>
              <a:t>37</a:t>
            </a:fld>
            <a:endParaRPr lang="en-US" altLang="en-US">
              <a:solidFill>
                <a:srgbClr val="000000"/>
              </a:solidFill>
              <a:latin typeface="Gill Sans MT" pitchFamily="34" charset="0"/>
            </a:endParaRPr>
          </a:p>
        </p:txBody>
      </p:sp>
      <p:sp>
        <p:nvSpPr>
          <p:cNvPr id="52228" name="Text Box 3"/>
          <p:cNvSpPr txBox="1">
            <a:spLocks noChangeArrowheads="1"/>
          </p:cNvSpPr>
          <p:nvPr/>
        </p:nvSpPr>
        <p:spPr bwMode="auto">
          <a:xfrm>
            <a:off x="718235" y="498635"/>
            <a:ext cx="7620000" cy="113877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altLang="en-US" sz="3200" b="1" dirty="0">
                <a:solidFill>
                  <a:srgbClr val="FFFFFF"/>
                </a:solidFill>
                <a:latin typeface="Gill Sans MT" pitchFamily="34" charset="0"/>
              </a:rPr>
              <a:t>     Disciple-making</a:t>
            </a:r>
          </a:p>
          <a:p>
            <a:pPr algn="ctr" eaLnBrk="1" fontAlgn="base" hangingPunct="1">
              <a:spcAft>
                <a:spcPct val="0"/>
              </a:spcAft>
            </a:pPr>
            <a:r>
              <a:rPr lang="en-US" altLang="en-US" sz="3600" b="1" dirty="0">
                <a:solidFill>
                  <a:srgbClr val="FFC000"/>
                </a:solidFill>
                <a:latin typeface="Gill Sans MT" pitchFamily="34" charset="0"/>
              </a:rPr>
              <a:t>Groups</a:t>
            </a:r>
            <a:r>
              <a:rPr lang="en-US" altLang="en-US" sz="3200" b="1" dirty="0">
                <a:solidFill>
                  <a:srgbClr val="FFFFFF"/>
                </a:solidFill>
                <a:latin typeface="Gill Sans MT" pitchFamily="34" charset="0"/>
              </a:rPr>
              <a:t>: Define the Term Broadly</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3302" y="5236280"/>
            <a:ext cx="2828925" cy="1247070"/>
          </a:xfrm>
          <a:prstGeom prst="rect">
            <a:avLst/>
          </a:prstGeom>
        </p:spPr>
      </p:pic>
      <p:sp>
        <p:nvSpPr>
          <p:cNvPr id="3" name="TextBox 2"/>
          <p:cNvSpPr txBox="1"/>
          <p:nvPr/>
        </p:nvSpPr>
        <p:spPr>
          <a:xfrm>
            <a:off x="3172227" y="2368295"/>
            <a:ext cx="8884917" cy="3801041"/>
          </a:xfrm>
          <a:prstGeom prst="rect">
            <a:avLst/>
          </a:prstGeom>
          <a:noFill/>
        </p:spPr>
        <p:txBody>
          <a:bodyPr wrap="square" rtlCol="0">
            <a:spAutoFit/>
          </a:bodyPr>
          <a:lstStyle/>
          <a:p>
            <a:pPr marL="285750" indent="-285750">
              <a:buFont typeface="Wingdings" panose="05000000000000000000" pitchFamily="2" charset="2"/>
              <a:buChar char="§"/>
            </a:pPr>
            <a:r>
              <a:rPr lang="en-US" sz="2400" b="1" dirty="0">
                <a:solidFill>
                  <a:srgbClr val="FFFFFF"/>
                </a:solidFill>
                <a:latin typeface="Arial"/>
              </a:rPr>
              <a:t>S. School or ABF (Adult Bible Fellowship) </a:t>
            </a:r>
          </a:p>
          <a:p>
            <a:r>
              <a:rPr lang="en-US" sz="2400" b="1" dirty="0">
                <a:solidFill>
                  <a:srgbClr val="FFFFFF"/>
                </a:solidFill>
                <a:latin typeface="Arial"/>
              </a:rPr>
              <a:t>     on site</a:t>
            </a:r>
          </a:p>
          <a:p>
            <a:endParaRPr lang="en-US" sz="1400" b="1" dirty="0">
              <a:solidFill>
                <a:srgbClr val="FFFFFF"/>
              </a:solidFill>
              <a:latin typeface="Arial"/>
            </a:endParaRPr>
          </a:p>
          <a:p>
            <a:pPr marL="285750" indent="-285750">
              <a:buFont typeface="Wingdings" panose="05000000000000000000" pitchFamily="2" charset="2"/>
              <a:buChar char="§"/>
            </a:pPr>
            <a:r>
              <a:rPr lang="en-US" sz="2400" b="1" dirty="0">
                <a:solidFill>
                  <a:srgbClr val="FFFFFF"/>
                </a:solidFill>
                <a:latin typeface="Arial"/>
              </a:rPr>
              <a:t>Small Groups in homes (facility multiplication)</a:t>
            </a:r>
          </a:p>
          <a:p>
            <a:endParaRPr lang="en-US" sz="1100" b="1" dirty="0">
              <a:solidFill>
                <a:srgbClr val="FFFFFF"/>
              </a:solidFill>
              <a:latin typeface="Arial"/>
            </a:endParaRPr>
          </a:p>
          <a:p>
            <a:pPr marL="285750" indent="-285750">
              <a:buFont typeface="Wingdings" panose="05000000000000000000" pitchFamily="2" charset="2"/>
              <a:buChar char="§"/>
            </a:pPr>
            <a:r>
              <a:rPr lang="en-US" sz="2400" b="1" dirty="0">
                <a:solidFill>
                  <a:srgbClr val="FFFFFF"/>
                </a:solidFill>
                <a:latin typeface="Arial"/>
              </a:rPr>
              <a:t>Specialty Groups</a:t>
            </a:r>
          </a:p>
          <a:p>
            <a:r>
              <a:rPr lang="en-US" sz="2400" b="1" dirty="0">
                <a:solidFill>
                  <a:srgbClr val="FFFFFF"/>
                </a:solidFill>
                <a:latin typeface="Arial"/>
              </a:rPr>
              <a:t>	- Divorce Care</a:t>
            </a:r>
          </a:p>
          <a:p>
            <a:r>
              <a:rPr lang="en-US" sz="2400" b="1" dirty="0">
                <a:solidFill>
                  <a:srgbClr val="FFFFFF"/>
                </a:solidFill>
                <a:latin typeface="Arial"/>
              </a:rPr>
              <a:t>	- Grief Care</a:t>
            </a:r>
          </a:p>
          <a:p>
            <a:r>
              <a:rPr lang="en-US" sz="2400" b="1" dirty="0">
                <a:solidFill>
                  <a:srgbClr val="FFFFFF"/>
                </a:solidFill>
                <a:latin typeface="Arial"/>
              </a:rPr>
              <a:t>	- Men</a:t>
            </a:r>
          </a:p>
          <a:p>
            <a:r>
              <a:rPr lang="en-US" sz="2400" b="1" dirty="0">
                <a:solidFill>
                  <a:srgbClr val="FFFFFF"/>
                </a:solidFill>
                <a:latin typeface="Arial"/>
              </a:rPr>
              <a:t>	- Women</a:t>
            </a:r>
          </a:p>
          <a:p>
            <a:r>
              <a:rPr lang="en-US" sz="2400" b="1" dirty="0">
                <a:solidFill>
                  <a:srgbClr val="FFFFFF"/>
                </a:solidFill>
                <a:latin typeface="Arial"/>
              </a:rPr>
              <a:t>	- Recovery </a:t>
            </a:r>
          </a:p>
        </p:txBody>
      </p:sp>
      <p:pic>
        <p:nvPicPr>
          <p:cNvPr id="6" name="Picture 5" descr="A close up of a logo&#10;&#10;Description generated with high confidence">
            <a:extLst>
              <a:ext uri="{FF2B5EF4-FFF2-40B4-BE49-F238E27FC236}">
                <a16:creationId xmlns:a16="http://schemas.microsoft.com/office/drawing/2014/main" id="{E908627A-7C02-4B82-AA3B-E0295E8AE34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10442891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C07B7-B0D4-49E6-806A-665F62AE2E6F}" type="slidenum">
              <a:rPr lang="en-US" altLang="en-US">
                <a:solidFill>
                  <a:srgbClr val="000000"/>
                </a:solidFill>
                <a:latin typeface="Gill Sans MT" pitchFamily="34" charset="0"/>
              </a:rPr>
              <a:pPr eaLnBrk="1" hangingPunct="1"/>
              <a:t>38</a:t>
            </a:fld>
            <a:endParaRPr lang="en-US" altLang="en-US">
              <a:solidFill>
                <a:srgbClr val="000000"/>
              </a:solidFill>
              <a:latin typeface="Gill Sans MT" pitchFamily="34" charset="0"/>
            </a:endParaRPr>
          </a:p>
        </p:txBody>
      </p:sp>
      <p:sp>
        <p:nvSpPr>
          <p:cNvPr id="3" name="TextBox 2"/>
          <p:cNvSpPr txBox="1"/>
          <p:nvPr/>
        </p:nvSpPr>
        <p:spPr>
          <a:xfrm>
            <a:off x="3444776" y="2305341"/>
            <a:ext cx="6389891" cy="3347840"/>
          </a:xfrm>
          <a:prstGeom prst="rect">
            <a:avLst/>
          </a:prstGeom>
          <a:noFill/>
        </p:spPr>
        <p:txBody>
          <a:bodyPr wrap="none" rtlCol="0">
            <a:spAutoFit/>
          </a:bodyPr>
          <a:lstStyle/>
          <a:p>
            <a:pPr marL="342900" indent="-342900">
              <a:buFont typeface="Wingdings" panose="05000000000000000000" pitchFamily="2" charset="2"/>
              <a:buChar char="§"/>
            </a:pPr>
            <a:r>
              <a:rPr lang="en-US" sz="2400" b="1" dirty="0">
                <a:solidFill>
                  <a:srgbClr val="FFFFFF"/>
                </a:solidFill>
                <a:latin typeface="Arial"/>
              </a:rPr>
              <a:t>What is each group’s purpose?</a:t>
            </a:r>
          </a:p>
          <a:p>
            <a:r>
              <a:rPr lang="en-US" sz="2400" b="1" dirty="0">
                <a:solidFill>
                  <a:srgbClr val="FFFFFF"/>
                </a:solidFill>
                <a:latin typeface="Arial"/>
              </a:rPr>
              <a:t>	- </a:t>
            </a:r>
            <a:r>
              <a:rPr lang="en-US" sz="2400" dirty="0">
                <a:solidFill>
                  <a:srgbClr val="FFFFFF"/>
                </a:solidFill>
                <a:latin typeface="Arial"/>
              </a:rPr>
              <a:t>Fellowship, training, discipleship</a:t>
            </a:r>
          </a:p>
          <a:p>
            <a:r>
              <a:rPr lang="en-US" sz="2400" dirty="0">
                <a:solidFill>
                  <a:srgbClr val="FFFFFF"/>
                </a:solidFill>
                <a:latin typeface="Arial"/>
              </a:rPr>
              <a:t>	- Recovery, evangelism, assimilation</a:t>
            </a:r>
          </a:p>
          <a:p>
            <a:pPr marL="342900" indent="-342900">
              <a:lnSpc>
                <a:spcPct val="150000"/>
              </a:lnSpc>
              <a:buFont typeface="Wingdings" panose="05000000000000000000" pitchFamily="2" charset="2"/>
              <a:buChar char="§"/>
            </a:pPr>
            <a:r>
              <a:rPr lang="en-US" sz="2400" b="1" dirty="0">
                <a:solidFill>
                  <a:srgbClr val="FFFFFF"/>
                </a:solidFill>
                <a:latin typeface="Arial"/>
              </a:rPr>
              <a:t>How does that fit the church mission?</a:t>
            </a:r>
          </a:p>
          <a:p>
            <a:pPr marL="342900" indent="-342900">
              <a:lnSpc>
                <a:spcPct val="150000"/>
              </a:lnSpc>
              <a:buFont typeface="Wingdings" panose="05000000000000000000" pitchFamily="2" charset="2"/>
              <a:buChar char="§"/>
            </a:pPr>
            <a:r>
              <a:rPr lang="en-US" sz="2400" b="1" dirty="0">
                <a:solidFill>
                  <a:srgbClr val="FFFFFF"/>
                </a:solidFill>
                <a:latin typeface="Arial"/>
              </a:rPr>
              <a:t>How do we define a disciple?</a:t>
            </a:r>
          </a:p>
          <a:p>
            <a:pPr marL="342900" indent="-342900">
              <a:lnSpc>
                <a:spcPct val="150000"/>
              </a:lnSpc>
              <a:buFont typeface="Wingdings" panose="05000000000000000000" pitchFamily="2" charset="2"/>
              <a:buChar char="§"/>
            </a:pPr>
            <a:r>
              <a:rPr lang="en-US" sz="2400" b="1" dirty="0">
                <a:solidFill>
                  <a:srgbClr val="FFFFFF"/>
                </a:solidFill>
                <a:latin typeface="Arial"/>
              </a:rPr>
              <a:t>How do groups help us make disciples?</a:t>
            </a:r>
          </a:p>
          <a:p>
            <a:pPr marL="342900" indent="-342900">
              <a:lnSpc>
                <a:spcPct val="150000"/>
              </a:lnSpc>
              <a:buFont typeface="Wingdings" panose="05000000000000000000" pitchFamily="2" charset="2"/>
              <a:buChar char="§"/>
            </a:pPr>
            <a:r>
              <a:rPr lang="en-US" sz="2400" b="1" dirty="0">
                <a:solidFill>
                  <a:srgbClr val="FFFFFF"/>
                </a:solidFill>
                <a:latin typeface="Arial"/>
              </a:rPr>
              <a:t>How do we do curriculum planning?</a:t>
            </a:r>
          </a:p>
        </p:txBody>
      </p:sp>
      <p:sp>
        <p:nvSpPr>
          <p:cNvPr id="6" name="Text Box 3">
            <a:extLst>
              <a:ext uri="{FF2B5EF4-FFF2-40B4-BE49-F238E27FC236}">
                <a16:creationId xmlns:a16="http://schemas.microsoft.com/office/drawing/2014/main" id="{082561F8-2906-4E1E-9B6A-E3988C351674}"/>
              </a:ext>
            </a:extLst>
          </p:cNvPr>
          <p:cNvSpPr txBox="1">
            <a:spLocks noChangeArrowheads="1"/>
          </p:cNvSpPr>
          <p:nvPr/>
        </p:nvSpPr>
        <p:spPr bwMode="auto">
          <a:xfrm>
            <a:off x="718235" y="498635"/>
            <a:ext cx="7620000" cy="113877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altLang="en-US" sz="3200" b="1" dirty="0">
                <a:solidFill>
                  <a:srgbClr val="FFFFFF"/>
                </a:solidFill>
                <a:latin typeface="Gill Sans MT" pitchFamily="34" charset="0"/>
              </a:rPr>
              <a:t>     Disciple-making</a:t>
            </a:r>
          </a:p>
          <a:p>
            <a:pPr algn="ctr" eaLnBrk="1" fontAlgn="base" hangingPunct="1">
              <a:spcAft>
                <a:spcPct val="0"/>
              </a:spcAft>
            </a:pPr>
            <a:r>
              <a:rPr lang="en-US" altLang="en-US" sz="3600" b="1" dirty="0">
                <a:solidFill>
                  <a:srgbClr val="FFC000"/>
                </a:solidFill>
                <a:latin typeface="Gill Sans MT" pitchFamily="34" charset="0"/>
              </a:rPr>
              <a:t>Groups</a:t>
            </a:r>
            <a:r>
              <a:rPr lang="en-US" altLang="en-US" sz="3200" b="1" dirty="0">
                <a:solidFill>
                  <a:srgbClr val="FFFFFF"/>
                </a:solidFill>
                <a:latin typeface="Gill Sans MT" pitchFamily="34" charset="0"/>
              </a:rPr>
              <a:t>: Define the Term Broadly</a:t>
            </a:r>
          </a:p>
        </p:txBody>
      </p:sp>
      <p:pic>
        <p:nvPicPr>
          <p:cNvPr id="7" name="Picture 6" descr="A close up of a logo&#10;&#10;Description generated with high confidence">
            <a:extLst>
              <a:ext uri="{FF2B5EF4-FFF2-40B4-BE49-F238E27FC236}">
                <a16:creationId xmlns:a16="http://schemas.microsoft.com/office/drawing/2014/main" id="{9CBBE191-DD90-442D-9AA0-C73422F67D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pic>
        <p:nvPicPr>
          <p:cNvPr id="8" name="Picture 7">
            <a:extLst>
              <a:ext uri="{FF2B5EF4-FFF2-40B4-BE49-F238E27FC236}">
                <a16:creationId xmlns:a16="http://schemas.microsoft.com/office/drawing/2014/main" id="{424804CA-408A-4A7B-8C52-F865F6F45AD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302" y="5236280"/>
            <a:ext cx="2828925" cy="1247070"/>
          </a:xfrm>
          <a:prstGeom prst="rect">
            <a:avLst/>
          </a:prstGeom>
        </p:spPr>
      </p:pic>
    </p:spTree>
    <p:extLst>
      <p:ext uri="{BB962C8B-B14F-4D97-AF65-F5344CB8AC3E}">
        <p14:creationId xmlns:p14="http://schemas.microsoft.com/office/powerpoint/2010/main" val="26171906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C07B7-B0D4-49E6-806A-665F62AE2E6F}" type="slidenum">
              <a:rPr lang="en-US" altLang="en-US">
                <a:solidFill>
                  <a:srgbClr val="000000"/>
                </a:solidFill>
                <a:latin typeface="Gill Sans MT" pitchFamily="34" charset="0"/>
              </a:rPr>
              <a:pPr eaLnBrk="1" hangingPunct="1"/>
              <a:t>39</a:t>
            </a:fld>
            <a:endParaRPr lang="en-US" altLang="en-US">
              <a:solidFill>
                <a:srgbClr val="000000"/>
              </a:solidFill>
              <a:latin typeface="Gill Sans MT" pitchFamily="34" charset="0"/>
            </a:endParaRPr>
          </a:p>
        </p:txBody>
      </p:sp>
      <p:sp>
        <p:nvSpPr>
          <p:cNvPr id="6" name="TextBox 5"/>
          <p:cNvSpPr txBox="1"/>
          <p:nvPr/>
        </p:nvSpPr>
        <p:spPr>
          <a:xfrm>
            <a:off x="3193857" y="2065747"/>
            <a:ext cx="8776762" cy="4308872"/>
          </a:xfrm>
          <a:prstGeom prst="rect">
            <a:avLst/>
          </a:prstGeom>
          <a:noFill/>
        </p:spPr>
        <p:txBody>
          <a:bodyPr wrap="none" rtlCol="0">
            <a:spAutoFit/>
          </a:bodyPr>
          <a:lstStyle/>
          <a:p>
            <a:r>
              <a:rPr lang="en-US" sz="2400" b="1" dirty="0">
                <a:solidFill>
                  <a:srgbClr val="FFFFFF"/>
                </a:solidFill>
                <a:latin typeface="Arial"/>
              </a:rPr>
              <a:t>“To have a simple church, you must design a simple </a:t>
            </a:r>
          </a:p>
          <a:p>
            <a:r>
              <a:rPr lang="en-US" sz="2400" b="1" dirty="0">
                <a:solidFill>
                  <a:srgbClr val="FFFFFF"/>
                </a:solidFill>
                <a:latin typeface="Arial"/>
              </a:rPr>
              <a:t>disciple-ship process. This process  must be </a:t>
            </a:r>
            <a:r>
              <a:rPr lang="en-US" sz="2400" b="1" u="sng" dirty="0">
                <a:solidFill>
                  <a:srgbClr val="FFFFFF"/>
                </a:solidFill>
                <a:latin typeface="Arial"/>
              </a:rPr>
              <a:t>clear</a:t>
            </a:r>
            <a:r>
              <a:rPr lang="en-US" sz="2400" b="1" dirty="0">
                <a:solidFill>
                  <a:srgbClr val="FFFFFF"/>
                </a:solidFill>
                <a:latin typeface="Arial"/>
              </a:rPr>
              <a:t>. It</a:t>
            </a:r>
          </a:p>
          <a:p>
            <a:r>
              <a:rPr lang="en-US" sz="2400" b="1" dirty="0">
                <a:solidFill>
                  <a:srgbClr val="FFFFFF"/>
                </a:solidFill>
                <a:latin typeface="Arial"/>
              </a:rPr>
              <a:t>must </a:t>
            </a:r>
            <a:r>
              <a:rPr lang="en-US" sz="2400" b="1" u="sng" dirty="0">
                <a:solidFill>
                  <a:srgbClr val="FFFFFF"/>
                </a:solidFill>
                <a:latin typeface="Arial"/>
              </a:rPr>
              <a:t>move</a:t>
            </a:r>
            <a:r>
              <a:rPr lang="en-US" sz="2400" b="1" dirty="0">
                <a:solidFill>
                  <a:srgbClr val="FFFFFF"/>
                </a:solidFill>
                <a:latin typeface="Arial"/>
              </a:rPr>
              <a:t> people toward maturity. It must be </a:t>
            </a:r>
          </a:p>
          <a:p>
            <a:r>
              <a:rPr lang="en-US" sz="2400" b="1" u="sng" dirty="0">
                <a:solidFill>
                  <a:srgbClr val="FFFFFF"/>
                </a:solidFill>
                <a:latin typeface="Arial"/>
              </a:rPr>
              <a:t>integrated</a:t>
            </a:r>
            <a:r>
              <a:rPr lang="en-US" sz="2400" b="1" dirty="0">
                <a:solidFill>
                  <a:srgbClr val="FFFFFF"/>
                </a:solidFill>
                <a:latin typeface="Arial"/>
              </a:rPr>
              <a:t> fully into your church, and you must </a:t>
            </a:r>
            <a:r>
              <a:rPr lang="en-US" sz="2400" b="1" u="sng" dirty="0">
                <a:solidFill>
                  <a:srgbClr val="FFFFFF"/>
                </a:solidFill>
                <a:latin typeface="Arial"/>
              </a:rPr>
              <a:t>get </a:t>
            </a:r>
          </a:p>
          <a:p>
            <a:r>
              <a:rPr lang="en-US" sz="2400" b="1" u="sng" dirty="0">
                <a:solidFill>
                  <a:srgbClr val="FFFFFF"/>
                </a:solidFill>
                <a:latin typeface="Arial"/>
              </a:rPr>
              <a:t>rid of</a:t>
            </a:r>
            <a:r>
              <a:rPr lang="en-US" sz="2400" b="1" dirty="0">
                <a:solidFill>
                  <a:srgbClr val="FFFFFF"/>
                </a:solidFill>
                <a:latin typeface="Arial"/>
              </a:rPr>
              <a:t> the clutter around it.”    Rainer/Geiger  p. 26</a:t>
            </a:r>
          </a:p>
          <a:p>
            <a:endParaRPr lang="en-US" sz="1600" b="1" dirty="0">
              <a:solidFill>
                <a:srgbClr val="FFFFFF"/>
              </a:solidFill>
              <a:latin typeface="Arial"/>
            </a:endParaRPr>
          </a:p>
          <a:p>
            <a:r>
              <a:rPr lang="en-US" sz="2400" b="1" dirty="0">
                <a:solidFill>
                  <a:srgbClr val="FFFFFF"/>
                </a:solidFill>
                <a:latin typeface="Arial"/>
              </a:rPr>
              <a:t>Simple Church Process Design Survey  - Handout</a:t>
            </a:r>
            <a:endParaRPr lang="en-US" sz="2400" dirty="0">
              <a:solidFill>
                <a:srgbClr val="FFFFFF"/>
              </a:solidFill>
              <a:latin typeface="Arial"/>
            </a:endParaRPr>
          </a:p>
          <a:p>
            <a:r>
              <a:rPr lang="en-US" sz="2400" dirty="0">
                <a:solidFill>
                  <a:srgbClr val="FFFFFF"/>
                </a:solidFill>
                <a:latin typeface="Arial"/>
              </a:rPr>
              <a:t>http://ericgeiger.com/process-design-survey/#.UyNdj4XEQqg</a:t>
            </a:r>
          </a:p>
          <a:p>
            <a:r>
              <a:rPr lang="en-US" sz="2400" dirty="0">
                <a:solidFill>
                  <a:srgbClr val="FFFFFF"/>
                </a:solidFill>
                <a:latin typeface="Arial"/>
              </a:rPr>
              <a:t>Group process to answer with as much consensus as possible </a:t>
            </a:r>
          </a:p>
          <a:p>
            <a:endParaRPr lang="en-US" sz="1400" b="1" dirty="0">
              <a:solidFill>
                <a:srgbClr val="FFFFFF"/>
              </a:solidFill>
              <a:latin typeface="Arial"/>
            </a:endParaRPr>
          </a:p>
          <a:p>
            <a:r>
              <a:rPr lang="en-US" sz="2400" b="1" dirty="0">
                <a:solidFill>
                  <a:srgbClr val="FFFFFF"/>
                </a:solidFill>
                <a:latin typeface="Arial"/>
              </a:rPr>
              <a:t>Result: Score relative to others</a:t>
            </a:r>
          </a:p>
          <a:p>
            <a:r>
              <a:rPr lang="en-US" sz="2400" b="1" dirty="0">
                <a:solidFill>
                  <a:srgbClr val="FFFFFF"/>
                </a:solidFill>
                <a:latin typeface="Arial"/>
              </a:rPr>
              <a:t>	CLARITY - MOVEMENT - ALIGNMENT - FOCUS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155" y="2780406"/>
            <a:ext cx="2358293" cy="3594213"/>
          </a:xfrm>
          <a:prstGeom prst="rect">
            <a:avLst/>
          </a:prstGeom>
        </p:spPr>
      </p:pic>
      <p:pic>
        <p:nvPicPr>
          <p:cNvPr id="7" name="Picture 6" descr="A close up of a logo&#10;&#10;Description generated with high confidence">
            <a:extLst>
              <a:ext uri="{FF2B5EF4-FFF2-40B4-BE49-F238E27FC236}">
                <a16:creationId xmlns:a16="http://schemas.microsoft.com/office/drawing/2014/main" id="{398CC530-B234-4456-949F-9C2D1F2658B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8" name="Text Box 3">
            <a:extLst>
              <a:ext uri="{FF2B5EF4-FFF2-40B4-BE49-F238E27FC236}">
                <a16:creationId xmlns:a16="http://schemas.microsoft.com/office/drawing/2014/main" id="{2F98E56F-2D4A-43FB-8300-9861EAC88E2D}"/>
              </a:ext>
            </a:extLst>
          </p:cNvPr>
          <p:cNvSpPr txBox="1">
            <a:spLocks noChangeArrowheads="1"/>
          </p:cNvSpPr>
          <p:nvPr/>
        </p:nvSpPr>
        <p:spPr bwMode="auto">
          <a:xfrm>
            <a:off x="718235" y="498635"/>
            <a:ext cx="7620000" cy="113877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altLang="en-US" sz="3200" b="1" dirty="0">
                <a:solidFill>
                  <a:srgbClr val="FFFFFF"/>
                </a:solidFill>
                <a:latin typeface="Gill Sans MT" pitchFamily="34" charset="0"/>
              </a:rPr>
              <a:t>     Disciple-making</a:t>
            </a:r>
          </a:p>
          <a:p>
            <a:pPr algn="ctr" eaLnBrk="1" fontAlgn="base" hangingPunct="1">
              <a:spcAft>
                <a:spcPct val="0"/>
              </a:spcAft>
            </a:pPr>
            <a:r>
              <a:rPr lang="en-US" altLang="en-US" sz="3600" b="1" dirty="0">
                <a:solidFill>
                  <a:srgbClr val="FFC000"/>
                </a:solidFill>
                <a:latin typeface="Gill Sans MT" pitchFamily="34" charset="0"/>
              </a:rPr>
              <a:t>An Intentional Tool</a:t>
            </a:r>
            <a:endParaRPr lang="en-US" altLang="en-US" sz="3200" b="1" dirty="0">
              <a:solidFill>
                <a:srgbClr val="FFFFFF"/>
              </a:solidFill>
              <a:latin typeface="Gill Sans MT" pitchFamily="34" charset="0"/>
            </a:endParaRPr>
          </a:p>
        </p:txBody>
      </p:sp>
    </p:spTree>
    <p:extLst>
      <p:ext uri="{BB962C8B-B14F-4D97-AF65-F5344CB8AC3E}">
        <p14:creationId xmlns:p14="http://schemas.microsoft.com/office/powerpoint/2010/main" val="115507534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Introduction to Top Components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4" name="Picture 3" descr="A close up of a logo&#10;&#10;Description generated with high confidence">
            <a:extLst>
              <a:ext uri="{FF2B5EF4-FFF2-40B4-BE49-F238E27FC236}">
                <a16:creationId xmlns:a16="http://schemas.microsoft.com/office/drawing/2014/main" id="{286DFB74-85A0-4C4F-9B98-5DED8B5BA6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1064" y="1708061"/>
            <a:ext cx="9169871" cy="3441877"/>
          </a:xfrm>
          <a:prstGeom prst="rect">
            <a:avLst/>
          </a:prstGeom>
        </p:spPr>
      </p:pic>
      <p:sp>
        <p:nvSpPr>
          <p:cNvPr id="8" name="TextBox 7">
            <a:extLst>
              <a:ext uri="{FF2B5EF4-FFF2-40B4-BE49-F238E27FC236}">
                <a16:creationId xmlns:a16="http://schemas.microsoft.com/office/drawing/2014/main" id="{DEEFCB5A-9E13-4E30-BE1F-44BBB722B651}"/>
              </a:ext>
            </a:extLst>
          </p:cNvPr>
          <p:cNvSpPr txBox="1"/>
          <p:nvPr/>
        </p:nvSpPr>
        <p:spPr>
          <a:xfrm>
            <a:off x="1511064" y="5267887"/>
            <a:ext cx="9373079" cy="1532727"/>
          </a:xfrm>
          <a:prstGeom prst="rect">
            <a:avLst/>
          </a:prstGeom>
          <a:noFill/>
        </p:spPr>
        <p:txBody>
          <a:bodyPr wrap="none" rtlCol="0">
            <a:spAutoFit/>
          </a:bodyPr>
          <a:lstStyle/>
          <a:p>
            <a:pPr marL="800100" indent="-342900">
              <a:lnSpc>
                <a:spcPct val="150000"/>
              </a:lnSpc>
              <a:spcBef>
                <a:spcPct val="20000"/>
              </a:spcBef>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Moving away from Assessment / Revitalization Tools</a:t>
            </a:r>
          </a:p>
          <a:p>
            <a:pPr marL="800100" indent="-342900">
              <a:spcBef>
                <a:spcPct val="20000"/>
              </a:spcBef>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Going deeper to characteristics of Component health and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revitalization steps for each of them </a:t>
            </a:r>
          </a:p>
        </p:txBody>
      </p:sp>
      <p:sp>
        <p:nvSpPr>
          <p:cNvPr id="7" name="Oval 6">
            <a:extLst>
              <a:ext uri="{FF2B5EF4-FFF2-40B4-BE49-F238E27FC236}">
                <a16:creationId xmlns:a16="http://schemas.microsoft.com/office/drawing/2014/main" id="{8F1954C3-7C1D-42B1-A55C-99CA512E3463}"/>
              </a:ext>
            </a:extLst>
          </p:cNvPr>
          <p:cNvSpPr/>
          <p:nvPr/>
        </p:nvSpPr>
        <p:spPr>
          <a:xfrm>
            <a:off x="1382078" y="1811545"/>
            <a:ext cx="5961998" cy="835401"/>
          </a:xfrm>
          <a:prstGeom prst="ellips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769867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a:defRPr/>
            </a:pPr>
            <a:fld id="{DF90364D-4D79-42FB-8222-B95F51C9FD8D}" type="slidenum">
              <a:rPr lang="en-US">
                <a:solidFill>
                  <a:srgbClr val="000000"/>
                </a:solidFill>
              </a:rPr>
              <a:pPr>
                <a:defRPr/>
              </a:pPr>
              <a:t>40</a:t>
            </a:fld>
            <a:endParaRPr lang="en-US">
              <a:solidFill>
                <a:srgbClr val="000000"/>
              </a:solidFill>
            </a:endParaRPr>
          </a:p>
        </p:txBody>
      </p:sp>
      <p:sp>
        <p:nvSpPr>
          <p:cNvPr id="6" name="TextBox 5"/>
          <p:cNvSpPr txBox="1"/>
          <p:nvPr/>
        </p:nvSpPr>
        <p:spPr>
          <a:xfrm>
            <a:off x="2188142" y="2524965"/>
            <a:ext cx="10453036" cy="2566408"/>
          </a:xfrm>
          <a:prstGeom prst="rect">
            <a:avLst/>
          </a:prstGeom>
          <a:noFill/>
        </p:spPr>
        <p:txBody>
          <a:bodyPr wrap="square">
            <a:spAutoFit/>
          </a:bodyPr>
          <a:lstStyle/>
          <a:p>
            <a:pPr lvl="2" fontAlgn="base">
              <a:lnSpc>
                <a:spcPct val="120000"/>
              </a:lnSpc>
              <a:spcBef>
                <a:spcPct val="0"/>
              </a:spcBef>
              <a:spcAft>
                <a:spcPct val="0"/>
              </a:spcAft>
              <a:buClr>
                <a:srgbClr val="000000"/>
              </a:buClr>
              <a:defRPr/>
            </a:pPr>
            <a:r>
              <a:rPr lang="en-US" sz="2400" b="1" dirty="0">
                <a:solidFill>
                  <a:srgbClr val="FFFFFF"/>
                </a:solidFill>
                <a:effectLst>
                  <a:outerShdw blurRad="38100" dist="38100" dir="2700000" algn="tl">
                    <a:srgbClr val="000000">
                      <a:alpha val="43137"/>
                    </a:srgbClr>
                  </a:outerShdw>
                </a:effectLst>
              </a:rPr>
              <a:t>1. Clarity - Design a simple process</a:t>
            </a:r>
          </a:p>
          <a:p>
            <a:pPr lvl="2" fontAlgn="base">
              <a:lnSpc>
                <a:spcPct val="120000"/>
              </a:lnSpc>
              <a:spcBef>
                <a:spcPct val="0"/>
              </a:spcBef>
              <a:spcAft>
                <a:spcPct val="0"/>
              </a:spcAft>
              <a:buClr>
                <a:srgbClr val="000000"/>
              </a:buClr>
              <a:defRPr/>
            </a:pPr>
            <a:endParaRPr lang="en-US" sz="1200" b="1" dirty="0">
              <a:solidFill>
                <a:srgbClr val="FFFFFF"/>
              </a:solidFill>
              <a:effectLst>
                <a:outerShdw blurRad="38100" dist="38100" dir="2700000" algn="tl">
                  <a:srgbClr val="000000">
                    <a:alpha val="43137"/>
                  </a:srgbClr>
                </a:outerShdw>
              </a:effectLst>
            </a:endParaRPr>
          </a:p>
          <a:p>
            <a:pPr marL="1371600" lvl="2" indent="-457200" fontAlgn="base">
              <a:lnSpc>
                <a:spcPct val="120000"/>
              </a:lnSpc>
              <a:spcBef>
                <a:spcPct val="0"/>
              </a:spcBef>
              <a:spcAft>
                <a:spcPct val="0"/>
              </a:spcAft>
              <a:buClr>
                <a:srgbClr val="000000"/>
              </a:buClr>
              <a:defRPr/>
            </a:pPr>
            <a:r>
              <a:rPr lang="en-US" sz="2400" b="1" dirty="0">
                <a:solidFill>
                  <a:srgbClr val="FFFFFF"/>
                </a:solidFill>
                <a:effectLst>
                  <a:outerShdw blurRad="38100" dist="38100" dir="2700000" algn="tl">
                    <a:srgbClr val="000000">
                      <a:alpha val="43137"/>
                    </a:srgbClr>
                  </a:outerShdw>
                </a:effectLst>
              </a:rPr>
              <a:t>2. Movement - Place current programs in the process</a:t>
            </a:r>
          </a:p>
          <a:p>
            <a:pPr marL="1371600" lvl="2" indent="-457200" fontAlgn="base">
              <a:lnSpc>
                <a:spcPct val="120000"/>
              </a:lnSpc>
              <a:spcBef>
                <a:spcPct val="0"/>
              </a:spcBef>
              <a:spcAft>
                <a:spcPct val="0"/>
              </a:spcAft>
              <a:buClr>
                <a:srgbClr val="000000"/>
              </a:buClr>
              <a:defRPr/>
            </a:pPr>
            <a:endParaRPr lang="en-US" sz="1200" b="1" dirty="0">
              <a:solidFill>
                <a:srgbClr val="FFFFFF"/>
              </a:solidFill>
              <a:effectLst>
                <a:outerShdw blurRad="38100" dist="38100" dir="2700000" algn="tl">
                  <a:srgbClr val="000000">
                    <a:alpha val="43137"/>
                  </a:srgbClr>
                </a:outerShdw>
              </a:effectLst>
            </a:endParaRPr>
          </a:p>
          <a:p>
            <a:pPr marL="1371600" lvl="2" indent="-457200" fontAlgn="base">
              <a:lnSpc>
                <a:spcPct val="120000"/>
              </a:lnSpc>
              <a:spcBef>
                <a:spcPct val="0"/>
              </a:spcBef>
              <a:spcAft>
                <a:spcPct val="0"/>
              </a:spcAft>
              <a:buClr>
                <a:srgbClr val="000000"/>
              </a:buClr>
              <a:defRPr/>
            </a:pPr>
            <a:r>
              <a:rPr lang="en-US" sz="2400" b="1" dirty="0">
                <a:solidFill>
                  <a:srgbClr val="FFFFFF"/>
                </a:solidFill>
                <a:effectLst>
                  <a:outerShdw blurRad="38100" dist="38100" dir="2700000" algn="tl">
                    <a:srgbClr val="000000">
                      <a:alpha val="43137"/>
                    </a:srgbClr>
                  </a:outerShdw>
                </a:effectLst>
              </a:rPr>
              <a:t>3. Alignment - Unite all ministries around the process</a:t>
            </a:r>
          </a:p>
          <a:p>
            <a:pPr marL="1371600" lvl="2" indent="-457200" fontAlgn="base">
              <a:lnSpc>
                <a:spcPct val="120000"/>
              </a:lnSpc>
              <a:spcBef>
                <a:spcPct val="0"/>
              </a:spcBef>
              <a:spcAft>
                <a:spcPct val="0"/>
              </a:spcAft>
              <a:buClr>
                <a:srgbClr val="000000"/>
              </a:buClr>
              <a:defRPr/>
            </a:pPr>
            <a:endParaRPr lang="en-US" sz="1200" b="1" dirty="0">
              <a:solidFill>
                <a:srgbClr val="FFFFFF"/>
              </a:solidFill>
              <a:effectLst>
                <a:outerShdw blurRad="38100" dist="38100" dir="2700000" algn="tl">
                  <a:srgbClr val="000000">
                    <a:alpha val="43137"/>
                  </a:srgbClr>
                </a:outerShdw>
              </a:effectLst>
            </a:endParaRPr>
          </a:p>
          <a:p>
            <a:pPr marL="1371600" lvl="2" indent="-457200" fontAlgn="base">
              <a:lnSpc>
                <a:spcPct val="120000"/>
              </a:lnSpc>
              <a:spcBef>
                <a:spcPct val="0"/>
              </a:spcBef>
              <a:spcAft>
                <a:spcPct val="0"/>
              </a:spcAft>
              <a:buClr>
                <a:srgbClr val="000000"/>
              </a:buClr>
              <a:defRPr/>
            </a:pPr>
            <a:r>
              <a:rPr lang="en-US" sz="2400" b="1" dirty="0">
                <a:solidFill>
                  <a:srgbClr val="FFFFFF"/>
                </a:solidFill>
                <a:effectLst>
                  <a:outerShdw blurRad="38100" dist="38100" dir="2700000" algn="tl">
                    <a:srgbClr val="000000">
                      <a:alpha val="43137"/>
                    </a:srgbClr>
                  </a:outerShdw>
                </a:effectLst>
              </a:rPr>
              <a:t>4. Focus - Eliminate things outside the process</a:t>
            </a:r>
          </a:p>
        </p:txBody>
      </p:sp>
      <p:sp>
        <p:nvSpPr>
          <p:cNvPr id="7" name="Text Box 3">
            <a:extLst>
              <a:ext uri="{FF2B5EF4-FFF2-40B4-BE49-F238E27FC236}">
                <a16:creationId xmlns:a16="http://schemas.microsoft.com/office/drawing/2014/main" id="{C93B59C1-E65F-42F6-9180-B24ABB098A47}"/>
              </a:ext>
            </a:extLst>
          </p:cNvPr>
          <p:cNvSpPr txBox="1">
            <a:spLocks noGrp="1" noChangeArrowheads="1"/>
          </p:cNvSpPr>
          <p:nvPr>
            <p:ph type="title"/>
          </p:nvPr>
        </p:nvSpPr>
        <p:spPr bwMode="auto">
          <a:xfrm>
            <a:off x="760396" y="478761"/>
            <a:ext cx="7584707" cy="1143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altLang="en-US" sz="3200" b="1" dirty="0">
                <a:solidFill>
                  <a:srgbClr val="FFFFFF"/>
                </a:solidFill>
                <a:latin typeface="Gill Sans MT" pitchFamily="34" charset="0"/>
              </a:rPr>
              <a:t>     Disciple-making</a:t>
            </a:r>
          </a:p>
          <a:p>
            <a:pPr algn="ctr" eaLnBrk="1" fontAlgn="base" hangingPunct="1">
              <a:spcAft>
                <a:spcPct val="0"/>
              </a:spcAft>
            </a:pPr>
            <a:r>
              <a:rPr lang="en-US" altLang="en-US" sz="3600" b="1" dirty="0">
                <a:solidFill>
                  <a:srgbClr val="FFC000"/>
                </a:solidFill>
                <a:latin typeface="Gill Sans MT" pitchFamily="34" charset="0"/>
              </a:rPr>
              <a:t>An Intentional Tool (cont’d)</a:t>
            </a:r>
            <a:endParaRPr lang="en-US" altLang="en-US" sz="3200" b="1" dirty="0">
              <a:solidFill>
                <a:srgbClr val="FFFFFF"/>
              </a:solidFill>
              <a:latin typeface="Gill Sans MT" pitchFamily="34" charset="0"/>
            </a:endParaRPr>
          </a:p>
        </p:txBody>
      </p:sp>
      <p:pic>
        <p:nvPicPr>
          <p:cNvPr id="8" name="Picture 7">
            <a:extLst>
              <a:ext uri="{FF2B5EF4-FFF2-40B4-BE49-F238E27FC236}">
                <a16:creationId xmlns:a16="http://schemas.microsoft.com/office/drawing/2014/main" id="{0B20801A-0709-43FC-83A2-B13B18801EA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155" y="2780406"/>
            <a:ext cx="2358293" cy="3594213"/>
          </a:xfrm>
          <a:prstGeom prst="rect">
            <a:avLst/>
          </a:prstGeom>
        </p:spPr>
      </p:pic>
      <p:pic>
        <p:nvPicPr>
          <p:cNvPr id="9" name="Picture 8" descr="A close up of a logo&#10;&#10;Description generated with high confidence">
            <a:extLst>
              <a:ext uri="{FF2B5EF4-FFF2-40B4-BE49-F238E27FC236}">
                <a16:creationId xmlns:a16="http://schemas.microsoft.com/office/drawing/2014/main" id="{6E5BDBAC-BE26-4BBE-940B-67E3CF5133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2884789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C07B7-B0D4-49E6-806A-665F62AE2E6F}" type="slidenum">
              <a:rPr lang="en-US" altLang="en-US">
                <a:solidFill>
                  <a:srgbClr val="000000"/>
                </a:solidFill>
                <a:latin typeface="Gill Sans MT" pitchFamily="34" charset="0"/>
              </a:rPr>
              <a:pPr eaLnBrk="1" hangingPunct="1"/>
              <a:t>41</a:t>
            </a:fld>
            <a:endParaRPr lang="en-US" altLang="en-US">
              <a:solidFill>
                <a:srgbClr val="000000"/>
              </a:solidFill>
              <a:latin typeface="Gill Sans MT" pitchFamily="34" charset="0"/>
            </a:endParaRPr>
          </a:p>
        </p:txBody>
      </p:sp>
      <p:sp>
        <p:nvSpPr>
          <p:cNvPr id="52228" name="Text Box 3"/>
          <p:cNvSpPr txBox="1">
            <a:spLocks noChangeArrowheads="1"/>
          </p:cNvSpPr>
          <p:nvPr/>
        </p:nvSpPr>
        <p:spPr bwMode="auto">
          <a:xfrm>
            <a:off x="584200" y="567357"/>
            <a:ext cx="8153400"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altLang="en-US" sz="3200" b="1" dirty="0">
                <a:solidFill>
                  <a:srgbClr val="FFFFFF"/>
                </a:solidFill>
                <a:latin typeface="Gill Sans MT" pitchFamily="34" charset="0"/>
              </a:rPr>
              <a:t>Disciple-making</a:t>
            </a:r>
          </a:p>
          <a:p>
            <a:pPr algn="ctr" eaLnBrk="1" fontAlgn="base" hangingPunct="1">
              <a:spcAft>
                <a:spcPct val="0"/>
              </a:spcAft>
            </a:pPr>
            <a:r>
              <a:rPr lang="en-US" altLang="en-US" sz="3200" b="1" dirty="0">
                <a:solidFill>
                  <a:srgbClr val="FFFFFF"/>
                </a:solidFill>
                <a:latin typeface="Gill Sans MT" pitchFamily="34" charset="0"/>
              </a:rPr>
              <a:t>Sunday School </a:t>
            </a:r>
          </a:p>
        </p:txBody>
      </p:sp>
      <p:pic>
        <p:nvPicPr>
          <p:cNvPr id="7" name="Picture 6">
            <a:extLst>
              <a:ext uri="{FF2B5EF4-FFF2-40B4-BE49-F238E27FC236}">
                <a16:creationId xmlns:a16="http://schemas.microsoft.com/office/drawing/2014/main" id="{E033E864-25F2-4A4C-B42D-9A73EF506B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25" y="5353255"/>
            <a:ext cx="2828925" cy="1247070"/>
          </a:xfrm>
          <a:prstGeom prst="rect">
            <a:avLst/>
          </a:prstGeom>
        </p:spPr>
      </p:pic>
      <p:pic>
        <p:nvPicPr>
          <p:cNvPr id="8" name="Picture 7" descr="A close up of a logo&#10;&#10;Description generated with high confidence">
            <a:extLst>
              <a:ext uri="{FF2B5EF4-FFF2-40B4-BE49-F238E27FC236}">
                <a16:creationId xmlns:a16="http://schemas.microsoft.com/office/drawing/2014/main" id="{6832E54A-6A6B-41B6-AF09-CB07E259E0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9" name="TextBox 8">
            <a:extLst>
              <a:ext uri="{FF2B5EF4-FFF2-40B4-BE49-F238E27FC236}">
                <a16:creationId xmlns:a16="http://schemas.microsoft.com/office/drawing/2014/main" id="{09939247-1017-423F-B7B8-C9EB1B9B2839}"/>
              </a:ext>
            </a:extLst>
          </p:cNvPr>
          <p:cNvSpPr txBox="1"/>
          <p:nvPr/>
        </p:nvSpPr>
        <p:spPr>
          <a:xfrm>
            <a:off x="2438400" y="2303642"/>
            <a:ext cx="8736531" cy="3351238"/>
          </a:xfrm>
          <a:prstGeom prst="rect">
            <a:avLst/>
          </a:prstGeom>
          <a:noFill/>
        </p:spPr>
        <p:txBody>
          <a:bodyPr wrap="square">
            <a:spAutoFit/>
          </a:bodyPr>
          <a:lstStyle/>
          <a:p>
            <a:pPr marL="1428750" lvl="2" indent="-514350" fontAlgn="base">
              <a:lnSpc>
                <a:spcPct val="150000"/>
              </a:lnSpc>
              <a:spcBef>
                <a:spcPct val="0"/>
              </a:spcBef>
              <a:spcAft>
                <a:spcPct val="0"/>
              </a:spcAft>
              <a:buClr>
                <a:schemeClr val="bg1"/>
              </a:buClr>
              <a:buAutoNum type="arabicPeriod"/>
              <a:defRPr/>
            </a:pPr>
            <a:r>
              <a:rPr lang="en-US" sz="2400" b="1" dirty="0">
                <a:solidFill>
                  <a:srgbClr val="FFFFFF"/>
                </a:solidFill>
                <a:effectLst>
                  <a:outerShdw blurRad="38100" dist="38100" dir="2700000" algn="tl">
                    <a:srgbClr val="000000">
                      <a:alpha val="43137"/>
                    </a:srgbClr>
                  </a:outerShdw>
                </a:effectLst>
              </a:rPr>
              <a:t>Is our Sunday School a barrier or help?</a:t>
            </a:r>
          </a:p>
          <a:p>
            <a:pPr marL="1428750" lvl="2" indent="-514350" fontAlgn="base">
              <a:lnSpc>
                <a:spcPct val="150000"/>
              </a:lnSpc>
              <a:spcBef>
                <a:spcPct val="0"/>
              </a:spcBef>
              <a:spcAft>
                <a:spcPct val="0"/>
              </a:spcAft>
              <a:buClr>
                <a:schemeClr val="bg1"/>
              </a:buClr>
              <a:buAutoNum type="arabicPeriod"/>
              <a:defRPr/>
            </a:pPr>
            <a:r>
              <a:rPr lang="en-US" sz="2400" b="1" dirty="0">
                <a:solidFill>
                  <a:srgbClr val="FFFFFF"/>
                </a:solidFill>
                <a:effectLst>
                  <a:outerShdw blurRad="38100" dist="38100" dir="2700000" algn="tl">
                    <a:srgbClr val="000000">
                      <a:alpha val="43137"/>
                    </a:srgbClr>
                  </a:outerShdw>
                </a:effectLst>
              </a:rPr>
              <a:t>Does it need revitalization?</a:t>
            </a:r>
          </a:p>
          <a:p>
            <a:pPr marL="1428750" lvl="2" indent="-514350" fontAlgn="base">
              <a:lnSpc>
                <a:spcPct val="150000"/>
              </a:lnSpc>
              <a:spcBef>
                <a:spcPct val="0"/>
              </a:spcBef>
              <a:spcAft>
                <a:spcPct val="0"/>
              </a:spcAft>
              <a:buClr>
                <a:schemeClr val="bg1"/>
              </a:buClr>
              <a:buAutoNum type="arabicPeriod"/>
              <a:defRPr/>
            </a:pPr>
            <a:r>
              <a:rPr lang="en-US" sz="2400" b="1" dirty="0">
                <a:solidFill>
                  <a:srgbClr val="FFFFFF"/>
                </a:solidFill>
                <a:effectLst>
                  <a:outerShdw blurRad="38100" dist="38100" dir="2700000" algn="tl">
                    <a:srgbClr val="000000">
                      <a:alpha val="43137"/>
                    </a:srgbClr>
                  </a:outerShdw>
                </a:effectLst>
              </a:rPr>
              <a:t>What does revitalization look like?</a:t>
            </a:r>
          </a:p>
          <a:p>
            <a:pPr marL="1428750" lvl="2" indent="-514350" fontAlgn="base">
              <a:lnSpc>
                <a:spcPct val="150000"/>
              </a:lnSpc>
              <a:spcBef>
                <a:spcPct val="0"/>
              </a:spcBef>
              <a:spcAft>
                <a:spcPct val="0"/>
              </a:spcAft>
              <a:buClr>
                <a:schemeClr val="bg1"/>
              </a:buClr>
              <a:buAutoNum type="arabicPeriod"/>
              <a:defRPr/>
            </a:pPr>
            <a:r>
              <a:rPr lang="en-US" sz="2400" b="1" dirty="0">
                <a:solidFill>
                  <a:srgbClr val="FFFFFF"/>
                </a:solidFill>
                <a:effectLst>
                  <a:outerShdw blurRad="38100" dist="38100" dir="2700000" algn="tl">
                    <a:srgbClr val="000000">
                      <a:alpha val="43137"/>
                    </a:srgbClr>
                  </a:outerShdw>
                </a:effectLst>
              </a:rPr>
              <a:t>Who will lead revitalization?</a:t>
            </a:r>
          </a:p>
          <a:p>
            <a:pPr marL="1428750" lvl="2" indent="-514350" fontAlgn="base">
              <a:lnSpc>
                <a:spcPct val="150000"/>
              </a:lnSpc>
              <a:spcBef>
                <a:spcPct val="0"/>
              </a:spcBef>
              <a:spcAft>
                <a:spcPct val="0"/>
              </a:spcAft>
              <a:buClr>
                <a:schemeClr val="bg1"/>
              </a:buClr>
              <a:buAutoNum type="arabicPeriod"/>
              <a:defRPr/>
            </a:pPr>
            <a:r>
              <a:rPr lang="en-US" sz="2400" b="1" dirty="0">
                <a:solidFill>
                  <a:srgbClr val="FFFFFF"/>
                </a:solidFill>
                <a:effectLst>
                  <a:outerShdw blurRad="38100" dist="38100" dir="2700000" algn="tl">
                    <a:srgbClr val="000000">
                      <a:alpha val="43137"/>
                    </a:srgbClr>
                  </a:outerShdw>
                </a:effectLst>
              </a:rPr>
              <a:t>Do we need to transition to elimination </a:t>
            </a:r>
          </a:p>
          <a:p>
            <a:pPr lvl="2" fontAlgn="base">
              <a:lnSpc>
                <a:spcPct val="150000"/>
              </a:lnSpc>
              <a:spcBef>
                <a:spcPct val="0"/>
              </a:spcBef>
              <a:spcAft>
                <a:spcPct val="0"/>
              </a:spcAft>
              <a:buClr>
                <a:schemeClr val="bg1"/>
              </a:buClr>
              <a:defRPr/>
            </a:pPr>
            <a:r>
              <a:rPr lang="en-US" sz="2400" b="1" dirty="0">
                <a:solidFill>
                  <a:srgbClr val="FFFFFF"/>
                </a:solidFill>
                <a:effectLst>
                  <a:outerShdw blurRad="38100" dist="38100" dir="2700000" algn="tl">
                    <a:srgbClr val="000000">
                      <a:alpha val="43137"/>
                    </a:srgbClr>
                  </a:outerShdw>
                </a:effectLst>
              </a:rPr>
              <a:t>        (see Simple Church Focus criteria?)</a:t>
            </a:r>
          </a:p>
        </p:txBody>
      </p:sp>
    </p:spTree>
    <p:extLst>
      <p:ext uri="{BB962C8B-B14F-4D97-AF65-F5344CB8AC3E}">
        <p14:creationId xmlns:p14="http://schemas.microsoft.com/office/powerpoint/2010/main" val="253633939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F0C07B7-B0D4-49E6-806A-665F62AE2E6F}" type="slidenum">
              <a:rPr lang="en-US" altLang="en-US">
                <a:solidFill>
                  <a:srgbClr val="000000"/>
                </a:solidFill>
                <a:latin typeface="Gill Sans MT" pitchFamily="34" charset="0"/>
              </a:rPr>
              <a:pPr eaLnBrk="1" hangingPunct="1"/>
              <a:t>42</a:t>
            </a:fld>
            <a:endParaRPr lang="en-US" altLang="en-US">
              <a:solidFill>
                <a:srgbClr val="000000"/>
              </a:solidFill>
              <a:latin typeface="Gill Sans MT" pitchFamily="34" charset="0"/>
            </a:endParaRPr>
          </a:p>
        </p:txBody>
      </p:sp>
      <p:sp>
        <p:nvSpPr>
          <p:cNvPr id="52228" name="Text Box 3"/>
          <p:cNvSpPr txBox="1">
            <a:spLocks noChangeArrowheads="1"/>
          </p:cNvSpPr>
          <p:nvPr/>
        </p:nvSpPr>
        <p:spPr bwMode="auto">
          <a:xfrm>
            <a:off x="1117600" y="527953"/>
            <a:ext cx="7620000" cy="107721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base" hangingPunct="1">
              <a:spcAft>
                <a:spcPct val="0"/>
              </a:spcAft>
            </a:pPr>
            <a:r>
              <a:rPr lang="en-US" altLang="en-US" sz="3200" b="1" dirty="0">
                <a:solidFill>
                  <a:srgbClr val="FFFFFF"/>
                </a:solidFill>
                <a:latin typeface="Gill Sans MT" pitchFamily="34" charset="0"/>
              </a:rPr>
              <a:t>     Disciple-making</a:t>
            </a:r>
          </a:p>
          <a:p>
            <a:pPr algn="ctr" eaLnBrk="1" fontAlgn="base" hangingPunct="1">
              <a:spcAft>
                <a:spcPct val="0"/>
              </a:spcAft>
            </a:pPr>
            <a:r>
              <a:rPr lang="en-US" altLang="en-US" sz="3200" b="1" dirty="0">
                <a:solidFill>
                  <a:srgbClr val="FFFFFF"/>
                </a:solidFill>
                <a:latin typeface="Gill Sans MT" pitchFamily="34" charset="0"/>
              </a:rPr>
              <a:t>Groups: Participation % Guidelines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425" y="5353255"/>
            <a:ext cx="2828925" cy="1247070"/>
          </a:xfrm>
          <a:prstGeom prst="rect">
            <a:avLst/>
          </a:prstGeom>
        </p:spPr>
      </p:pic>
      <p:sp>
        <p:nvSpPr>
          <p:cNvPr id="3" name="Rectangle 2"/>
          <p:cNvSpPr/>
          <p:nvPr/>
        </p:nvSpPr>
        <p:spPr>
          <a:xfrm>
            <a:off x="2468880" y="2274907"/>
            <a:ext cx="7543800" cy="3539430"/>
          </a:xfrm>
          <a:prstGeom prst="rect">
            <a:avLst/>
          </a:prstGeom>
        </p:spPr>
        <p:txBody>
          <a:bodyPr wrap="square">
            <a:spAutoFit/>
          </a:bodyPr>
          <a:lstStyle/>
          <a:p>
            <a:pPr marL="457200" indent="-457200">
              <a:buFont typeface="Wingdings" panose="05000000000000000000" pitchFamily="2" charset="2"/>
              <a:buChar char="§"/>
            </a:pPr>
            <a:r>
              <a:rPr lang="en-US" sz="2400" b="1" dirty="0">
                <a:solidFill>
                  <a:srgbClr val="FFFFFF"/>
                </a:solidFill>
                <a:latin typeface="Arial"/>
              </a:rPr>
              <a:t>McIntosh 		7 for every 100 adults 					(70% +)</a:t>
            </a:r>
          </a:p>
          <a:p>
            <a:endParaRPr lang="en-US" sz="2800" b="1" dirty="0">
              <a:solidFill>
                <a:srgbClr val="FFFFFF"/>
              </a:solidFill>
              <a:latin typeface="Arial"/>
            </a:endParaRPr>
          </a:p>
          <a:p>
            <a:pPr marL="457200" indent="-457200">
              <a:buFont typeface="Wingdings" panose="05000000000000000000" pitchFamily="2" charset="2"/>
              <a:buChar char="§"/>
            </a:pPr>
            <a:r>
              <a:rPr lang="en-US" sz="2400" b="1" dirty="0">
                <a:solidFill>
                  <a:srgbClr val="FFFFFF"/>
                </a:solidFill>
                <a:latin typeface="Arial"/>
              </a:rPr>
              <a:t>Larry Osborne 		80% (Sticky Church)</a:t>
            </a:r>
          </a:p>
          <a:p>
            <a:endParaRPr lang="en-US" sz="2800" b="1" dirty="0">
              <a:solidFill>
                <a:srgbClr val="FFFFFF"/>
              </a:solidFill>
              <a:latin typeface="Arial"/>
            </a:endParaRPr>
          </a:p>
          <a:p>
            <a:pPr marL="457200" indent="-457200">
              <a:buFont typeface="Wingdings" panose="05000000000000000000" pitchFamily="2" charset="2"/>
              <a:buChar char="§"/>
            </a:pPr>
            <a:r>
              <a:rPr lang="en-US" sz="2400" b="1" dirty="0">
                <a:solidFill>
                  <a:srgbClr val="FFFFFF"/>
                </a:solidFill>
                <a:latin typeface="Arial"/>
              </a:rPr>
              <a:t>Tony Morgan 		Adults and Students 					     incl. S. School</a:t>
            </a:r>
          </a:p>
          <a:p>
            <a:r>
              <a:rPr lang="en-US" sz="2400" b="1" dirty="0">
                <a:solidFill>
                  <a:srgbClr val="FFFFFF"/>
                </a:solidFill>
                <a:latin typeface="Arial"/>
              </a:rPr>
              <a:t>	    			&gt; 56% is above avg.     </a:t>
            </a:r>
          </a:p>
          <a:p>
            <a:r>
              <a:rPr lang="en-US" sz="2400" b="1" dirty="0">
                <a:solidFill>
                  <a:srgbClr val="FFFFFF"/>
                </a:solidFill>
                <a:latin typeface="Arial"/>
              </a:rPr>
              <a:t>				&lt; 46 % is below avg. </a:t>
            </a:r>
          </a:p>
        </p:txBody>
      </p:sp>
      <p:pic>
        <p:nvPicPr>
          <p:cNvPr id="6" name="Picture 5" descr="A close up of a logo&#10;&#10;Description generated with high confidence">
            <a:extLst>
              <a:ext uri="{FF2B5EF4-FFF2-40B4-BE49-F238E27FC236}">
                <a16:creationId xmlns:a16="http://schemas.microsoft.com/office/drawing/2014/main" id="{796FB384-FBA7-44B8-8AD7-1B7D9E7FEE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30185147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9345" y="534466"/>
            <a:ext cx="9407091" cy="1143000"/>
          </a:xfrm>
        </p:spPr>
        <p:txBody>
          <a:bodyPr>
            <a:normAutofit fontScale="90000"/>
          </a:bodyPr>
          <a:lstStyle/>
          <a:p>
            <a:r>
              <a:rPr lang="en-US" sz="4000" b="1" dirty="0">
                <a:solidFill>
                  <a:schemeClr val="bg1"/>
                </a:solidFill>
              </a:rPr>
              <a:t>Disciple-making: </a:t>
            </a:r>
            <a:r>
              <a:rPr lang="en-US" sz="4000" b="1" u="sng" dirty="0">
                <a:solidFill>
                  <a:schemeClr val="bg1"/>
                </a:solidFill>
              </a:rPr>
              <a:t>What?</a:t>
            </a:r>
            <a:br>
              <a:rPr lang="en-US" sz="4000" b="1" u="sng" dirty="0">
                <a:solidFill>
                  <a:schemeClr val="bg1"/>
                </a:solidFill>
              </a:rPr>
            </a:br>
            <a:r>
              <a:rPr lang="en-US" sz="3600" b="1" dirty="0">
                <a:solidFill>
                  <a:schemeClr val="bg1"/>
                </a:solidFill>
              </a:rPr>
              <a:t>Age Appropriate </a:t>
            </a:r>
          </a:p>
        </p:txBody>
      </p:sp>
      <p:sp>
        <p:nvSpPr>
          <p:cNvPr id="3" name="Rectangle 2"/>
          <p:cNvSpPr/>
          <p:nvPr/>
        </p:nvSpPr>
        <p:spPr>
          <a:xfrm>
            <a:off x="1820570" y="2140981"/>
            <a:ext cx="8839200" cy="4324261"/>
          </a:xfrm>
          <a:prstGeom prst="rect">
            <a:avLst/>
          </a:prstGeom>
        </p:spPr>
        <p:txBody>
          <a:bodyPr wrap="square">
            <a:spAutoFit/>
          </a:bodyPr>
          <a:lstStyle/>
          <a:p>
            <a:pPr lvl="0"/>
            <a:r>
              <a:rPr lang="en-US" sz="2400" b="1" dirty="0">
                <a:solidFill>
                  <a:schemeClr val="bg1"/>
                </a:solidFill>
              </a:rPr>
              <a:t>What is a mature disciple? </a:t>
            </a:r>
            <a:r>
              <a:rPr lang="en-US" sz="2400" b="1" i="1" dirty="0">
                <a:solidFill>
                  <a:srgbClr val="FFC000"/>
                </a:solidFill>
              </a:rPr>
              <a:t>Example from one church</a:t>
            </a:r>
          </a:p>
          <a:p>
            <a:pPr lvl="0"/>
            <a:r>
              <a:rPr lang="en-US" sz="2400" b="1" dirty="0">
                <a:solidFill>
                  <a:schemeClr val="bg1"/>
                </a:solidFill>
              </a:rPr>
              <a:t>We will measure maturity by these Biblical characteristics:</a:t>
            </a:r>
          </a:p>
          <a:p>
            <a:pPr lvl="0"/>
            <a:endParaRPr lang="en-US" sz="1100" dirty="0">
              <a:solidFill>
                <a:schemeClr val="bg1"/>
              </a:solidFill>
            </a:endParaRPr>
          </a:p>
          <a:p>
            <a:pPr lvl="0"/>
            <a:r>
              <a:rPr lang="en-US" sz="2400" b="1" dirty="0">
                <a:solidFill>
                  <a:schemeClr val="bg1"/>
                </a:solidFill>
              </a:rPr>
              <a:t>1. Settled about their salvation and relationship with God</a:t>
            </a:r>
          </a:p>
          <a:p>
            <a:pPr lvl="0"/>
            <a:endParaRPr lang="en-US" sz="2400" b="1" dirty="0">
              <a:solidFill>
                <a:schemeClr val="bg1"/>
              </a:solidFill>
            </a:endParaRPr>
          </a:p>
          <a:p>
            <a:pPr lvl="0"/>
            <a:r>
              <a:rPr lang="en-US" sz="2400" b="1" dirty="0">
                <a:solidFill>
                  <a:schemeClr val="bg1"/>
                </a:solidFill>
              </a:rPr>
              <a:t>2. They are secure about their identity in Christ</a:t>
            </a:r>
          </a:p>
          <a:p>
            <a:pPr lvl="0"/>
            <a:endParaRPr lang="en-US" sz="2400" b="1" dirty="0">
              <a:solidFill>
                <a:schemeClr val="bg1"/>
              </a:solidFill>
            </a:endParaRPr>
          </a:p>
          <a:p>
            <a:pPr lvl="0"/>
            <a:r>
              <a:rPr lang="en-US" sz="2400" b="1" dirty="0">
                <a:solidFill>
                  <a:schemeClr val="bg1"/>
                </a:solidFill>
              </a:rPr>
              <a:t>3. Devoted to God’s purposes for their lives and His church.</a:t>
            </a:r>
          </a:p>
          <a:p>
            <a:pPr lvl="0"/>
            <a:endParaRPr lang="en-US" sz="2400" b="1" dirty="0">
              <a:solidFill>
                <a:schemeClr val="bg1"/>
              </a:solidFill>
            </a:endParaRPr>
          </a:p>
          <a:p>
            <a:pPr lvl="0"/>
            <a:r>
              <a:rPr lang="en-US" sz="2400" b="1" dirty="0">
                <a:solidFill>
                  <a:schemeClr val="bg1"/>
                </a:solidFill>
              </a:rPr>
              <a:t>4. Freed from bondage to besetting and life-dominating sins.</a:t>
            </a:r>
          </a:p>
          <a:p>
            <a:pPr lvl="0"/>
            <a:endParaRPr lang="en-US" sz="2400" b="1" dirty="0">
              <a:solidFill>
                <a:schemeClr val="bg1"/>
              </a:solidFill>
            </a:endParaRPr>
          </a:p>
          <a:p>
            <a:pPr lvl="0"/>
            <a:r>
              <a:rPr lang="en-US" sz="2400" b="1" dirty="0">
                <a:solidFill>
                  <a:schemeClr val="bg1"/>
                </a:solidFill>
              </a:rPr>
              <a:t>5. A relationship with and are reliant on the Holy Spirit</a:t>
            </a:r>
          </a:p>
        </p:txBody>
      </p:sp>
      <p:pic>
        <p:nvPicPr>
          <p:cNvPr id="4" name="Picture 3" descr="A close up of a logo&#10;&#10;Description generated with high confidence">
            <a:extLst>
              <a:ext uri="{FF2B5EF4-FFF2-40B4-BE49-F238E27FC236}">
                <a16:creationId xmlns:a16="http://schemas.microsoft.com/office/drawing/2014/main" id="{D1A4CCCD-7CF8-4694-8DB7-394330521C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83566646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85" y="409393"/>
            <a:ext cx="9082238" cy="1143000"/>
          </a:xfrm>
        </p:spPr>
        <p:txBody>
          <a:bodyPr/>
          <a:lstStyle/>
          <a:p>
            <a:r>
              <a:rPr lang="en-US" sz="3600" b="1" dirty="0">
                <a:solidFill>
                  <a:schemeClr val="bg1"/>
                </a:solidFill>
              </a:rPr>
              <a:t>Disciple-making: </a:t>
            </a:r>
            <a:r>
              <a:rPr lang="en-US" sz="3600" b="1" u="sng" dirty="0">
                <a:solidFill>
                  <a:schemeClr val="bg1"/>
                </a:solidFill>
              </a:rPr>
              <a:t>What?</a:t>
            </a:r>
            <a:r>
              <a:rPr lang="en-US" sz="3600" b="1" dirty="0">
                <a:solidFill>
                  <a:schemeClr val="bg1"/>
                </a:solidFill>
              </a:rPr>
              <a:t> </a:t>
            </a:r>
          </a:p>
        </p:txBody>
      </p:sp>
      <p:sp>
        <p:nvSpPr>
          <p:cNvPr id="3" name="Rectangle 2"/>
          <p:cNvSpPr/>
          <p:nvPr/>
        </p:nvSpPr>
        <p:spPr>
          <a:xfrm>
            <a:off x="1752600" y="1713297"/>
            <a:ext cx="8686800" cy="5001369"/>
          </a:xfrm>
          <a:prstGeom prst="rect">
            <a:avLst/>
          </a:prstGeom>
        </p:spPr>
        <p:txBody>
          <a:bodyPr wrap="square">
            <a:spAutoFit/>
          </a:bodyPr>
          <a:lstStyle/>
          <a:p>
            <a:pPr lvl="0"/>
            <a:r>
              <a:rPr lang="en-US" sz="2400" b="1" dirty="0">
                <a:solidFill>
                  <a:schemeClr val="bg1"/>
                </a:solidFill>
              </a:rPr>
              <a:t>What is a mature disciple? </a:t>
            </a:r>
            <a:r>
              <a:rPr lang="en-US" sz="2400" b="1" i="1" dirty="0">
                <a:solidFill>
                  <a:srgbClr val="FFC000"/>
                </a:solidFill>
              </a:rPr>
              <a:t>Example from one church</a:t>
            </a:r>
            <a:endParaRPr lang="en-US" sz="2400" b="1" dirty="0">
              <a:solidFill>
                <a:schemeClr val="bg1"/>
              </a:solidFill>
            </a:endParaRPr>
          </a:p>
          <a:p>
            <a:pPr lvl="0"/>
            <a:r>
              <a:rPr lang="en-US" sz="2400" b="1" dirty="0">
                <a:solidFill>
                  <a:schemeClr val="bg1"/>
                </a:solidFill>
              </a:rPr>
              <a:t>We will measure maturity by these Biblical characteristics:</a:t>
            </a:r>
          </a:p>
          <a:p>
            <a:pPr lvl="0"/>
            <a:endParaRPr lang="en-US" sz="1100" dirty="0">
              <a:solidFill>
                <a:schemeClr val="bg1"/>
              </a:solidFill>
            </a:endParaRPr>
          </a:p>
          <a:p>
            <a:pPr lvl="0"/>
            <a:r>
              <a:rPr lang="en-US" sz="2400" b="1" dirty="0">
                <a:solidFill>
                  <a:schemeClr val="bg1"/>
                </a:solidFill>
              </a:rPr>
              <a:t>6. They have begun the regular practice of basic disciplines:</a:t>
            </a:r>
          </a:p>
          <a:p>
            <a:pPr lvl="0"/>
            <a:r>
              <a:rPr lang="en-US" sz="2400" b="1" dirty="0">
                <a:solidFill>
                  <a:schemeClr val="bg1"/>
                </a:solidFill>
              </a:rPr>
              <a:t>	- Spending time in God’s Word</a:t>
            </a:r>
          </a:p>
          <a:p>
            <a:pPr lvl="0"/>
            <a:r>
              <a:rPr lang="en-US" sz="2400" b="1" dirty="0">
                <a:solidFill>
                  <a:schemeClr val="bg1"/>
                </a:solidFill>
              </a:rPr>
              <a:t>	- Practicing a life of prayer</a:t>
            </a:r>
          </a:p>
          <a:p>
            <a:pPr lvl="0"/>
            <a:r>
              <a:rPr lang="en-US" sz="2400" b="1" dirty="0">
                <a:solidFill>
                  <a:schemeClr val="bg1"/>
                </a:solidFill>
              </a:rPr>
              <a:t>	- Participating in fellowship with other believers</a:t>
            </a:r>
          </a:p>
          <a:p>
            <a:pPr lvl="0"/>
            <a:r>
              <a:rPr lang="en-US" sz="2400" b="1" dirty="0">
                <a:solidFill>
                  <a:schemeClr val="bg1"/>
                </a:solidFill>
              </a:rPr>
              <a:t>	- Practicing proportional giving and generosity</a:t>
            </a:r>
          </a:p>
          <a:p>
            <a:pPr lvl="0"/>
            <a:r>
              <a:rPr lang="en-US" sz="2400" b="1" dirty="0">
                <a:solidFill>
                  <a:schemeClr val="bg1"/>
                </a:solidFill>
              </a:rPr>
              <a:t>	- Sharing their faith with others</a:t>
            </a:r>
          </a:p>
          <a:p>
            <a:pPr lvl="0"/>
            <a:endParaRPr lang="en-US" sz="1100" b="1" dirty="0">
              <a:solidFill>
                <a:schemeClr val="bg1"/>
              </a:solidFill>
            </a:endParaRPr>
          </a:p>
          <a:p>
            <a:pPr lvl="0"/>
            <a:r>
              <a:rPr lang="en-US" sz="2400" b="1" dirty="0">
                <a:solidFill>
                  <a:schemeClr val="bg1"/>
                </a:solidFill>
              </a:rPr>
              <a:t>7. They are experiencing ongoing spiritual transformation</a:t>
            </a:r>
          </a:p>
          <a:p>
            <a:pPr lvl="0"/>
            <a:endParaRPr lang="en-US" sz="1600" b="1" dirty="0">
              <a:solidFill>
                <a:schemeClr val="bg1"/>
              </a:solidFill>
            </a:endParaRPr>
          </a:p>
          <a:p>
            <a:pPr lvl="0"/>
            <a:r>
              <a:rPr lang="en-US" sz="2400" b="1" dirty="0">
                <a:solidFill>
                  <a:schemeClr val="bg1"/>
                </a:solidFill>
              </a:rPr>
              <a:t>8. They are able to help others with their spiritual walk</a:t>
            </a:r>
          </a:p>
          <a:p>
            <a:pPr lvl="0"/>
            <a:endParaRPr lang="en-US" sz="1400" b="1" dirty="0">
              <a:solidFill>
                <a:schemeClr val="bg1"/>
              </a:solidFill>
            </a:endParaRPr>
          </a:p>
          <a:p>
            <a:pPr lvl="0"/>
            <a:r>
              <a:rPr lang="en-US" sz="2400" b="1" dirty="0">
                <a:solidFill>
                  <a:schemeClr val="bg1"/>
                </a:solidFill>
              </a:rPr>
              <a:t>9. They are an example for others who want to follow Jesus</a:t>
            </a:r>
          </a:p>
        </p:txBody>
      </p:sp>
      <p:pic>
        <p:nvPicPr>
          <p:cNvPr id="4" name="Picture 3" descr="A close up of a logo&#10;&#10;Description generated with high confidence">
            <a:extLst>
              <a:ext uri="{FF2B5EF4-FFF2-40B4-BE49-F238E27FC236}">
                <a16:creationId xmlns:a16="http://schemas.microsoft.com/office/drawing/2014/main" id="{522743C1-6173-4EFB-BB13-07770220D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25197137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85" y="409393"/>
            <a:ext cx="9082238" cy="1143000"/>
          </a:xfrm>
        </p:spPr>
        <p:txBody>
          <a:bodyPr/>
          <a:lstStyle/>
          <a:p>
            <a:r>
              <a:rPr lang="en-US" sz="3600" b="1" dirty="0">
                <a:solidFill>
                  <a:schemeClr val="bg1"/>
                </a:solidFill>
              </a:rPr>
              <a:t>Disciple-making: </a:t>
            </a:r>
            <a:r>
              <a:rPr lang="en-US" sz="3600" b="1" u="sng" dirty="0">
                <a:solidFill>
                  <a:schemeClr val="bg1"/>
                </a:solidFill>
              </a:rPr>
              <a:t>What?</a:t>
            </a:r>
            <a:r>
              <a:rPr lang="en-US" sz="3600" b="1" dirty="0">
                <a:solidFill>
                  <a:schemeClr val="bg1"/>
                </a:solidFill>
              </a:rPr>
              <a:t> </a:t>
            </a:r>
          </a:p>
        </p:txBody>
      </p:sp>
      <p:sp>
        <p:nvSpPr>
          <p:cNvPr id="3" name="Rectangle 2"/>
          <p:cNvSpPr/>
          <p:nvPr/>
        </p:nvSpPr>
        <p:spPr>
          <a:xfrm>
            <a:off x="1554880" y="1963554"/>
            <a:ext cx="9860681" cy="4628511"/>
          </a:xfrm>
          <a:prstGeom prst="rect">
            <a:avLst/>
          </a:prstGeom>
        </p:spPr>
        <p:txBody>
          <a:bodyPr wrap="square">
            <a:spAutoFit/>
          </a:bodyPr>
          <a:lstStyle/>
          <a:p>
            <a:pPr lvl="0"/>
            <a:r>
              <a:rPr lang="en-US" sz="2400" b="1" dirty="0">
                <a:solidFill>
                  <a:schemeClr val="bg1"/>
                </a:solidFill>
              </a:rPr>
              <a:t>What is a matur</a:t>
            </a:r>
            <a:r>
              <a:rPr lang="en-US" sz="2400" b="1" u="sng" dirty="0">
                <a:solidFill>
                  <a:srgbClr val="FFC000"/>
                </a:solidFill>
              </a:rPr>
              <a:t>ing</a:t>
            </a:r>
            <a:r>
              <a:rPr lang="en-US" sz="2400" b="1" dirty="0">
                <a:solidFill>
                  <a:schemeClr val="bg1"/>
                </a:solidFill>
              </a:rPr>
              <a:t> disciple? </a:t>
            </a:r>
            <a:r>
              <a:rPr lang="en-US" sz="2400" b="1" i="1" dirty="0">
                <a:solidFill>
                  <a:srgbClr val="FFC000"/>
                </a:solidFill>
              </a:rPr>
              <a:t>Example from my pastor July 6, 1980</a:t>
            </a:r>
          </a:p>
          <a:p>
            <a:pPr lvl="0"/>
            <a:endParaRPr lang="en-US" sz="2400" b="1" i="1" dirty="0">
              <a:solidFill>
                <a:srgbClr val="FFC000"/>
              </a:solidFill>
            </a:endParaRPr>
          </a:p>
          <a:p>
            <a:pPr lvl="0"/>
            <a:r>
              <a:rPr lang="en-US" sz="2400" b="1" i="1" dirty="0">
                <a:solidFill>
                  <a:schemeClr val="bg1"/>
                </a:solidFill>
              </a:rPr>
              <a:t>A disciple is a learner -  6 Marks</a:t>
            </a:r>
          </a:p>
          <a:p>
            <a:pPr lvl="0"/>
            <a:endParaRPr lang="en-US" sz="1000" b="1" i="1" dirty="0">
              <a:solidFill>
                <a:schemeClr val="bg1"/>
              </a:solidFill>
            </a:endParaRPr>
          </a:p>
          <a:p>
            <a:pPr marL="457200" lvl="0" indent="-457200">
              <a:lnSpc>
                <a:spcPct val="150000"/>
              </a:lnSpc>
              <a:buAutoNum type="arabicPeriod"/>
            </a:pPr>
            <a:r>
              <a:rPr lang="en-US" sz="2400" b="1" i="1" dirty="0">
                <a:solidFill>
                  <a:schemeClr val="bg1"/>
                </a:solidFill>
              </a:rPr>
              <a:t>Puts Jesus first and takes steps to do so. Lk 9:23; Rom 12:1-2</a:t>
            </a:r>
          </a:p>
          <a:p>
            <a:pPr marL="457200" lvl="0" indent="-457200">
              <a:lnSpc>
                <a:spcPct val="150000"/>
              </a:lnSpc>
              <a:buAutoNum type="arabicPeriod"/>
            </a:pPr>
            <a:r>
              <a:rPr lang="en-US" sz="2400" b="1" i="1" dirty="0">
                <a:solidFill>
                  <a:schemeClr val="bg1"/>
                </a:solidFill>
              </a:rPr>
              <a:t>Continues in the Word of God. Jn 8:31; Jas. 1:22-25</a:t>
            </a:r>
          </a:p>
          <a:p>
            <a:pPr marL="457200" lvl="0" indent="-457200">
              <a:lnSpc>
                <a:spcPct val="150000"/>
              </a:lnSpc>
              <a:buAutoNum type="arabicPeriod"/>
            </a:pPr>
            <a:r>
              <a:rPr lang="en-US" sz="2400" b="1" i="1" dirty="0">
                <a:solidFill>
                  <a:schemeClr val="bg1"/>
                </a:solidFill>
              </a:rPr>
              <a:t>Has consistent daily devotions and prayer life. Eph 6:18; Jn 15:5-7</a:t>
            </a:r>
          </a:p>
          <a:p>
            <a:pPr marL="457200" lvl="0" indent="-457200">
              <a:lnSpc>
                <a:spcPct val="150000"/>
              </a:lnSpc>
              <a:buAutoNum type="arabicPeriod"/>
            </a:pPr>
            <a:r>
              <a:rPr lang="en-US" sz="2400" b="1" i="1" dirty="0">
                <a:solidFill>
                  <a:schemeClr val="bg1"/>
                </a:solidFill>
              </a:rPr>
              <a:t>Serves other believers. Gal. 5:13</a:t>
            </a:r>
          </a:p>
          <a:p>
            <a:pPr marL="457200" lvl="0" indent="-457200">
              <a:lnSpc>
                <a:spcPct val="150000"/>
              </a:lnSpc>
              <a:buAutoNum type="arabicPeriod"/>
            </a:pPr>
            <a:r>
              <a:rPr lang="en-US" sz="2400" b="1" i="1" dirty="0">
                <a:solidFill>
                  <a:schemeClr val="bg1"/>
                </a:solidFill>
              </a:rPr>
              <a:t>Identifies with Christ and actively shares faith. Mt. 5:16; Col. 4:6</a:t>
            </a:r>
          </a:p>
          <a:p>
            <a:pPr marL="457200" lvl="0" indent="-457200">
              <a:lnSpc>
                <a:spcPct val="150000"/>
              </a:lnSpc>
              <a:buAutoNum type="arabicPeriod"/>
            </a:pPr>
            <a:r>
              <a:rPr lang="en-US" sz="2400" b="1" i="1" dirty="0">
                <a:solidFill>
                  <a:schemeClr val="bg1"/>
                </a:solidFill>
              </a:rPr>
              <a:t>Growth in the first five areas above. 2 Pet. 1:8</a:t>
            </a:r>
          </a:p>
        </p:txBody>
      </p:sp>
      <p:pic>
        <p:nvPicPr>
          <p:cNvPr id="4" name="Picture 3" descr="A close up of a logo&#10;&#10;Description generated with high confidence">
            <a:extLst>
              <a:ext uri="{FF2B5EF4-FFF2-40B4-BE49-F238E27FC236}">
                <a16:creationId xmlns:a16="http://schemas.microsoft.com/office/drawing/2014/main" id="{522743C1-6173-4EFB-BB13-07770220D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Tree>
    <p:extLst>
      <p:ext uri="{BB962C8B-B14F-4D97-AF65-F5344CB8AC3E}">
        <p14:creationId xmlns:p14="http://schemas.microsoft.com/office/powerpoint/2010/main" val="11239090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85" y="409393"/>
            <a:ext cx="9082238" cy="1143000"/>
          </a:xfrm>
        </p:spPr>
        <p:txBody>
          <a:bodyPr/>
          <a:lstStyle/>
          <a:p>
            <a:r>
              <a:rPr lang="en-US" sz="3600" b="1" dirty="0">
                <a:solidFill>
                  <a:schemeClr val="bg1"/>
                </a:solidFill>
              </a:rPr>
              <a:t>Disciple-making: </a:t>
            </a:r>
            <a:r>
              <a:rPr lang="en-US" sz="3600" b="1" u="sng" dirty="0">
                <a:solidFill>
                  <a:schemeClr val="bg1"/>
                </a:solidFill>
              </a:rPr>
              <a:t>What?</a:t>
            </a:r>
            <a:r>
              <a:rPr lang="en-US" sz="3600" b="1" dirty="0">
                <a:solidFill>
                  <a:schemeClr val="bg1"/>
                </a:solidFill>
              </a:rPr>
              <a:t> </a:t>
            </a:r>
          </a:p>
        </p:txBody>
      </p:sp>
      <p:pic>
        <p:nvPicPr>
          <p:cNvPr id="4" name="Picture 3" descr="A close up of a logo&#10;&#10;Description generated with high confidence">
            <a:extLst>
              <a:ext uri="{FF2B5EF4-FFF2-40B4-BE49-F238E27FC236}">
                <a16:creationId xmlns:a16="http://schemas.microsoft.com/office/drawing/2014/main" id="{522743C1-6173-4EFB-BB13-07770220D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5" name="Oval 4">
            <a:extLst>
              <a:ext uri="{FF2B5EF4-FFF2-40B4-BE49-F238E27FC236}">
                <a16:creationId xmlns:a16="http://schemas.microsoft.com/office/drawing/2014/main" id="{7CA59173-02B7-4020-9B32-0AC814D3E9A7}"/>
              </a:ext>
            </a:extLst>
          </p:cNvPr>
          <p:cNvSpPr/>
          <p:nvPr/>
        </p:nvSpPr>
        <p:spPr>
          <a:xfrm>
            <a:off x="8412480" y="438267"/>
            <a:ext cx="1896177" cy="418381"/>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60DA7ED-B43D-4DF2-8E83-325E9FAA9D16}"/>
              </a:ext>
            </a:extLst>
          </p:cNvPr>
          <p:cNvSpPr txBox="1"/>
          <p:nvPr/>
        </p:nvSpPr>
        <p:spPr>
          <a:xfrm>
            <a:off x="1540042" y="2184935"/>
            <a:ext cx="8948283" cy="4459234"/>
          </a:xfrm>
          <a:prstGeom prst="rect">
            <a:avLst/>
          </a:prstGeom>
          <a:noFill/>
        </p:spPr>
        <p:txBody>
          <a:bodyPr wrap="none" rtlCol="0">
            <a:spAutoFit/>
          </a:bodyPr>
          <a:lstStyle/>
          <a:p>
            <a:pPr marL="274320" indent="-4572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Use disciple-making content to improve all organic health</a:t>
            </a:r>
          </a:p>
          <a:p>
            <a:pPr marL="274320" indent="-4572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EXAMPLES:</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Reinforce importance of </a:t>
            </a:r>
            <a:r>
              <a:rPr lang="en-US" sz="2400" b="1" kern="0" dirty="0">
                <a:solidFill>
                  <a:srgbClr val="FFC000"/>
                </a:solidFill>
                <a:effectLst>
                  <a:outerShdw blurRad="38100" dist="38100" dir="2700000" algn="tl">
                    <a:srgbClr val="000000">
                      <a:alpha val="43137"/>
                    </a:srgbClr>
                  </a:outerShdw>
                </a:effectLst>
                <a:latin typeface="+mj-lt"/>
              </a:rPr>
              <a:t>Worship</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Use some sermon-based lessons</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Reinforce </a:t>
            </a:r>
            <a:r>
              <a:rPr lang="en-US" sz="2400" b="1" kern="0" dirty="0">
                <a:solidFill>
                  <a:srgbClr val="FFC000"/>
                </a:solidFill>
                <a:effectLst>
                  <a:outerShdw blurRad="38100" dist="38100" dir="2700000" algn="tl">
                    <a:srgbClr val="000000">
                      <a:alpha val="43137"/>
                    </a:srgbClr>
                  </a:outerShdw>
                </a:effectLst>
                <a:latin typeface="+mj-lt"/>
              </a:rPr>
              <a:t>membership</a:t>
            </a:r>
            <a:r>
              <a:rPr lang="en-US" sz="2400" b="1" kern="0" dirty="0">
                <a:solidFill>
                  <a:schemeClr val="bg1"/>
                </a:solidFill>
                <a:effectLst>
                  <a:outerShdw blurRad="38100" dist="38100" dir="2700000" algn="tl">
                    <a:srgbClr val="000000">
                      <a:alpha val="43137"/>
                    </a:srgbClr>
                  </a:outerShdw>
                </a:effectLst>
                <a:latin typeface="+mj-lt"/>
              </a:rPr>
              <a:t> and </a:t>
            </a:r>
            <a:r>
              <a:rPr lang="en-US" sz="2400" b="1" kern="0" dirty="0">
                <a:solidFill>
                  <a:srgbClr val="FFC000"/>
                </a:solidFill>
                <a:effectLst>
                  <a:outerShdw blurRad="38100" dist="38100" dir="2700000" algn="tl">
                    <a:srgbClr val="000000">
                      <a:alpha val="43137"/>
                    </a:srgbClr>
                  </a:outerShdw>
                </a:effectLst>
                <a:latin typeface="+mj-lt"/>
              </a:rPr>
              <a:t>fellowship</a:t>
            </a:r>
            <a:r>
              <a:rPr lang="en-US" sz="2400" b="1" kern="0" dirty="0">
                <a:solidFill>
                  <a:schemeClr val="bg1"/>
                </a:solidFill>
                <a:effectLst>
                  <a:outerShdw blurRad="38100" dist="38100" dir="2700000" algn="tl">
                    <a:srgbClr val="000000">
                      <a:alpha val="43137"/>
                    </a:srgbClr>
                  </a:outerShdw>
                </a:effectLst>
                <a:latin typeface="+mj-lt"/>
              </a:rPr>
              <a:t> disciplines</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train in conflict styles and biblical reconciliation</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training in our church’s Mt 18 policy</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p>
        </p:txBody>
      </p:sp>
      <p:cxnSp>
        <p:nvCxnSpPr>
          <p:cNvPr id="8" name="Straight Connector 7">
            <a:extLst>
              <a:ext uri="{FF2B5EF4-FFF2-40B4-BE49-F238E27FC236}">
                <a16:creationId xmlns:a16="http://schemas.microsoft.com/office/drawing/2014/main" id="{03BB12F2-124C-483F-945D-702C02ABD1B1}"/>
              </a:ext>
            </a:extLst>
          </p:cNvPr>
          <p:cNvCxnSpPr>
            <a:stCxn id="5" idx="2"/>
          </p:cNvCxnSpPr>
          <p:nvPr/>
        </p:nvCxnSpPr>
        <p:spPr>
          <a:xfrm flipH="1">
            <a:off x="5611528" y="647458"/>
            <a:ext cx="2800952" cy="1710731"/>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1426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385" y="409393"/>
            <a:ext cx="9082238" cy="1143000"/>
          </a:xfrm>
        </p:spPr>
        <p:txBody>
          <a:bodyPr/>
          <a:lstStyle/>
          <a:p>
            <a:r>
              <a:rPr lang="en-US" sz="3600" b="1" dirty="0">
                <a:solidFill>
                  <a:schemeClr val="bg1"/>
                </a:solidFill>
              </a:rPr>
              <a:t>Disciple-making: </a:t>
            </a:r>
            <a:r>
              <a:rPr lang="en-US" sz="3600" b="1" u="sng" dirty="0">
                <a:solidFill>
                  <a:schemeClr val="bg1"/>
                </a:solidFill>
              </a:rPr>
              <a:t>What?</a:t>
            </a:r>
            <a:r>
              <a:rPr lang="en-US" sz="3600" b="1" dirty="0">
                <a:solidFill>
                  <a:schemeClr val="bg1"/>
                </a:solidFill>
              </a:rPr>
              <a:t> </a:t>
            </a:r>
          </a:p>
        </p:txBody>
      </p:sp>
      <p:pic>
        <p:nvPicPr>
          <p:cNvPr id="4" name="Picture 3" descr="A close up of a logo&#10;&#10;Description generated with high confidence">
            <a:extLst>
              <a:ext uri="{FF2B5EF4-FFF2-40B4-BE49-F238E27FC236}">
                <a16:creationId xmlns:a16="http://schemas.microsoft.com/office/drawing/2014/main" id="{522743C1-6173-4EFB-BB13-07770220D8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5" name="Oval 4">
            <a:extLst>
              <a:ext uri="{FF2B5EF4-FFF2-40B4-BE49-F238E27FC236}">
                <a16:creationId xmlns:a16="http://schemas.microsoft.com/office/drawing/2014/main" id="{7CA59173-02B7-4020-9B32-0AC814D3E9A7}"/>
              </a:ext>
            </a:extLst>
          </p:cNvPr>
          <p:cNvSpPr/>
          <p:nvPr/>
        </p:nvSpPr>
        <p:spPr>
          <a:xfrm>
            <a:off x="8412480" y="438267"/>
            <a:ext cx="1896177" cy="418381"/>
          </a:xfrm>
          <a:prstGeom prst="ellipse">
            <a:avLst/>
          </a:prstGeom>
          <a:noFill/>
          <a:ln w="508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660DA7ED-B43D-4DF2-8E83-325E9FAA9D16}"/>
              </a:ext>
            </a:extLst>
          </p:cNvPr>
          <p:cNvSpPr txBox="1"/>
          <p:nvPr/>
        </p:nvSpPr>
        <p:spPr>
          <a:xfrm>
            <a:off x="1501541" y="1989373"/>
            <a:ext cx="9996647" cy="4459234"/>
          </a:xfrm>
          <a:prstGeom prst="rect">
            <a:avLst/>
          </a:prstGeom>
          <a:noFill/>
        </p:spPr>
        <p:txBody>
          <a:bodyPr wrap="none" rtlCol="0">
            <a:spAutoFit/>
          </a:bodyPr>
          <a:lstStyle/>
          <a:p>
            <a:pPr marL="274320" indent="-4572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Use disciple-making content to improve all organic health</a:t>
            </a:r>
          </a:p>
          <a:p>
            <a:pPr marL="274320" indent="-457200">
              <a:lnSpc>
                <a:spcPct val="150000"/>
              </a:lnSpc>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EXAMPLES:</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Train in how to share your faith</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Train in discovering your ministry and serving</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Train in prayer methods</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Practice praying for non Christians</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Train in and practice Outreach 	</a:t>
            </a:r>
          </a:p>
          <a:p>
            <a:pPr>
              <a:lnSpc>
                <a:spcPct val="150000"/>
              </a:lnSpc>
              <a:buClr>
                <a:schemeClr val="bg1"/>
              </a:buClr>
            </a:pPr>
            <a:r>
              <a:rPr lang="en-US" sz="2400" b="1" kern="0" dirty="0">
                <a:solidFill>
                  <a:schemeClr val="bg1"/>
                </a:solidFill>
                <a:effectLst>
                  <a:outerShdw blurRad="38100" dist="38100" dir="2700000" algn="tl">
                    <a:srgbClr val="000000">
                      <a:alpha val="43137"/>
                    </a:srgbClr>
                  </a:outerShdw>
                </a:effectLst>
                <a:latin typeface="+mj-lt"/>
              </a:rPr>
              <a:t>	Train in practicing personal financial stewardship Acts 2:44-45</a:t>
            </a:r>
          </a:p>
        </p:txBody>
      </p:sp>
      <p:cxnSp>
        <p:nvCxnSpPr>
          <p:cNvPr id="8" name="Straight Connector 7">
            <a:extLst>
              <a:ext uri="{FF2B5EF4-FFF2-40B4-BE49-F238E27FC236}">
                <a16:creationId xmlns:a16="http://schemas.microsoft.com/office/drawing/2014/main" id="{03BB12F2-124C-483F-945D-702C02ABD1B1}"/>
              </a:ext>
            </a:extLst>
          </p:cNvPr>
          <p:cNvCxnSpPr>
            <a:cxnSpLocks/>
            <a:stCxn id="5" idx="2"/>
          </p:cNvCxnSpPr>
          <p:nvPr/>
        </p:nvCxnSpPr>
        <p:spPr>
          <a:xfrm flipH="1">
            <a:off x="5784783" y="647458"/>
            <a:ext cx="2627697" cy="1547102"/>
          </a:xfrm>
          <a:prstGeom prst="line">
            <a:avLst/>
          </a:prstGeom>
          <a:ln w="349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289624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466736"/>
            <a:ext cx="10972800" cy="1143000"/>
          </a:xfrm>
        </p:spPr>
        <p:txBody>
          <a:bodyPr/>
          <a:lstStyle/>
          <a:p>
            <a:r>
              <a:rPr lang="en-US" sz="3600" b="1" dirty="0">
                <a:solidFill>
                  <a:schemeClr val="bg1"/>
                </a:solidFill>
              </a:rPr>
              <a:t>Questions / Comments </a:t>
            </a:r>
          </a:p>
        </p:txBody>
      </p:sp>
      <p:sp>
        <p:nvSpPr>
          <p:cNvPr id="3" name="Slide Number Placeholder 2"/>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71FB9A-9161-45BC-9C95-C0A229B41D98}"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pic>
        <p:nvPicPr>
          <p:cNvPr id="1026" name="Picture 2" descr="https://pixabay.com/static/uploads/photo/2015/11/11/11/05/question-1038491_960_72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95600" y="1970088"/>
            <a:ext cx="3110434" cy="205740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pic>
        <p:nvPicPr>
          <p:cNvPr id="1028" name="Picture 4" descr="https://cdn.vectorstock.com/i/composite/59,35/question-mark-vector-97593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15664" y="1989138"/>
            <a:ext cx="1936432" cy="2038350"/>
          </a:xfrm>
          <a:prstGeom prst="rect">
            <a:avLst/>
          </a:prstGeom>
          <a:noFill/>
          <a:ln w="50800">
            <a:solidFill>
              <a:schemeClr val="tx1"/>
            </a:solid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097070" y="4343401"/>
            <a:ext cx="6146234" cy="904863"/>
          </a:xfrm>
          <a:prstGeom prst="rect">
            <a:avLst/>
          </a:prstGeom>
          <a:noFill/>
        </p:spPr>
        <p:txBody>
          <a:bodyPr wrap="none" rtlCol="0">
            <a:spAutoFit/>
          </a:bodyPr>
          <a:lstStyle/>
          <a:p>
            <a:pPr marL="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What questions do you have?</a:t>
            </a:r>
          </a:p>
          <a:p>
            <a:pPr marL="0" marR="0" lvl="0" indent="0" algn="ctr" defTabSz="914400" rtl="0" eaLnBrk="1" fontAlgn="auto" latinLnBrk="0" hangingPunct="1">
              <a:lnSpc>
                <a:spcPct val="100000"/>
              </a:lnSpc>
              <a:spcBef>
                <a:spcPct val="20000"/>
              </a:spcBef>
              <a:spcAft>
                <a:spcPts val="0"/>
              </a:spcAft>
              <a:buClr>
                <a:srgbClr val="000000"/>
              </a:buClr>
              <a:buSzTx/>
              <a:buFontTx/>
              <a:buNone/>
              <a:tabLst/>
              <a:defRPr/>
            </a:pPr>
            <a:r>
              <a:rPr kumimoji="0" lang="en-US" sz="24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Or comments + or – about the material?</a:t>
            </a:r>
          </a:p>
        </p:txBody>
      </p:sp>
      <p:sp>
        <p:nvSpPr>
          <p:cNvPr id="5" name="TextBox 4">
            <a:extLst>
              <a:ext uri="{FF2B5EF4-FFF2-40B4-BE49-F238E27FC236}">
                <a16:creationId xmlns:a16="http://schemas.microsoft.com/office/drawing/2014/main" id="{1E596814-F5B6-4576-A7F6-1E7B995DE087}"/>
              </a:ext>
            </a:extLst>
          </p:cNvPr>
          <p:cNvSpPr txBox="1"/>
          <p:nvPr/>
        </p:nvSpPr>
        <p:spPr>
          <a:xfrm>
            <a:off x="4742848" y="5608815"/>
            <a:ext cx="3023584" cy="874535"/>
          </a:xfrm>
          <a:prstGeom prst="rect">
            <a:avLst/>
          </a:prstGeom>
          <a:noFill/>
        </p:spPr>
        <p:txBody>
          <a:bodyPr wrap="none" rtlCol="0">
            <a:spAutoFit/>
          </a:bodyPr>
          <a:lstStyle/>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jim@churchconsulting.org</a:t>
            </a:r>
          </a:p>
          <a:p>
            <a:pPr marL="0" marR="0" lvl="0" indent="0" algn="ctr" defTabSz="914400" rtl="0" eaLnBrk="1" fontAlgn="auto" latinLnBrk="0" hangingPunct="1">
              <a:lnSpc>
                <a:spcPct val="150000"/>
              </a:lnSpc>
              <a:spcBef>
                <a:spcPts val="0"/>
              </a:spcBef>
              <a:spcAft>
                <a:spcPts val="0"/>
              </a:spcAft>
              <a:buClr>
                <a:srgbClr val="000000"/>
              </a:buClr>
              <a:buSzTx/>
              <a:buFontTx/>
              <a:buNone/>
              <a:tabLst/>
              <a:defRPr/>
            </a:pPr>
            <a:r>
              <a:rPr kumimoji="0" lang="en-US" sz="1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Gill Sans MT"/>
                <a:ea typeface="+mn-ea"/>
                <a:cs typeface="+mn-cs"/>
              </a:rPr>
              <a:t>1-866-221-6313</a:t>
            </a:r>
          </a:p>
        </p:txBody>
      </p:sp>
    </p:spTree>
    <p:extLst>
      <p:ext uri="{BB962C8B-B14F-4D97-AF65-F5344CB8AC3E}">
        <p14:creationId xmlns:p14="http://schemas.microsoft.com/office/powerpoint/2010/main" val="33908070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Introduction to Top Components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70036" y="1975176"/>
            <a:ext cx="10277172" cy="4579715"/>
          </a:xfrm>
          <a:prstGeom prst="rect">
            <a:avLst/>
          </a:prstGeom>
          <a:noFill/>
        </p:spPr>
        <p:txBody>
          <a:bodyPr wrap="none" rtlCol="0">
            <a:spAutoFit/>
          </a:bodyPr>
          <a:lstStyle/>
          <a:p>
            <a:pPr marL="800100" indent="-342900">
              <a:lnSpc>
                <a:spcPct val="150000"/>
              </a:lnSpc>
              <a:spcBef>
                <a:spcPct val="20000"/>
              </a:spcBef>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A Church Health Definition</a:t>
            </a:r>
          </a:p>
          <a:p>
            <a:pPr marL="800100" indent="-342900">
              <a:lnSpc>
                <a:spcPct val="150000"/>
              </a:lnSpc>
              <a:spcBef>
                <a:spcPct val="20000"/>
              </a:spcBef>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Standard Classification Format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r>
              <a:rPr lang="en-US" sz="2400" b="1" i="1" kern="0" dirty="0">
                <a:solidFill>
                  <a:schemeClr val="bg1"/>
                </a:solidFill>
                <a:effectLst>
                  <a:outerShdw blurRad="38100" dist="38100" dir="2700000" algn="tl">
                    <a:srgbClr val="000000">
                      <a:alpha val="43137"/>
                    </a:srgbClr>
                  </a:outerShdw>
                </a:effectLst>
                <a:latin typeface="+mj-lt"/>
              </a:rPr>
              <a:t>Organic or Organizational</a:t>
            </a:r>
          </a:p>
          <a:p>
            <a:pPr marL="457200">
              <a:spcBef>
                <a:spcPct val="20000"/>
              </a:spcBef>
              <a:buClr>
                <a:schemeClr val="bg1"/>
              </a:buClr>
            </a:pPr>
            <a:r>
              <a:rPr lang="en-US" sz="2400" b="1" i="1" kern="0" dirty="0">
                <a:solidFill>
                  <a:schemeClr val="bg1"/>
                </a:solidFill>
                <a:effectLst>
                  <a:outerShdw blurRad="38100" dist="38100" dir="2700000" algn="tl">
                    <a:srgbClr val="000000">
                      <a:alpha val="43137"/>
                    </a:srgbClr>
                  </a:outerShdw>
                </a:effectLst>
                <a:latin typeface="+mj-lt"/>
              </a:rPr>
              <a:t>		Side of the Fishbone Diagram </a:t>
            </a:r>
          </a:p>
          <a:p>
            <a:pPr marL="457200">
              <a:spcBef>
                <a:spcPct val="20000"/>
              </a:spcBef>
              <a:buClr>
                <a:schemeClr val="bg1"/>
              </a:buClr>
            </a:pPr>
            <a:r>
              <a:rPr lang="en-US" sz="2400" b="1" i="1" kern="0" dirty="0">
                <a:solidFill>
                  <a:schemeClr val="bg1"/>
                </a:solidFill>
                <a:effectLst>
                  <a:outerShdw blurRad="38100" dist="38100" dir="2700000" algn="tl">
                    <a:srgbClr val="000000">
                      <a:alpha val="43137"/>
                    </a:srgbClr>
                  </a:outerShdw>
                </a:effectLst>
                <a:latin typeface="+mj-lt"/>
              </a:rPr>
              <a:t>		Relational or Task </a:t>
            </a:r>
          </a:p>
          <a:p>
            <a:pPr marL="457200">
              <a:spcBef>
                <a:spcPct val="20000"/>
              </a:spcBef>
              <a:buClr>
                <a:schemeClr val="bg1"/>
              </a:buClr>
            </a:pPr>
            <a:r>
              <a:rPr lang="en-US" sz="2400" b="1" i="1" kern="0" dirty="0">
                <a:solidFill>
                  <a:schemeClr val="bg1"/>
                </a:solidFill>
                <a:effectLst>
                  <a:outerShdw blurRad="38100" dist="38100" dir="2700000" algn="tl">
                    <a:srgbClr val="000000">
                      <a:alpha val="43137"/>
                    </a:srgbClr>
                  </a:outerShdw>
                </a:effectLst>
                <a:latin typeface="+mj-lt"/>
              </a:rPr>
              <a:t>		Timeless or Timebound/Contextual</a:t>
            </a:r>
          </a:p>
          <a:p>
            <a:pPr marL="457200">
              <a:spcBef>
                <a:spcPct val="20000"/>
              </a:spcBef>
              <a:buClr>
                <a:schemeClr val="bg1"/>
              </a:buClr>
            </a:pPr>
            <a:r>
              <a:rPr lang="en-US" sz="2400" b="1" i="1" kern="0" dirty="0">
                <a:solidFill>
                  <a:schemeClr val="bg1"/>
                </a:solidFill>
                <a:effectLst>
                  <a:outerShdw blurRad="38100" dist="38100" dir="2700000" algn="tl">
                    <a:srgbClr val="000000">
                      <a:alpha val="43137"/>
                    </a:srgbClr>
                  </a:outerShdw>
                </a:effectLst>
                <a:latin typeface="+mj-lt"/>
              </a:rPr>
              <a:t>		</a:t>
            </a:r>
            <a:r>
              <a:rPr lang="en-US" sz="2400" b="1" kern="0" dirty="0">
                <a:solidFill>
                  <a:schemeClr val="bg1"/>
                </a:solidFill>
                <a:effectLst>
                  <a:outerShdw blurRad="38100" dist="38100" dir="2700000" algn="tl">
                    <a:srgbClr val="000000">
                      <a:alpha val="43137"/>
                    </a:srgbClr>
                  </a:outerShdw>
                </a:effectLst>
                <a:latin typeface="+mj-lt"/>
              </a:rPr>
              <a:t>Acts 2 Reference (for Top Bones Only)</a:t>
            </a:r>
          </a:p>
          <a:p>
            <a:pPr marL="457200">
              <a:spcBef>
                <a:spcPct val="20000"/>
              </a:spcBef>
              <a:buClr>
                <a:schemeClr val="bg1"/>
              </a:buClr>
            </a:pPr>
            <a:r>
              <a:rPr lang="en-US" sz="2400" b="1" i="1" kern="0" dirty="0">
                <a:solidFill>
                  <a:schemeClr val="bg1"/>
                </a:solidFill>
                <a:effectLst>
                  <a:outerShdw blurRad="38100" dist="38100" dir="2700000" algn="tl">
                    <a:srgbClr val="000000">
                      <a:alpha val="43137"/>
                    </a:srgbClr>
                  </a:outerShdw>
                </a:effectLst>
                <a:latin typeface="+mj-lt"/>
              </a:rPr>
              <a:t>		Complimentary Component (i.e. in the Bottom Components)</a:t>
            </a:r>
          </a:p>
          <a:p>
            <a:pPr marL="457200">
              <a:spcBef>
                <a:spcPct val="20000"/>
              </a:spcBef>
              <a:buClr>
                <a:schemeClr val="bg1"/>
              </a:buClr>
            </a:pPr>
            <a:endParaRPr lang="en-US" sz="1100" b="1" i="1" kern="0" dirty="0">
              <a:solidFill>
                <a:schemeClr val="bg1"/>
              </a:solidFill>
              <a:effectLst>
                <a:outerShdw blurRad="38100" dist="38100" dir="2700000" algn="tl">
                  <a:srgbClr val="000000">
                    <a:alpha val="43137"/>
                  </a:srgbClr>
                </a:outerShdw>
              </a:effectLst>
              <a:latin typeface="+mj-lt"/>
            </a:endParaRPr>
          </a:p>
          <a:p>
            <a:pPr marL="800100" indent="-342900">
              <a:spcBef>
                <a:spcPct val="20000"/>
              </a:spcBef>
              <a:buClr>
                <a:schemeClr val="bg1"/>
              </a:buClr>
              <a:buFont typeface="Arial" panose="020B0604020202020204" pitchFamily="34" charset="0"/>
              <a:buChar char="•"/>
            </a:pPr>
            <a:r>
              <a:rPr lang="en-US" sz="2400" b="1" kern="0" dirty="0">
                <a:solidFill>
                  <a:schemeClr val="bg1"/>
                </a:solidFill>
                <a:effectLst>
                  <a:outerShdw blurRad="38100" dist="38100" dir="2700000" algn="tl">
                    <a:srgbClr val="000000">
                      <a:alpha val="43137"/>
                    </a:srgbClr>
                  </a:outerShdw>
                </a:effectLst>
                <a:latin typeface="+mj-lt"/>
              </a:rPr>
              <a:t>Health, unhealth, and action steps for revitalization </a:t>
            </a: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70462" y="1779871"/>
            <a:ext cx="5878967" cy="2206648"/>
          </a:xfrm>
          <a:prstGeom prst="rect">
            <a:avLst/>
          </a:prstGeom>
        </p:spPr>
      </p:pic>
      <p:sp>
        <p:nvSpPr>
          <p:cNvPr id="2" name="Oval 1">
            <a:extLst>
              <a:ext uri="{FF2B5EF4-FFF2-40B4-BE49-F238E27FC236}">
                <a16:creationId xmlns:a16="http://schemas.microsoft.com/office/drawing/2014/main" id="{7C40D025-DCBA-4FE4-A877-7387E1626C19}"/>
              </a:ext>
            </a:extLst>
          </p:cNvPr>
          <p:cNvSpPr/>
          <p:nvPr/>
        </p:nvSpPr>
        <p:spPr>
          <a:xfrm>
            <a:off x="9187609" y="1975176"/>
            <a:ext cx="675322" cy="240632"/>
          </a:xfrm>
          <a:prstGeom prst="ellipse">
            <a:avLst/>
          </a:prstGeom>
          <a:noFill/>
          <a:ln w="635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3060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952901" y="660400"/>
            <a:ext cx="10029523"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Introduction to Top Components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pic>
        <p:nvPicPr>
          <p:cNvPr id="4" name="Picture 3" descr="A picture containing toiletry&#10;&#10;Description generated with very high confidence">
            <a:extLst>
              <a:ext uri="{FF2B5EF4-FFF2-40B4-BE49-F238E27FC236}">
                <a16:creationId xmlns:a16="http://schemas.microsoft.com/office/drawing/2014/main" id="{0234F989-D401-481F-9DB9-29A2F1AA846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053" y="1861619"/>
            <a:ext cx="2516293" cy="4724781"/>
          </a:xfrm>
          <a:prstGeom prst="rect">
            <a:avLst/>
          </a:prstGeom>
        </p:spPr>
      </p:pic>
      <p:sp>
        <p:nvSpPr>
          <p:cNvPr id="10" name="Rectangle 9">
            <a:extLst>
              <a:ext uri="{FF2B5EF4-FFF2-40B4-BE49-F238E27FC236}">
                <a16:creationId xmlns:a16="http://schemas.microsoft.com/office/drawing/2014/main" id="{4D4EEE2F-6BFD-4FF5-BCC3-1E823A99124B}"/>
              </a:ext>
            </a:extLst>
          </p:cNvPr>
          <p:cNvSpPr/>
          <p:nvPr/>
        </p:nvSpPr>
        <p:spPr>
          <a:xfrm>
            <a:off x="3578994" y="2136042"/>
            <a:ext cx="8003406" cy="4524315"/>
          </a:xfrm>
          <a:prstGeom prst="rect">
            <a:avLst/>
          </a:prstGeom>
        </p:spPr>
        <p:txBody>
          <a:bodyPr wrap="square">
            <a:spAutoFit/>
          </a:bodyPr>
          <a:lstStyle/>
          <a:p>
            <a:pPr marL="342900" indent="-342900">
              <a:buClr>
                <a:schemeClr val="bg1"/>
              </a:buClr>
              <a:buFont typeface="Arial" panose="020B0604020202020204" pitchFamily="34" charset="0"/>
              <a:buChar char="•"/>
            </a:pPr>
            <a:r>
              <a:rPr lang="en-US" sz="2400" b="1" dirty="0">
                <a:solidFill>
                  <a:schemeClr val="bg1"/>
                </a:solidFill>
              </a:rPr>
              <a:t>Developed at same time as the CH Survey, 2002</a:t>
            </a:r>
          </a:p>
          <a:p>
            <a:pPr marL="342900" indent="-342900">
              <a:buClr>
                <a:schemeClr val="bg1"/>
              </a:buClr>
              <a:buFont typeface="Arial" panose="020B0604020202020204" pitchFamily="34" charset="0"/>
              <a:buChar char="•"/>
            </a:pPr>
            <a:endParaRPr lang="en-US" sz="2400" b="1" dirty="0">
              <a:solidFill>
                <a:schemeClr val="bg1"/>
              </a:solidFill>
            </a:endParaRPr>
          </a:p>
          <a:p>
            <a:pPr marL="342900" indent="-342900">
              <a:buClr>
                <a:schemeClr val="bg1"/>
              </a:buClr>
              <a:buFont typeface="Arial" panose="020B0604020202020204" pitchFamily="34" charset="0"/>
              <a:buChar char="•"/>
            </a:pPr>
            <a:r>
              <a:rPr lang="en-US" sz="2400" b="1" dirty="0">
                <a:solidFill>
                  <a:schemeClr val="bg1"/>
                </a:solidFill>
              </a:rPr>
              <a:t>181 pages with commentary on </a:t>
            </a:r>
            <a:r>
              <a:rPr lang="en-US" sz="2400" b="1" i="1" u="sng" dirty="0">
                <a:solidFill>
                  <a:schemeClr val="bg1"/>
                </a:solidFill>
              </a:rPr>
              <a:t>all 150 questions</a:t>
            </a:r>
          </a:p>
          <a:p>
            <a:pPr marL="342900" indent="-342900">
              <a:buClr>
                <a:schemeClr val="bg1"/>
              </a:buClr>
              <a:buFont typeface="Arial" panose="020B0604020202020204" pitchFamily="34" charset="0"/>
              <a:buChar char="•"/>
            </a:pPr>
            <a:endParaRPr lang="en-US" sz="2400" b="1" dirty="0">
              <a:solidFill>
                <a:schemeClr val="bg1"/>
              </a:solidFill>
            </a:endParaRPr>
          </a:p>
          <a:p>
            <a:pPr marL="342900" indent="-342900">
              <a:buClr>
                <a:schemeClr val="bg1"/>
              </a:buClr>
              <a:buFont typeface="Arial" panose="020B0604020202020204" pitchFamily="34" charset="0"/>
              <a:buChar char="•"/>
            </a:pPr>
            <a:r>
              <a:rPr lang="en-US" sz="2400" b="1" dirty="0">
                <a:solidFill>
                  <a:schemeClr val="bg1"/>
                </a:solidFill>
              </a:rPr>
              <a:t>Covers all six “Top bones” components of health</a:t>
            </a:r>
          </a:p>
          <a:p>
            <a:pPr marL="342900" indent="-342900">
              <a:buClr>
                <a:schemeClr val="bg1"/>
              </a:buClr>
              <a:buFont typeface="Arial" panose="020B0604020202020204" pitchFamily="34" charset="0"/>
              <a:buChar char="•"/>
            </a:pPr>
            <a:endParaRPr lang="en-US" sz="2400" b="1" dirty="0">
              <a:solidFill>
                <a:schemeClr val="bg1"/>
              </a:solidFill>
            </a:endParaRPr>
          </a:p>
          <a:p>
            <a:pPr marL="342900" indent="-342900">
              <a:buClr>
                <a:schemeClr val="bg1"/>
              </a:buClr>
              <a:buFont typeface="Arial" panose="020B0604020202020204" pitchFamily="34" charset="0"/>
              <a:buChar char="•"/>
            </a:pPr>
            <a:r>
              <a:rPr lang="en-US" sz="2400" b="1" dirty="0">
                <a:solidFill>
                  <a:schemeClr val="bg1"/>
                </a:solidFill>
              </a:rPr>
              <a:t>This resource is free with membership or training </a:t>
            </a:r>
          </a:p>
          <a:p>
            <a:pPr marL="342900" indent="-342900">
              <a:buClr>
                <a:schemeClr val="bg1"/>
              </a:buClr>
              <a:buFont typeface="Arial" panose="020B0604020202020204" pitchFamily="34" charset="0"/>
              <a:buChar char="•"/>
            </a:pPr>
            <a:endParaRPr lang="en-US" sz="2400" b="1" dirty="0">
              <a:solidFill>
                <a:schemeClr val="bg1"/>
              </a:solidFill>
            </a:endParaRPr>
          </a:p>
          <a:p>
            <a:pPr marL="342900" indent="-342900">
              <a:buClr>
                <a:schemeClr val="bg1"/>
              </a:buClr>
              <a:buFont typeface="Arial" panose="020B0604020202020204" pitchFamily="34" charset="0"/>
              <a:buChar char="•"/>
            </a:pPr>
            <a:r>
              <a:rPr lang="en-US" sz="2400" b="1" dirty="0">
                <a:solidFill>
                  <a:schemeClr val="bg1"/>
                </a:solidFill>
              </a:rPr>
              <a:t>Definitions will be taken from here</a:t>
            </a:r>
          </a:p>
          <a:p>
            <a:pPr marL="342900" indent="-342900">
              <a:buClr>
                <a:schemeClr val="bg1"/>
              </a:buClr>
              <a:buFont typeface="Arial" panose="020B0604020202020204" pitchFamily="34" charset="0"/>
              <a:buChar char="•"/>
            </a:pPr>
            <a:endParaRPr lang="en-US" sz="2400" b="1" dirty="0">
              <a:solidFill>
                <a:schemeClr val="bg1"/>
              </a:solidFill>
            </a:endParaRPr>
          </a:p>
          <a:p>
            <a:pPr marL="342900" indent="-342900">
              <a:buClr>
                <a:schemeClr val="bg1"/>
              </a:buClr>
              <a:buFont typeface="Arial" panose="020B0604020202020204" pitchFamily="34" charset="0"/>
              <a:buChar char="•"/>
            </a:pPr>
            <a:r>
              <a:rPr lang="en-US" sz="2400" b="1" dirty="0">
                <a:solidFill>
                  <a:schemeClr val="bg1"/>
                </a:solidFill>
              </a:rPr>
              <a:t>Some revitalization action steps will be from here</a:t>
            </a:r>
          </a:p>
          <a:p>
            <a:pPr marL="342900" indent="-342900">
              <a:buClr>
                <a:schemeClr val="bg1"/>
              </a:buClr>
              <a:buFont typeface="Arial" panose="020B0604020202020204" pitchFamily="34" charset="0"/>
              <a:buChar char="•"/>
            </a:pPr>
            <a:endParaRPr lang="en-US" sz="2400" b="1" dirty="0">
              <a:solidFill>
                <a:schemeClr val="bg1"/>
              </a:solidFill>
            </a:endParaRPr>
          </a:p>
        </p:txBody>
      </p:sp>
      <p:sp>
        <p:nvSpPr>
          <p:cNvPr id="9" name="Rectangle 8">
            <a:extLst>
              <a:ext uri="{FF2B5EF4-FFF2-40B4-BE49-F238E27FC236}">
                <a16:creationId xmlns:a16="http://schemas.microsoft.com/office/drawing/2014/main" id="{A1C677A9-0940-41C8-92B7-AC6BBC4ABEDB}"/>
              </a:ext>
            </a:extLst>
          </p:cNvPr>
          <p:cNvSpPr/>
          <p:nvPr/>
        </p:nvSpPr>
        <p:spPr>
          <a:xfrm>
            <a:off x="723053" y="1861619"/>
            <a:ext cx="2516293" cy="4724781"/>
          </a:xfrm>
          <a:prstGeom prst="rect">
            <a:avLst/>
          </a:prstGeom>
          <a:noFill/>
          <a:ln w="635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997129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graphicFrame>
        <p:nvGraphicFramePr>
          <p:cNvPr id="2" name="Diagram 1"/>
          <p:cNvGraphicFramePr/>
          <p:nvPr>
            <p:extLst>
              <p:ext uri="{D42A27DB-BD31-4B8C-83A1-F6EECF244321}">
                <p14:modId xmlns:p14="http://schemas.microsoft.com/office/powerpoint/2010/main" val="3548016169"/>
              </p:ext>
            </p:extLst>
          </p:nvPr>
        </p:nvGraphicFramePr>
        <p:xfrm>
          <a:off x="1759016" y="2342081"/>
          <a:ext cx="8223184" cy="4019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FFFFFF"/>
                </a:solidFill>
                <a:effectLst/>
                <a:uLnTx/>
                <a:uFillTx/>
                <a:latin typeface="Gill Sans MT"/>
                <a:ea typeface="+mn-ea"/>
                <a:cs typeface="+mn-cs"/>
              </a:rPr>
              <a:t>Session #4 Outline</a:t>
            </a:r>
          </a:p>
        </p:txBody>
      </p:sp>
    </p:spTree>
    <p:extLst>
      <p:ext uri="{BB962C8B-B14F-4D97-AF65-F5344CB8AC3E}">
        <p14:creationId xmlns:p14="http://schemas.microsoft.com/office/powerpoint/2010/main" val="686879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Worship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3349491" y="1876927"/>
            <a:ext cx="5551520" cy="1181862"/>
          </a:xfrm>
          <a:prstGeom prst="rect">
            <a:avLst/>
          </a:prstGeom>
          <a:noFill/>
        </p:spPr>
        <p:txBody>
          <a:bodyPr wrap="none" rtlCol="0">
            <a:spAutoFit/>
          </a:bodyPr>
          <a:lstStyle/>
          <a:p>
            <a:pPr marL="457200">
              <a:lnSpc>
                <a:spcPct val="150000"/>
              </a:lnSpc>
              <a:spcBef>
                <a:spcPct val="20000"/>
              </a:spcBef>
              <a:buClr>
                <a:schemeClr val="bg1"/>
              </a:buClr>
            </a:pPr>
            <a:r>
              <a:rPr lang="en-US" sz="2800" b="1" kern="0" dirty="0">
                <a:solidFill>
                  <a:schemeClr val="bg1"/>
                </a:solidFill>
                <a:effectLst>
                  <a:outerShdw blurRad="38100" dist="38100" dir="2700000" algn="tl">
                    <a:srgbClr val="000000">
                      <a:alpha val="43137"/>
                    </a:srgbClr>
                  </a:outerShdw>
                </a:effectLst>
                <a:latin typeface="+mj-lt"/>
              </a:rPr>
              <a:t>*A Church Health Definition </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sp>
        <p:nvSpPr>
          <p:cNvPr id="3" name="Rectangle 2">
            <a:extLst>
              <a:ext uri="{FF2B5EF4-FFF2-40B4-BE49-F238E27FC236}">
                <a16:creationId xmlns:a16="http://schemas.microsoft.com/office/drawing/2014/main" id="{4E7E5311-21D9-4F1F-BA9C-DD8DE5EB50CF}"/>
              </a:ext>
            </a:extLst>
          </p:cNvPr>
          <p:cNvSpPr/>
          <p:nvPr/>
        </p:nvSpPr>
        <p:spPr>
          <a:xfrm>
            <a:off x="1848051" y="2666851"/>
            <a:ext cx="8787865" cy="4185761"/>
          </a:xfrm>
          <a:prstGeom prst="rect">
            <a:avLst/>
          </a:prstGeom>
        </p:spPr>
        <p:txBody>
          <a:bodyPr wrap="square">
            <a:spAutoFit/>
          </a:bodyPr>
          <a:lstStyle/>
          <a:p>
            <a:r>
              <a:rPr lang="en-US" sz="2400" b="1" dirty="0">
                <a:solidFill>
                  <a:schemeClr val="bg1"/>
                </a:solidFill>
              </a:rPr>
              <a:t>Worship is... attributing the honor and giving the devotion to God that He alone deserves. </a:t>
            </a:r>
          </a:p>
          <a:p>
            <a:endParaRPr lang="en-US" sz="1400" b="1" dirty="0">
              <a:solidFill>
                <a:schemeClr val="bg1"/>
              </a:solidFill>
            </a:endParaRPr>
          </a:p>
          <a:p>
            <a:r>
              <a:rPr lang="en-US" sz="2400" b="1" dirty="0">
                <a:solidFill>
                  <a:schemeClr val="bg1"/>
                </a:solidFill>
              </a:rPr>
              <a:t>True worship has nothing to do with a particular style of worship or liturgy. It is, instead, a </a:t>
            </a:r>
            <a:r>
              <a:rPr lang="en-US" sz="2400" b="1" u="sng" dirty="0">
                <a:solidFill>
                  <a:schemeClr val="bg1"/>
                </a:solidFill>
              </a:rPr>
              <a:t>matter of the heart</a:t>
            </a:r>
            <a:r>
              <a:rPr lang="en-US" sz="2400" b="1" dirty="0">
                <a:solidFill>
                  <a:schemeClr val="bg1"/>
                </a:solidFill>
              </a:rPr>
              <a:t>. </a:t>
            </a:r>
          </a:p>
          <a:p>
            <a:endParaRPr lang="en-US" sz="1200" b="1" dirty="0">
              <a:solidFill>
                <a:schemeClr val="bg1"/>
              </a:solidFill>
            </a:endParaRPr>
          </a:p>
          <a:p>
            <a:r>
              <a:rPr lang="en-US" sz="2400" b="1" dirty="0">
                <a:solidFill>
                  <a:schemeClr val="bg1"/>
                </a:solidFill>
              </a:rPr>
              <a:t>The questions related to worship in the Church Health Survey seek to ask one question of the church:  Are members inspired to </a:t>
            </a:r>
            <a:r>
              <a:rPr lang="en-US" sz="2400" b="1" u="sng" dirty="0">
                <a:solidFill>
                  <a:schemeClr val="bg1"/>
                </a:solidFill>
              </a:rPr>
              <a:t>worship</a:t>
            </a:r>
            <a:r>
              <a:rPr lang="en-US" sz="2400" b="1" dirty="0">
                <a:solidFill>
                  <a:schemeClr val="bg1"/>
                </a:solidFill>
              </a:rPr>
              <a:t> in your church’s </a:t>
            </a:r>
            <a:r>
              <a:rPr lang="en-US" sz="2400" b="1" u="sng" dirty="0">
                <a:solidFill>
                  <a:schemeClr val="bg1"/>
                </a:solidFill>
              </a:rPr>
              <a:t>worship service?</a:t>
            </a:r>
          </a:p>
          <a:p>
            <a:endParaRPr lang="en-US" sz="2000" b="1" dirty="0">
              <a:solidFill>
                <a:schemeClr val="bg1"/>
              </a:solidFill>
            </a:endParaRPr>
          </a:p>
          <a:p>
            <a:r>
              <a:rPr lang="en-US" b="1" i="1" dirty="0">
                <a:solidFill>
                  <a:schemeClr val="bg1"/>
                </a:solidFill>
              </a:rPr>
              <a:t>* See the Church Health Encyclopedia</a:t>
            </a:r>
          </a:p>
        </p:txBody>
      </p:sp>
      <p:cxnSp>
        <p:nvCxnSpPr>
          <p:cNvPr id="4" name="Straight Connector 3">
            <a:extLst>
              <a:ext uri="{FF2B5EF4-FFF2-40B4-BE49-F238E27FC236}">
                <a16:creationId xmlns:a16="http://schemas.microsoft.com/office/drawing/2014/main" id="{CC51F56F-7EE0-4AE8-88DC-F8A87AB25E1B}"/>
              </a:ext>
            </a:extLst>
          </p:cNvPr>
          <p:cNvCxnSpPr>
            <a:cxnSpLocks/>
          </p:cNvCxnSpPr>
          <p:nvPr/>
        </p:nvCxnSpPr>
        <p:spPr>
          <a:xfrm flipH="1">
            <a:off x="6006164" y="4379495"/>
            <a:ext cx="1530418" cy="1020278"/>
          </a:xfrm>
          <a:prstGeom prst="line">
            <a:avLst/>
          </a:prstGeom>
          <a:ln w="2222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48909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9E4799E-ADC8-47E4-9C5F-A7DABB37DAD9}" type="slidenum">
              <a:rPr kumimoji="0" lang="en-US" sz="1400" b="0" i="0" u="none" strike="noStrike" kern="1200" cap="none" spc="0" normalizeH="0" baseline="0" noProof="0">
                <a:ln>
                  <a:noFill/>
                </a:ln>
                <a:solidFill>
                  <a:srgbClr val="000000"/>
                </a:solidFill>
                <a:effectLst/>
                <a:uLnTx/>
                <a:uFillTx/>
                <a:latin typeface="Gill Sans M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000000"/>
              </a:solidFill>
              <a:effectLst/>
              <a:uLnTx/>
              <a:uFillTx/>
              <a:latin typeface="Gill Sans MT"/>
              <a:ea typeface="+mn-ea"/>
              <a:cs typeface="+mn-cs"/>
            </a:endParaRPr>
          </a:p>
        </p:txBody>
      </p:sp>
      <p:sp>
        <p:nvSpPr>
          <p:cNvPr id="3077" name="Text Box 10"/>
          <p:cNvSpPr txBox="1">
            <a:spLocks noChangeArrowheads="1"/>
          </p:cNvSpPr>
          <p:nvPr/>
        </p:nvSpPr>
        <p:spPr bwMode="auto">
          <a:xfrm>
            <a:off x="9753600" y="6477001"/>
            <a:ext cx="4572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imes New Roman" pitchFamily="18" charset="0"/>
              </a:defRPr>
            </a:lvl1pPr>
            <a:lvl2pPr marL="742950" indent="-285750" eaLnBrk="0" hangingPunct="0">
              <a:defRPr>
                <a:solidFill>
                  <a:schemeClr val="tx1"/>
                </a:solidFill>
                <a:latin typeface="Times New Roman" pitchFamily="18" charset="0"/>
              </a:defRPr>
            </a:lvl2pPr>
            <a:lvl3pPr marL="1143000" indent="-228600" eaLnBrk="0" hangingPunct="0">
              <a:defRPr>
                <a:solidFill>
                  <a:schemeClr val="tx1"/>
                </a:solidFill>
                <a:latin typeface="Times New Roman" pitchFamily="18" charset="0"/>
              </a:defRPr>
            </a:lvl3pPr>
            <a:lvl4pPr marL="1600200" indent="-228600" eaLnBrk="0" hangingPunct="0">
              <a:defRPr>
                <a:solidFill>
                  <a:schemeClr val="tx1"/>
                </a:solidFill>
                <a:latin typeface="Times New Roman" pitchFamily="18" charset="0"/>
              </a:defRPr>
            </a:lvl4pPr>
            <a:lvl5pPr marL="2057400" indent="-228600" eaLnBrk="0" hangingPunct="0">
              <a:defRPr>
                <a:solidFill>
                  <a:schemeClr val="tx1"/>
                </a:solidFill>
                <a:latin typeface="Times New Roman" pitchFamily="18" charset="0"/>
              </a:defRPr>
            </a:lvl5pPr>
            <a:lvl6pPr marL="2514600" indent="-228600" eaLnBrk="0" fontAlgn="base" hangingPunct="0">
              <a:spcBef>
                <a:spcPct val="0"/>
              </a:spcBef>
              <a:spcAft>
                <a:spcPct val="0"/>
              </a:spcAft>
              <a:defRPr>
                <a:solidFill>
                  <a:schemeClr val="tx1"/>
                </a:solidFill>
                <a:latin typeface="Times New Roman" pitchFamily="18" charset="0"/>
              </a:defRPr>
            </a:lvl6pPr>
            <a:lvl7pPr marL="2971800" indent="-228600" eaLnBrk="0" fontAlgn="base" hangingPunct="0">
              <a:spcBef>
                <a:spcPct val="0"/>
              </a:spcBef>
              <a:spcAft>
                <a:spcPct val="0"/>
              </a:spcAft>
              <a:defRPr>
                <a:solidFill>
                  <a:schemeClr val="tx1"/>
                </a:solidFill>
                <a:latin typeface="Times New Roman" pitchFamily="18" charset="0"/>
              </a:defRPr>
            </a:lvl7pPr>
            <a:lvl8pPr marL="3429000" indent="-228600" eaLnBrk="0" fontAlgn="base" hangingPunct="0">
              <a:spcBef>
                <a:spcPct val="0"/>
              </a:spcBef>
              <a:spcAft>
                <a:spcPct val="0"/>
              </a:spcAft>
              <a:defRPr>
                <a:solidFill>
                  <a:schemeClr val="tx1"/>
                </a:solidFill>
                <a:latin typeface="Times New Roman" pitchFamily="18" charset="0"/>
              </a:defRPr>
            </a:lvl8pPr>
            <a:lvl9pPr marL="3886200" indent="-228600" eaLnBrk="0" fontAlgn="base" hangingPunct="0">
              <a:spcBef>
                <a:spcPct val="0"/>
              </a:spcBef>
              <a:spcAft>
                <a:spcPct val="0"/>
              </a:spcAft>
              <a:defRPr>
                <a:solidFill>
                  <a:schemeClr val="tx1"/>
                </a:solidFill>
                <a:latin typeface="Times New Roman" pitchFamily="18"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Times New Roman" pitchFamily="18" charset="0"/>
              <a:ea typeface="+mn-ea"/>
              <a:cs typeface="+mn-cs"/>
            </a:endParaRPr>
          </a:p>
        </p:txBody>
      </p:sp>
      <p:sp>
        <p:nvSpPr>
          <p:cNvPr id="6" name="Rectangle 5"/>
          <p:cNvSpPr/>
          <p:nvPr/>
        </p:nvSpPr>
        <p:spPr>
          <a:xfrm>
            <a:off x="2057400" y="660400"/>
            <a:ext cx="8153400" cy="680251"/>
          </a:xfrm>
          <a:prstGeom prst="rect">
            <a:avLst/>
          </a:prstGeom>
        </p:spPr>
        <p:txBody>
          <a:bodyPr wrap="square">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lang="en-US" sz="3600" b="1" dirty="0">
                <a:solidFill>
                  <a:srgbClr val="FFFFFF"/>
                </a:solidFill>
                <a:latin typeface="Gill Sans MT"/>
              </a:rPr>
              <a:t>Worship  </a:t>
            </a:r>
            <a:endParaRPr kumimoji="0" lang="en-US" sz="3600" b="1" i="0" u="none" strike="noStrike" kern="1200" cap="none" spc="0" normalizeH="0" baseline="0" noProof="0" dirty="0">
              <a:ln>
                <a:noFill/>
              </a:ln>
              <a:solidFill>
                <a:srgbClr val="FFFFFF"/>
              </a:solidFill>
              <a:effectLst/>
              <a:uLnTx/>
              <a:uFillTx/>
              <a:latin typeface="Gill Sans MT"/>
              <a:ea typeface="+mn-ea"/>
              <a:cs typeface="+mn-cs"/>
            </a:endParaRPr>
          </a:p>
        </p:txBody>
      </p:sp>
      <p:sp>
        <p:nvSpPr>
          <p:cNvPr id="8" name="TextBox 7">
            <a:extLst>
              <a:ext uri="{FF2B5EF4-FFF2-40B4-BE49-F238E27FC236}">
                <a16:creationId xmlns:a16="http://schemas.microsoft.com/office/drawing/2014/main" id="{DEEFCB5A-9E13-4E30-BE1F-44BBB722B651}"/>
              </a:ext>
            </a:extLst>
          </p:cNvPr>
          <p:cNvSpPr txBox="1"/>
          <p:nvPr/>
        </p:nvSpPr>
        <p:spPr>
          <a:xfrm>
            <a:off x="674425" y="1743447"/>
            <a:ext cx="10610597" cy="1089529"/>
          </a:xfrm>
          <a:prstGeom prst="rect">
            <a:avLst/>
          </a:prstGeom>
          <a:noFill/>
        </p:spPr>
        <p:txBody>
          <a:bodyPr wrap="none" rtlCol="0">
            <a:spAutoFit/>
          </a:bodyPr>
          <a:lstStyle/>
          <a:p>
            <a:pPr marL="457200">
              <a:lnSpc>
                <a:spcPct val="150000"/>
              </a:lnSpc>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Standard Classification Format for this Component of Church Health</a:t>
            </a:r>
          </a:p>
          <a:p>
            <a:pPr marL="457200">
              <a:spcBef>
                <a:spcPct val="20000"/>
              </a:spcBef>
              <a:buClr>
                <a:schemeClr val="bg1"/>
              </a:buClr>
            </a:pPr>
            <a:r>
              <a:rPr lang="en-US" sz="2400" b="1" kern="0" dirty="0">
                <a:solidFill>
                  <a:schemeClr val="bg1"/>
                </a:solidFill>
                <a:effectLst>
                  <a:outerShdw blurRad="38100" dist="38100" dir="2700000" algn="tl">
                    <a:srgbClr val="000000">
                      <a:alpha val="43137"/>
                    </a:srgbClr>
                  </a:outerShdw>
                </a:effectLst>
                <a:latin typeface="+mj-lt"/>
              </a:rPr>
              <a:t>		</a:t>
            </a:r>
            <a:endParaRPr lang="en-US" sz="2400" b="1" i="1" kern="0" dirty="0">
              <a:solidFill>
                <a:schemeClr val="bg1"/>
              </a:solidFill>
              <a:effectLst>
                <a:outerShdw blurRad="38100" dist="38100" dir="2700000" algn="tl">
                  <a:srgbClr val="000000">
                    <a:alpha val="43137"/>
                  </a:srgbClr>
                </a:outerShdw>
              </a:effectLst>
              <a:latin typeface="+mj-lt"/>
            </a:endParaRPr>
          </a:p>
        </p:txBody>
      </p:sp>
      <p:pic>
        <p:nvPicPr>
          <p:cNvPr id="7" name="Picture 6" descr="A close up of a logo&#10;&#10;Description generated with high confidence">
            <a:extLst>
              <a:ext uri="{FF2B5EF4-FFF2-40B4-BE49-F238E27FC236}">
                <a16:creationId xmlns:a16="http://schemas.microsoft.com/office/drawing/2014/main" id="{2B1B4E3F-CA00-4349-86E1-F5762E0556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16545" y="498635"/>
            <a:ext cx="3236110" cy="1214662"/>
          </a:xfrm>
          <a:prstGeom prst="rect">
            <a:avLst/>
          </a:prstGeom>
        </p:spPr>
      </p:pic>
      <p:graphicFrame>
        <p:nvGraphicFramePr>
          <p:cNvPr id="3" name="Table 2">
            <a:extLst>
              <a:ext uri="{FF2B5EF4-FFF2-40B4-BE49-F238E27FC236}">
                <a16:creationId xmlns:a16="http://schemas.microsoft.com/office/drawing/2014/main" id="{D0CBF139-A9EB-4E97-85D0-70279F15CF63}"/>
              </a:ext>
            </a:extLst>
          </p:cNvPr>
          <p:cNvGraphicFramePr>
            <a:graphicFrameLocks noGrp="1"/>
          </p:cNvGraphicFramePr>
          <p:nvPr>
            <p:extLst>
              <p:ext uri="{D42A27DB-BD31-4B8C-83A1-F6EECF244321}">
                <p14:modId xmlns:p14="http://schemas.microsoft.com/office/powerpoint/2010/main" val="1886505885"/>
              </p:ext>
            </p:extLst>
          </p:nvPr>
        </p:nvGraphicFramePr>
        <p:xfrm>
          <a:off x="906978" y="2399249"/>
          <a:ext cx="10182871" cy="4322226"/>
        </p:xfrm>
        <a:graphic>
          <a:graphicData uri="http://schemas.openxmlformats.org/drawingml/2006/table">
            <a:tbl>
              <a:tblPr firstRow="1" firstCol="1" bandRow="1">
                <a:tableStyleId>{8799B23B-EC83-4686-B30A-512413B5E67A}</a:tableStyleId>
              </a:tblPr>
              <a:tblGrid>
                <a:gridCol w="4373922">
                  <a:extLst>
                    <a:ext uri="{9D8B030D-6E8A-4147-A177-3AD203B41FA5}">
                      <a16:colId xmlns:a16="http://schemas.microsoft.com/office/drawing/2014/main" val="1973418880"/>
                    </a:ext>
                  </a:extLst>
                </a:gridCol>
                <a:gridCol w="5808949">
                  <a:extLst>
                    <a:ext uri="{9D8B030D-6E8A-4147-A177-3AD203B41FA5}">
                      <a16:colId xmlns:a16="http://schemas.microsoft.com/office/drawing/2014/main" val="3849576816"/>
                    </a:ext>
                  </a:extLst>
                </a:gridCol>
              </a:tblGrid>
              <a:tr h="450036">
                <a:tc>
                  <a:txBody>
                    <a:bodyPr/>
                    <a:lstStyle/>
                    <a:p>
                      <a:pPr marL="0" marR="0">
                        <a:lnSpc>
                          <a:spcPct val="115000"/>
                        </a:lnSpc>
                        <a:spcBef>
                          <a:spcPts val="0"/>
                        </a:spcBef>
                        <a:spcAft>
                          <a:spcPts val="0"/>
                        </a:spcAft>
                      </a:pPr>
                      <a:r>
                        <a:rPr lang="en-US" sz="2400" b="0" dirty="0">
                          <a:solidFill>
                            <a:schemeClr val="bg1"/>
                          </a:solidFill>
                          <a:effectLst/>
                        </a:rPr>
                        <a:t>Organic or Organizational</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Organic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86651460"/>
                  </a:ext>
                </a:extLst>
              </a:tr>
              <a:tr h="499427">
                <a:tc>
                  <a:txBody>
                    <a:bodyPr/>
                    <a:lstStyle/>
                    <a:p>
                      <a:pPr marL="0" marR="0">
                        <a:lnSpc>
                          <a:spcPct val="115000"/>
                        </a:lnSpc>
                        <a:spcBef>
                          <a:spcPts val="0"/>
                        </a:spcBef>
                        <a:spcAft>
                          <a:spcPts val="0"/>
                        </a:spcAft>
                      </a:pPr>
                      <a:r>
                        <a:rPr lang="en-US" sz="2400" b="0" dirty="0">
                          <a:solidFill>
                            <a:schemeClr val="bg1"/>
                          </a:solidFill>
                          <a:effectLst/>
                        </a:rPr>
                        <a:t>Side of the Fishbone Diagram</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Top</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825657139"/>
                  </a:ext>
                </a:extLst>
              </a:tr>
              <a:tr h="450036">
                <a:tc>
                  <a:txBody>
                    <a:bodyPr/>
                    <a:lstStyle/>
                    <a:p>
                      <a:pPr marL="0" marR="0">
                        <a:lnSpc>
                          <a:spcPct val="115000"/>
                        </a:lnSpc>
                        <a:spcBef>
                          <a:spcPts val="0"/>
                        </a:spcBef>
                        <a:spcAft>
                          <a:spcPts val="0"/>
                        </a:spcAft>
                      </a:pPr>
                      <a:r>
                        <a:rPr lang="en-US" sz="2400" b="0" dirty="0">
                          <a:solidFill>
                            <a:schemeClr val="bg1"/>
                          </a:solidFill>
                          <a:effectLst/>
                        </a:rPr>
                        <a:t>Relational or Task</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Relational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81886824"/>
                  </a:ext>
                </a:extLst>
              </a:tr>
              <a:tr h="450036">
                <a:tc>
                  <a:txBody>
                    <a:bodyPr/>
                    <a:lstStyle/>
                    <a:p>
                      <a:pPr marL="0" marR="0">
                        <a:lnSpc>
                          <a:spcPct val="115000"/>
                        </a:lnSpc>
                        <a:spcBef>
                          <a:spcPts val="0"/>
                        </a:spcBef>
                        <a:spcAft>
                          <a:spcPts val="0"/>
                        </a:spcAft>
                      </a:pPr>
                      <a:r>
                        <a:rPr lang="en-US" sz="2400" b="0">
                          <a:solidFill>
                            <a:schemeClr val="bg1"/>
                          </a:solidFill>
                          <a:effectLst/>
                        </a:rPr>
                        <a:t>Timeless or Timebound/Contextual</a:t>
                      </a:r>
                      <a:endParaRPr lang="en-US" sz="2400" b="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Timeless, all churches, all times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61800438"/>
                  </a:ext>
                </a:extLst>
              </a:tr>
              <a:tr h="450036">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Acts 2 Reference </a:t>
                      </a: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42 </a:t>
                      </a:r>
                      <a:r>
                        <a:rPr lang="en-US" sz="20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devoted to teaching, … breaking of bread, </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43 sense of awe</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45 day by day in the temple</a:t>
                      </a:r>
                    </a:p>
                    <a:p>
                      <a:pPr marL="0" marR="0">
                        <a:lnSpc>
                          <a:spcPct val="115000"/>
                        </a:lnSpc>
                        <a:spcBef>
                          <a:spcPts val="0"/>
                        </a:spcBef>
                        <a:spcAft>
                          <a:spcPts val="0"/>
                        </a:spcAft>
                      </a:pPr>
                      <a:r>
                        <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47 praising God</a:t>
                      </a:r>
                    </a:p>
                  </a:txBody>
                  <a:tcPr marL="68580" marR="68580" marT="0" marB="0"/>
                </a:tc>
                <a:extLst>
                  <a:ext uri="{0D108BD9-81ED-4DB2-BD59-A6C34878D82A}">
                    <a16:rowId xmlns:a16="http://schemas.microsoft.com/office/drawing/2014/main" val="1490269288"/>
                  </a:ext>
                </a:extLst>
              </a:tr>
              <a:tr h="450036">
                <a:tc>
                  <a:txBody>
                    <a:bodyPr/>
                    <a:lstStyle/>
                    <a:p>
                      <a:pPr marL="0" marR="0">
                        <a:lnSpc>
                          <a:spcPct val="115000"/>
                        </a:lnSpc>
                        <a:spcBef>
                          <a:spcPts val="0"/>
                        </a:spcBef>
                        <a:spcAft>
                          <a:spcPts val="0"/>
                        </a:spcAft>
                      </a:pPr>
                      <a:r>
                        <a:rPr lang="en-US" sz="2400" b="0" dirty="0">
                          <a:solidFill>
                            <a:schemeClr val="bg1"/>
                          </a:solidFill>
                          <a:effectLst/>
                        </a:rPr>
                        <a:t>Complimentary Component</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15000"/>
                        </a:lnSpc>
                        <a:spcBef>
                          <a:spcPts val="0"/>
                        </a:spcBef>
                        <a:spcAft>
                          <a:spcPts val="0"/>
                        </a:spcAft>
                      </a:pPr>
                      <a:r>
                        <a:rPr lang="en-US" sz="2400" b="0" dirty="0">
                          <a:solidFill>
                            <a:schemeClr val="bg1"/>
                          </a:solidFill>
                          <a:effectLst/>
                        </a:rPr>
                        <a:t> None</a:t>
                      </a:r>
                      <a:endParaRPr lang="en-US" sz="2400" b="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91525350"/>
                  </a:ext>
                </a:extLst>
              </a:tr>
            </a:tbl>
          </a:graphicData>
        </a:graphic>
      </p:graphicFrame>
    </p:spTree>
    <p:extLst>
      <p:ext uri="{BB962C8B-B14F-4D97-AF65-F5344CB8AC3E}">
        <p14:creationId xmlns:p14="http://schemas.microsoft.com/office/powerpoint/2010/main" val="3004387296"/>
      </p:ext>
    </p:extLst>
  </p:cSld>
  <p:clrMapOvr>
    <a:masterClrMapping/>
  </p:clrMapOvr>
</p:sld>
</file>

<file path=ppt/theme/theme1.xml><?xml version="1.0" encoding="utf-8"?>
<a:theme xmlns:a="http://schemas.openxmlformats.org/drawingml/2006/main" name="4_Default Design">
  <a:themeElements>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fontScheme name="Custom 1">
      <a:majorFont>
        <a:latin typeface="Gill Sans MT"/>
        <a:ea typeface=""/>
        <a:cs typeface=""/>
      </a:majorFont>
      <a:minorFont>
        <a:latin typeface="Gill Sans M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none" rtlCol="0">
        <a:spAutoFit/>
      </a:bodyPr>
      <a:lstStyle>
        <a:defPPr marL="990600" indent="-533400">
          <a:lnSpc>
            <a:spcPct val="150000"/>
          </a:lnSpc>
          <a:spcBef>
            <a:spcPct val="20000"/>
          </a:spcBef>
          <a:buClr>
            <a:schemeClr val="tx1"/>
          </a:buClr>
          <a:defRPr sz="3600" b="1" kern="0" dirty="0">
            <a:solidFill>
              <a:schemeClr val="bg1"/>
            </a:solidFill>
            <a:effectLst>
              <a:outerShdw blurRad="38100" dist="38100" dir="2700000" algn="tl">
                <a:srgbClr val="000000">
                  <a:alpha val="43137"/>
                </a:srgbClr>
              </a:outerShdw>
            </a:effectLst>
            <a:latin typeface="+mj-lt"/>
          </a:defRPr>
        </a:defPPr>
      </a:lstStyle>
    </a:txDef>
  </a:objectDefaults>
  <a:extraClrSchemeLst>
    <a:extraClrScheme>
      <a:clrScheme name="4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9112</TotalTime>
  <Words>2279</Words>
  <Application>Microsoft Office PowerPoint</Application>
  <PresentationFormat>Widescreen</PresentationFormat>
  <Paragraphs>592</Paragraphs>
  <Slides>48</Slides>
  <Notes>34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48</vt:i4>
      </vt:variant>
    </vt:vector>
  </HeadingPairs>
  <TitlesOfParts>
    <vt:vector size="58" baseType="lpstr">
      <vt:lpstr>MS PGothic</vt:lpstr>
      <vt:lpstr>Arial</vt:lpstr>
      <vt:lpstr>Calibri</vt:lpstr>
      <vt:lpstr>Gill Sans MT</vt:lpstr>
      <vt:lpstr>Helvetica</vt:lpstr>
      <vt:lpstr>Tahoma</vt:lpstr>
      <vt:lpstr>Times New Roman</vt:lpstr>
      <vt:lpstr>Wingdings</vt:lpstr>
      <vt:lpstr>ヒラギノ角ゴ Pro W3</vt:lpstr>
      <vt:lpstr>4_Default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Cultural Relevance  Example: Worship Wars Insight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Fellowship: Conflict Causes</vt:lpstr>
      <vt:lpstr>Fellowship: Conflict Responses</vt:lpstr>
      <vt:lpstr>Fellowship: Resolving Conflict</vt:lpstr>
      <vt:lpstr>Fellowship: Resolving Conflict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Missional Focus</vt:lpstr>
      <vt:lpstr>PowerPoint Presentation</vt:lpstr>
      <vt:lpstr>Discipleship </vt:lpstr>
      <vt:lpstr>Disciple-Making Who?</vt:lpstr>
      <vt:lpstr>Disciple-Making  Methods/ How?</vt:lpstr>
      <vt:lpstr>PowerPoint Presentation</vt:lpstr>
      <vt:lpstr>PowerPoint Presentation</vt:lpstr>
      <vt:lpstr>PowerPoint Presentation</vt:lpstr>
      <vt:lpstr>     Disciple-making An Intentional Tool (cont’d)</vt:lpstr>
      <vt:lpstr>PowerPoint Presentation</vt:lpstr>
      <vt:lpstr>PowerPoint Presentation</vt:lpstr>
      <vt:lpstr>Disciple-making: What? Age Appropriate </vt:lpstr>
      <vt:lpstr>Disciple-making: What? </vt:lpstr>
      <vt:lpstr>Disciple-making: What? </vt:lpstr>
      <vt:lpstr>Disciple-making: What? </vt:lpstr>
      <vt:lpstr>Disciple-making: What? </vt:lpstr>
      <vt:lpstr>Questions / Comments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M BARBER</dc:creator>
  <cp:lastModifiedBy>JAMES M BARBER</cp:lastModifiedBy>
  <cp:revision>102</cp:revision>
  <dcterms:created xsi:type="dcterms:W3CDTF">2018-05-24T18:25:57Z</dcterms:created>
  <dcterms:modified xsi:type="dcterms:W3CDTF">2018-06-07T19:55:25Z</dcterms:modified>
</cp:coreProperties>
</file>