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96" r:id="rId2"/>
    <p:sldId id="293" r:id="rId3"/>
    <p:sldId id="405" r:id="rId4"/>
    <p:sldId id="358" r:id="rId5"/>
    <p:sldId id="295" r:id="rId6"/>
    <p:sldId id="257" r:id="rId7"/>
    <p:sldId id="361" r:id="rId8"/>
    <p:sldId id="363" r:id="rId9"/>
    <p:sldId id="362" r:id="rId10"/>
    <p:sldId id="366" r:id="rId11"/>
    <p:sldId id="364" r:id="rId12"/>
    <p:sldId id="365" r:id="rId13"/>
    <p:sldId id="367" r:id="rId14"/>
    <p:sldId id="392" r:id="rId15"/>
    <p:sldId id="393" r:id="rId16"/>
    <p:sldId id="368" r:id="rId17"/>
    <p:sldId id="359" r:id="rId18"/>
    <p:sldId id="394" r:id="rId19"/>
    <p:sldId id="395" r:id="rId20"/>
    <p:sldId id="396" r:id="rId21"/>
    <p:sldId id="397" r:id="rId22"/>
    <p:sldId id="398" r:id="rId23"/>
    <p:sldId id="399" r:id="rId24"/>
    <p:sldId id="400" r:id="rId25"/>
    <p:sldId id="401" r:id="rId26"/>
    <p:sldId id="403" r:id="rId27"/>
    <p:sldId id="404" r:id="rId28"/>
    <p:sldId id="406" r:id="rId29"/>
    <p:sldId id="407" r:id="rId30"/>
    <p:sldId id="408" r:id="rId31"/>
    <p:sldId id="402" r:id="rId32"/>
    <p:sldId id="360" r:id="rId33"/>
    <p:sldId id="409" r:id="rId34"/>
    <p:sldId id="342" r:id="rId35"/>
    <p:sldId id="410" r:id="rId36"/>
    <p:sldId id="411" r:id="rId37"/>
    <p:sldId id="412" r:id="rId38"/>
    <p:sldId id="413" r:id="rId39"/>
    <p:sldId id="343" r:id="rId40"/>
    <p:sldId id="414" r:id="rId41"/>
    <p:sldId id="415" r:id="rId42"/>
    <p:sldId id="416" r:id="rId43"/>
    <p:sldId id="341" r:id="rId44"/>
    <p:sldId id="417" r:id="rId45"/>
    <p:sldId id="347" r:id="rId46"/>
    <p:sldId id="344" r:id="rId47"/>
    <p:sldId id="345" r:id="rId48"/>
    <p:sldId id="346" r:id="rId49"/>
    <p:sldId id="336" r:id="rId5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5" autoAdjust="0"/>
    <p:restoredTop sz="94660"/>
  </p:normalViewPr>
  <p:slideViewPr>
    <p:cSldViewPr snapToGrid="0">
      <p:cViewPr varScale="1">
        <p:scale>
          <a:sx n="66" d="100"/>
          <a:sy n="66" d="100"/>
        </p:scale>
        <p:origin x="340" y="40"/>
      </p:cViewPr>
      <p:guideLst/>
    </p:cSldViewPr>
  </p:slideViewPr>
  <p:notesTextViewPr>
    <p:cViewPr>
      <p:scale>
        <a:sx n="1" d="1"/>
        <a:sy n="1" d="1"/>
      </p:scale>
      <p:origin x="0" y="0"/>
    </p:cViewPr>
  </p:notesTextViewPr>
  <p:sorterViewPr>
    <p:cViewPr>
      <p:scale>
        <a:sx n="66" d="100"/>
        <a:sy n="66" d="100"/>
      </p:scale>
      <p:origin x="0" y="-5252"/>
    </p:cViewPr>
  </p:sorterViewPr>
  <p:notesViewPr>
    <p:cSldViewPr snapToGrid="0">
      <p:cViewPr varScale="1">
        <p:scale>
          <a:sx n="49" d="100"/>
          <a:sy n="49" d="100"/>
        </p:scale>
        <p:origin x="2636"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a:t>Church XYZ  Attendance Trend</a:t>
            </a:r>
          </a:p>
          <a:p>
            <a:pPr>
              <a:defRPr sz="1800" b="1"/>
            </a:pPr>
            <a:r>
              <a:rPr lang="en-US" sz="1600" b="1" baseline="0"/>
              <a:t>Versus Community Population Trend</a:t>
            </a:r>
            <a:endParaRPr lang="en-US" sz="1600" b="1"/>
          </a:p>
        </c:rich>
      </c:tx>
      <c:layout>
        <c:manualLayout>
          <c:xMode val="edge"/>
          <c:yMode val="edge"/>
          <c:x val="0.11163888888888888"/>
          <c:y val="2.77777777777777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Sheet1!$C$4:$C$13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Sheet1!$D$4:$D$13</c:f>
              <c:numCache>
                <c:formatCode>General</c:formatCode>
                <c:ptCount val="10"/>
                <c:pt idx="0">
                  <c:v>309</c:v>
                </c:pt>
                <c:pt idx="1">
                  <c:v>301</c:v>
                </c:pt>
                <c:pt idx="2">
                  <c:v>309</c:v>
                </c:pt>
                <c:pt idx="3">
                  <c:v>303</c:v>
                </c:pt>
                <c:pt idx="4">
                  <c:v>293</c:v>
                </c:pt>
                <c:pt idx="5">
                  <c:v>251</c:v>
                </c:pt>
                <c:pt idx="6">
                  <c:v>229</c:v>
                </c:pt>
                <c:pt idx="7">
                  <c:v>229</c:v>
                </c:pt>
                <c:pt idx="8">
                  <c:v>226</c:v>
                </c:pt>
                <c:pt idx="9">
                  <c:v>231</c:v>
                </c:pt>
              </c:numCache>
            </c:numRef>
          </c:val>
          <c:smooth val="0"/>
          <c:extLst>
            <c:ext xmlns:c16="http://schemas.microsoft.com/office/drawing/2014/chart" uri="{C3380CC4-5D6E-409C-BE32-E72D297353CC}">
              <c16:uniqueId val="{00000000-7344-4EE1-A983-1BC4B56ADA4A}"/>
            </c:ext>
          </c:extLst>
        </c:ser>
        <c:dLbls>
          <c:showLegendKey val="0"/>
          <c:showVal val="1"/>
          <c:showCatName val="0"/>
          <c:showSerName val="0"/>
          <c:showPercent val="0"/>
          <c:showBubbleSize val="0"/>
        </c:dLbls>
        <c:marker val="1"/>
        <c:smooth val="0"/>
        <c:axId val="776256360"/>
        <c:axId val="776268168"/>
      </c:lineChart>
      <c:lineChart>
        <c:grouping val="standard"/>
        <c:varyColors val="0"/>
        <c:ser>
          <c:idx val="1"/>
          <c:order val="1"/>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Sheet1!$C$4:$C$13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Sheet1!$E$4:$E$13</c:f>
              <c:numCache>
                <c:formatCode>General</c:formatCode>
                <c:ptCount val="10"/>
                <c:pt idx="0">
                  <c:v>348000</c:v>
                </c:pt>
                <c:pt idx="1">
                  <c:v>353000</c:v>
                </c:pt>
                <c:pt idx="2">
                  <c:v>359000</c:v>
                </c:pt>
                <c:pt idx="3">
                  <c:v>364000</c:v>
                </c:pt>
                <c:pt idx="4">
                  <c:v>369000</c:v>
                </c:pt>
                <c:pt idx="5">
                  <c:v>374000</c:v>
                </c:pt>
                <c:pt idx="6">
                  <c:v>379000</c:v>
                </c:pt>
                <c:pt idx="7">
                  <c:v>384000</c:v>
                </c:pt>
                <c:pt idx="8">
                  <c:v>389000</c:v>
                </c:pt>
                <c:pt idx="9">
                  <c:v>394000</c:v>
                </c:pt>
              </c:numCache>
            </c:numRef>
          </c:val>
          <c:smooth val="0"/>
          <c:extLst>
            <c:ext xmlns:c16="http://schemas.microsoft.com/office/drawing/2014/chart" uri="{C3380CC4-5D6E-409C-BE32-E72D297353CC}">
              <c16:uniqueId val="{00000001-7344-4EE1-A983-1BC4B56ADA4A}"/>
            </c:ext>
          </c:extLst>
        </c:ser>
        <c:dLbls>
          <c:showLegendKey val="0"/>
          <c:showVal val="1"/>
          <c:showCatName val="0"/>
          <c:showSerName val="0"/>
          <c:showPercent val="0"/>
          <c:showBubbleSize val="0"/>
        </c:dLbls>
        <c:marker val="1"/>
        <c:smooth val="0"/>
        <c:axId val="532509960"/>
        <c:axId val="532517176"/>
      </c:lineChart>
      <c:catAx>
        <c:axId val="77625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76268168"/>
        <c:crosses val="autoZero"/>
        <c:auto val="1"/>
        <c:lblAlgn val="ctr"/>
        <c:lblOffset val="100"/>
        <c:noMultiLvlLbl val="0"/>
      </c:catAx>
      <c:valAx>
        <c:axId val="77626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76256360"/>
        <c:crosses val="autoZero"/>
        <c:crossBetween val="between"/>
      </c:valAx>
      <c:valAx>
        <c:axId val="5325171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2509960"/>
        <c:crosses val="max"/>
        <c:crossBetween val="between"/>
      </c:valAx>
      <c:catAx>
        <c:axId val="532509960"/>
        <c:scaling>
          <c:orientation val="minMax"/>
        </c:scaling>
        <c:delete val="1"/>
        <c:axPos val="b"/>
        <c:numFmt formatCode="General" sourceLinked="1"/>
        <c:majorTickMark val="out"/>
        <c:minorTickMark val="none"/>
        <c:tickLblPos val="nextTo"/>
        <c:crossAx val="5325171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C264E-9D97-4038-9EB6-5A94AF4A429A}" type="doc">
      <dgm:prSet loTypeId="urn:microsoft.com/office/officeart/2005/8/layout/hProcess9" loCatId="process" qsTypeId="urn:microsoft.com/office/officeart/2005/8/quickstyle/simple5" qsCatId="simple" csTypeId="urn:microsoft.com/office/officeart/2005/8/colors/accent1_1" csCatId="accent1" phldr="1"/>
      <dgm:spPr/>
      <dgm:t>
        <a:bodyPr/>
        <a:lstStyle/>
        <a:p>
          <a:endParaRPr lang="en-US"/>
        </a:p>
      </dgm:t>
    </dgm:pt>
    <dgm:pt modelId="{9C3BA9B3-8531-44F5-9D67-08C5FE3C4A7A}">
      <dgm:prSet phldrT="[Text]"/>
      <dgm:spPr/>
      <dgm:t>
        <a:bodyPr/>
        <a:lstStyle/>
        <a:p>
          <a:r>
            <a:rPr lang="en-US" b="1"/>
            <a:t>Biblical and Cultural Definition of Health</a:t>
          </a:r>
        </a:p>
      </dgm:t>
    </dgm:pt>
    <dgm:pt modelId="{4B8C7261-EDD3-45AC-A1AB-DFFC2E43B55F}" type="parTrans" cxnId="{EDDB4841-744F-4D56-A5B8-3FA875F63559}">
      <dgm:prSet/>
      <dgm:spPr/>
      <dgm:t>
        <a:bodyPr/>
        <a:lstStyle/>
        <a:p>
          <a:endParaRPr lang="en-US"/>
        </a:p>
      </dgm:t>
    </dgm:pt>
    <dgm:pt modelId="{3229B87D-6503-4D1E-A176-4CA35D64DC18}" type="sibTrans" cxnId="{EDDB4841-744F-4D56-A5B8-3FA875F63559}">
      <dgm:prSet/>
      <dgm:spPr/>
      <dgm:t>
        <a:bodyPr/>
        <a:lstStyle/>
        <a:p>
          <a:endParaRPr lang="en-US"/>
        </a:p>
      </dgm:t>
    </dgm:pt>
    <dgm:pt modelId="{FE66E61C-7019-47D7-9C2F-D20389603B05}">
      <dgm:prSet phldrT="[Text]"/>
      <dgm:spPr>
        <a:ln w="79375">
          <a:solidFill>
            <a:schemeClr val="tx1"/>
          </a:solidFill>
        </a:ln>
      </dgm:spPr>
      <dgm:t>
        <a:bodyPr/>
        <a:lstStyle/>
        <a:p>
          <a:r>
            <a:rPr lang="en-US" b="1" dirty="0"/>
            <a:t>Assess Today's Reality </a:t>
          </a:r>
        </a:p>
      </dgm:t>
    </dgm:pt>
    <dgm:pt modelId="{48CED01D-33DF-4904-8143-43BFB88EF861}" type="parTrans" cxnId="{B750B2B4-0720-4754-B71A-78569FD1D040}">
      <dgm:prSet/>
      <dgm:spPr/>
      <dgm:t>
        <a:bodyPr/>
        <a:lstStyle/>
        <a:p>
          <a:endParaRPr lang="en-US"/>
        </a:p>
      </dgm:t>
    </dgm:pt>
    <dgm:pt modelId="{985AA23B-7126-406C-B898-8D0A4DBEAC7A}" type="sibTrans" cxnId="{B750B2B4-0720-4754-B71A-78569FD1D040}">
      <dgm:prSet/>
      <dgm:spPr/>
      <dgm:t>
        <a:bodyPr/>
        <a:lstStyle/>
        <a:p>
          <a:endParaRPr lang="en-US"/>
        </a:p>
      </dgm:t>
    </dgm:pt>
    <dgm:pt modelId="{0625D2EF-11D1-408F-BD88-B60AF1B8F8D0}">
      <dgm:prSet phldrT="[Text]"/>
      <dgm:spPr/>
      <dgm:t>
        <a:bodyPr/>
        <a:lstStyle/>
        <a:p>
          <a:r>
            <a:rPr lang="en-US" b="1"/>
            <a:t>Use Today's Reality to Develop Vision</a:t>
          </a:r>
        </a:p>
      </dgm:t>
    </dgm:pt>
    <dgm:pt modelId="{EBE8B02F-7F35-4505-8C64-8418A8F34095}" type="parTrans" cxnId="{AADEC7C2-9439-4DF9-9879-AF2C2F318FF8}">
      <dgm:prSet/>
      <dgm:spPr/>
      <dgm:t>
        <a:bodyPr/>
        <a:lstStyle/>
        <a:p>
          <a:endParaRPr lang="en-US"/>
        </a:p>
      </dgm:t>
    </dgm:pt>
    <dgm:pt modelId="{2F69176B-EF31-492A-8585-F2B2550444C3}" type="sibTrans" cxnId="{AADEC7C2-9439-4DF9-9879-AF2C2F318FF8}">
      <dgm:prSet/>
      <dgm:spPr/>
      <dgm:t>
        <a:bodyPr/>
        <a:lstStyle/>
        <a:p>
          <a:endParaRPr lang="en-US"/>
        </a:p>
      </dgm:t>
    </dgm:pt>
    <dgm:pt modelId="{44AEC122-B2C1-4CC7-A186-48FBDFA12110}">
      <dgm:prSet phldrT="[Text]"/>
      <dgm:spPr/>
      <dgm:t>
        <a:bodyPr/>
        <a:lstStyle/>
        <a:p>
          <a:r>
            <a:rPr lang="en-US" b="1" dirty="0"/>
            <a:t>Measure, Coach, Align and Keep Vision Fresh</a:t>
          </a:r>
        </a:p>
      </dgm:t>
    </dgm:pt>
    <dgm:pt modelId="{707C23EF-D4FC-45C3-BDD4-D6C951D1ED83}" type="parTrans" cxnId="{A67CCC5F-DE72-4B50-9F8D-69D1FBEE5E75}">
      <dgm:prSet/>
      <dgm:spPr/>
      <dgm:t>
        <a:bodyPr/>
        <a:lstStyle/>
        <a:p>
          <a:endParaRPr lang="en-US"/>
        </a:p>
      </dgm:t>
    </dgm:pt>
    <dgm:pt modelId="{B99EF4D9-D09D-44BB-8613-15DF900CABDD}" type="sibTrans" cxnId="{A67CCC5F-DE72-4B50-9F8D-69D1FBEE5E75}">
      <dgm:prSet/>
      <dgm:spPr/>
      <dgm:t>
        <a:bodyPr/>
        <a:lstStyle/>
        <a:p>
          <a:endParaRPr lang="en-US"/>
        </a:p>
      </dgm:t>
    </dgm:pt>
    <dgm:pt modelId="{C731F82A-FD9A-40CA-9D81-A3CFC0F7D31C}">
      <dgm:prSet phldrT="[Text]"/>
      <dgm:spPr/>
      <dgm:t>
        <a:bodyPr/>
        <a:lstStyle/>
        <a:p>
          <a:r>
            <a:rPr lang="en-US" b="1"/>
            <a:t>Action Plan to Reach Vision</a:t>
          </a:r>
        </a:p>
      </dgm:t>
    </dgm:pt>
    <dgm:pt modelId="{96E7C2BB-E806-4809-83E4-4C0E6CA2D350}" type="parTrans" cxnId="{B9E56247-A5D3-46A9-975D-5C5AF59098F6}">
      <dgm:prSet/>
      <dgm:spPr/>
      <dgm:t>
        <a:bodyPr/>
        <a:lstStyle/>
        <a:p>
          <a:endParaRPr lang="en-US"/>
        </a:p>
      </dgm:t>
    </dgm:pt>
    <dgm:pt modelId="{B403CC45-15A2-44FF-AF9C-9D8B41DC317E}" type="sibTrans" cxnId="{B9E56247-A5D3-46A9-975D-5C5AF59098F6}">
      <dgm:prSet/>
      <dgm:spPr/>
      <dgm:t>
        <a:bodyPr/>
        <a:lstStyle/>
        <a:p>
          <a:endParaRPr lang="en-US"/>
        </a:p>
      </dgm:t>
    </dgm:pt>
    <dgm:pt modelId="{F9BA5CAB-1409-453D-9D7C-9229054486CC}" type="pres">
      <dgm:prSet presAssocID="{557C264E-9D97-4038-9EB6-5A94AF4A429A}" presName="CompostProcess" presStyleCnt="0">
        <dgm:presLayoutVars>
          <dgm:dir/>
          <dgm:resizeHandles val="exact"/>
        </dgm:presLayoutVars>
      </dgm:prSet>
      <dgm:spPr/>
    </dgm:pt>
    <dgm:pt modelId="{02430AE1-4DD2-4DFE-967E-B5BA566C33A2}" type="pres">
      <dgm:prSet presAssocID="{557C264E-9D97-4038-9EB6-5A94AF4A429A}" presName="arrow" presStyleLbl="bgShp" presStyleIdx="0" presStyleCnt="1"/>
      <dgm:spPr>
        <a:solidFill>
          <a:srgbClr val="FFC000"/>
        </a:solidFill>
      </dgm:spPr>
    </dgm:pt>
    <dgm:pt modelId="{1D13C088-7CBF-47F6-9E63-50725A54BE5E}" type="pres">
      <dgm:prSet presAssocID="{557C264E-9D97-4038-9EB6-5A94AF4A429A}" presName="linearProcess" presStyleCnt="0"/>
      <dgm:spPr/>
    </dgm:pt>
    <dgm:pt modelId="{2BD340A2-8989-47D3-B756-0BABD90396FE}" type="pres">
      <dgm:prSet presAssocID="{9C3BA9B3-8531-44F5-9D67-08C5FE3C4A7A}" presName="textNode" presStyleLbl="node1" presStyleIdx="0" presStyleCnt="5">
        <dgm:presLayoutVars>
          <dgm:bulletEnabled val="1"/>
        </dgm:presLayoutVars>
      </dgm:prSet>
      <dgm:spPr/>
    </dgm:pt>
    <dgm:pt modelId="{839D4BA2-39F9-4309-A9B4-71636C6E50CD}" type="pres">
      <dgm:prSet presAssocID="{3229B87D-6503-4D1E-A176-4CA35D64DC18}" presName="sibTrans" presStyleCnt="0"/>
      <dgm:spPr/>
    </dgm:pt>
    <dgm:pt modelId="{F395F85C-B8FB-4AF8-9891-C2E80F26FC4D}" type="pres">
      <dgm:prSet presAssocID="{FE66E61C-7019-47D7-9C2F-D20389603B05}" presName="textNode" presStyleLbl="node1" presStyleIdx="1" presStyleCnt="5">
        <dgm:presLayoutVars>
          <dgm:bulletEnabled val="1"/>
        </dgm:presLayoutVars>
      </dgm:prSet>
      <dgm:spPr/>
    </dgm:pt>
    <dgm:pt modelId="{D3CFA910-D2BF-4B01-B732-1F7AFDEC8F0C}" type="pres">
      <dgm:prSet presAssocID="{985AA23B-7126-406C-B898-8D0A4DBEAC7A}" presName="sibTrans" presStyleCnt="0"/>
      <dgm:spPr/>
    </dgm:pt>
    <dgm:pt modelId="{61F7B472-63EE-40C5-BC6D-279A396AED99}" type="pres">
      <dgm:prSet presAssocID="{0625D2EF-11D1-408F-BD88-B60AF1B8F8D0}" presName="textNode" presStyleLbl="node1" presStyleIdx="2" presStyleCnt="5">
        <dgm:presLayoutVars>
          <dgm:bulletEnabled val="1"/>
        </dgm:presLayoutVars>
      </dgm:prSet>
      <dgm:spPr/>
    </dgm:pt>
    <dgm:pt modelId="{B3A7243E-144F-4442-AD24-721BA4536B08}" type="pres">
      <dgm:prSet presAssocID="{2F69176B-EF31-492A-8585-F2B2550444C3}" presName="sibTrans" presStyleCnt="0"/>
      <dgm:spPr/>
    </dgm:pt>
    <dgm:pt modelId="{C46A0F65-5C26-4543-A808-529FCB113CD4}" type="pres">
      <dgm:prSet presAssocID="{C731F82A-FD9A-40CA-9D81-A3CFC0F7D31C}" presName="textNode" presStyleLbl="node1" presStyleIdx="3" presStyleCnt="5">
        <dgm:presLayoutVars>
          <dgm:bulletEnabled val="1"/>
        </dgm:presLayoutVars>
      </dgm:prSet>
      <dgm:spPr/>
    </dgm:pt>
    <dgm:pt modelId="{42870359-9EA0-41C1-8ADC-F3ACDDFCE5F3}" type="pres">
      <dgm:prSet presAssocID="{B403CC45-15A2-44FF-AF9C-9D8B41DC317E}" presName="sibTrans" presStyleCnt="0"/>
      <dgm:spPr/>
    </dgm:pt>
    <dgm:pt modelId="{7D82DF4B-9CDB-4B95-BA4B-81BBA0F3CB25}" type="pres">
      <dgm:prSet presAssocID="{44AEC122-B2C1-4CC7-A186-48FBDFA12110}" presName="textNode" presStyleLbl="node1" presStyleIdx="4" presStyleCnt="5">
        <dgm:presLayoutVars>
          <dgm:bulletEnabled val="1"/>
        </dgm:presLayoutVars>
      </dgm:prSet>
      <dgm:spPr/>
    </dgm:pt>
  </dgm:ptLst>
  <dgm:cxnLst>
    <dgm:cxn modelId="{DDDE0D16-78E4-4A2F-8F40-AA2A6814F18B}" type="presOf" srcId="{FE66E61C-7019-47D7-9C2F-D20389603B05}" destId="{F395F85C-B8FB-4AF8-9891-C2E80F26FC4D}" srcOrd="0" destOrd="0" presId="urn:microsoft.com/office/officeart/2005/8/layout/hProcess9"/>
    <dgm:cxn modelId="{D718E51C-C4F4-49EC-9946-3DE02818704F}" type="presOf" srcId="{557C264E-9D97-4038-9EB6-5A94AF4A429A}" destId="{F9BA5CAB-1409-453D-9D7C-9229054486CC}" srcOrd="0" destOrd="0" presId="urn:microsoft.com/office/officeart/2005/8/layout/hProcess9"/>
    <dgm:cxn modelId="{8EF88E22-1D30-4A42-AA02-7C0AD5868B8E}" type="presOf" srcId="{C731F82A-FD9A-40CA-9D81-A3CFC0F7D31C}" destId="{C46A0F65-5C26-4543-A808-529FCB113CD4}" srcOrd="0" destOrd="0" presId="urn:microsoft.com/office/officeart/2005/8/layout/hProcess9"/>
    <dgm:cxn modelId="{A67CCC5F-DE72-4B50-9F8D-69D1FBEE5E75}" srcId="{557C264E-9D97-4038-9EB6-5A94AF4A429A}" destId="{44AEC122-B2C1-4CC7-A186-48FBDFA12110}" srcOrd="4" destOrd="0" parTransId="{707C23EF-D4FC-45C3-BDD4-D6C951D1ED83}" sibTransId="{B99EF4D9-D09D-44BB-8613-15DF900CABDD}"/>
    <dgm:cxn modelId="{EDDB4841-744F-4D56-A5B8-3FA875F63559}" srcId="{557C264E-9D97-4038-9EB6-5A94AF4A429A}" destId="{9C3BA9B3-8531-44F5-9D67-08C5FE3C4A7A}" srcOrd="0" destOrd="0" parTransId="{4B8C7261-EDD3-45AC-A1AB-DFFC2E43B55F}" sibTransId="{3229B87D-6503-4D1E-A176-4CA35D64DC18}"/>
    <dgm:cxn modelId="{B9E56247-A5D3-46A9-975D-5C5AF59098F6}" srcId="{557C264E-9D97-4038-9EB6-5A94AF4A429A}" destId="{C731F82A-FD9A-40CA-9D81-A3CFC0F7D31C}" srcOrd="3" destOrd="0" parTransId="{96E7C2BB-E806-4809-83E4-4C0E6CA2D350}" sibTransId="{B403CC45-15A2-44FF-AF9C-9D8B41DC317E}"/>
    <dgm:cxn modelId="{01D7026C-2729-4DBF-A359-4A8B28500FFE}" type="presOf" srcId="{9C3BA9B3-8531-44F5-9D67-08C5FE3C4A7A}" destId="{2BD340A2-8989-47D3-B756-0BABD90396FE}" srcOrd="0" destOrd="0" presId="urn:microsoft.com/office/officeart/2005/8/layout/hProcess9"/>
    <dgm:cxn modelId="{B750B2B4-0720-4754-B71A-78569FD1D040}" srcId="{557C264E-9D97-4038-9EB6-5A94AF4A429A}" destId="{FE66E61C-7019-47D7-9C2F-D20389603B05}" srcOrd="1" destOrd="0" parTransId="{48CED01D-33DF-4904-8143-43BFB88EF861}" sibTransId="{985AA23B-7126-406C-B898-8D0A4DBEAC7A}"/>
    <dgm:cxn modelId="{AADEC7C2-9439-4DF9-9879-AF2C2F318FF8}" srcId="{557C264E-9D97-4038-9EB6-5A94AF4A429A}" destId="{0625D2EF-11D1-408F-BD88-B60AF1B8F8D0}" srcOrd="2" destOrd="0" parTransId="{EBE8B02F-7F35-4505-8C64-8418A8F34095}" sibTransId="{2F69176B-EF31-492A-8585-F2B2550444C3}"/>
    <dgm:cxn modelId="{73D7CBC4-9F7E-4E59-AC4C-E62CE97296E4}" type="presOf" srcId="{44AEC122-B2C1-4CC7-A186-48FBDFA12110}" destId="{7D82DF4B-9CDB-4B95-BA4B-81BBA0F3CB25}" srcOrd="0" destOrd="0" presId="urn:microsoft.com/office/officeart/2005/8/layout/hProcess9"/>
    <dgm:cxn modelId="{503FC2F7-16BE-414E-9D97-0A6A5BF7D153}" type="presOf" srcId="{0625D2EF-11D1-408F-BD88-B60AF1B8F8D0}" destId="{61F7B472-63EE-40C5-BC6D-279A396AED99}" srcOrd="0" destOrd="0" presId="urn:microsoft.com/office/officeart/2005/8/layout/hProcess9"/>
    <dgm:cxn modelId="{963864A9-3870-4B9C-8539-607D388D6D9B}" type="presParOf" srcId="{F9BA5CAB-1409-453D-9D7C-9229054486CC}" destId="{02430AE1-4DD2-4DFE-967E-B5BA566C33A2}" srcOrd="0" destOrd="0" presId="urn:microsoft.com/office/officeart/2005/8/layout/hProcess9"/>
    <dgm:cxn modelId="{E53F804F-A039-48E0-B15A-EDEA16BB39D4}" type="presParOf" srcId="{F9BA5CAB-1409-453D-9D7C-9229054486CC}" destId="{1D13C088-7CBF-47F6-9E63-50725A54BE5E}" srcOrd="1" destOrd="0" presId="urn:microsoft.com/office/officeart/2005/8/layout/hProcess9"/>
    <dgm:cxn modelId="{9D33FB46-4239-49C2-8051-878F4BE44CD9}" type="presParOf" srcId="{1D13C088-7CBF-47F6-9E63-50725A54BE5E}" destId="{2BD340A2-8989-47D3-B756-0BABD90396FE}" srcOrd="0" destOrd="0" presId="urn:microsoft.com/office/officeart/2005/8/layout/hProcess9"/>
    <dgm:cxn modelId="{3E4BA0C9-C178-4ED2-88CE-C5D9D1659176}" type="presParOf" srcId="{1D13C088-7CBF-47F6-9E63-50725A54BE5E}" destId="{839D4BA2-39F9-4309-A9B4-71636C6E50CD}" srcOrd="1" destOrd="0" presId="urn:microsoft.com/office/officeart/2005/8/layout/hProcess9"/>
    <dgm:cxn modelId="{482E4590-DE19-483C-9C00-33FFEDB36CBB}" type="presParOf" srcId="{1D13C088-7CBF-47F6-9E63-50725A54BE5E}" destId="{F395F85C-B8FB-4AF8-9891-C2E80F26FC4D}" srcOrd="2" destOrd="0" presId="urn:microsoft.com/office/officeart/2005/8/layout/hProcess9"/>
    <dgm:cxn modelId="{CBE71B58-F291-42DC-8428-362D7CE72453}" type="presParOf" srcId="{1D13C088-7CBF-47F6-9E63-50725A54BE5E}" destId="{D3CFA910-D2BF-4B01-B732-1F7AFDEC8F0C}" srcOrd="3" destOrd="0" presId="urn:microsoft.com/office/officeart/2005/8/layout/hProcess9"/>
    <dgm:cxn modelId="{77C2511F-5B1A-4488-994C-F5E512B1B7E2}" type="presParOf" srcId="{1D13C088-7CBF-47F6-9E63-50725A54BE5E}" destId="{61F7B472-63EE-40C5-BC6D-279A396AED99}" srcOrd="4" destOrd="0" presId="urn:microsoft.com/office/officeart/2005/8/layout/hProcess9"/>
    <dgm:cxn modelId="{F4168AB3-AD09-49DD-8BE8-491B4D91A725}" type="presParOf" srcId="{1D13C088-7CBF-47F6-9E63-50725A54BE5E}" destId="{B3A7243E-144F-4442-AD24-721BA4536B08}" srcOrd="5" destOrd="0" presId="urn:microsoft.com/office/officeart/2005/8/layout/hProcess9"/>
    <dgm:cxn modelId="{A014CEBC-203B-491D-80EF-C747962F4509}" type="presParOf" srcId="{1D13C088-7CBF-47F6-9E63-50725A54BE5E}" destId="{C46A0F65-5C26-4543-A808-529FCB113CD4}" srcOrd="6" destOrd="0" presId="urn:microsoft.com/office/officeart/2005/8/layout/hProcess9"/>
    <dgm:cxn modelId="{FC5AE8A7-C595-4C6E-838D-651A04E154B7}" type="presParOf" srcId="{1D13C088-7CBF-47F6-9E63-50725A54BE5E}" destId="{42870359-9EA0-41C1-8ADC-F3ACDDFCE5F3}" srcOrd="7" destOrd="0" presId="urn:microsoft.com/office/officeart/2005/8/layout/hProcess9"/>
    <dgm:cxn modelId="{38148B50-8CD8-4EA8-B71E-5FFF2445310A}" type="presParOf" srcId="{1D13C088-7CBF-47F6-9E63-50725A54BE5E}" destId="{7D82DF4B-9CDB-4B95-BA4B-81BBA0F3CB2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rgbClr val="00B0F0">
            <a:alpha val="90000"/>
          </a:srgbClr>
        </a:solidFill>
      </dgm:spPr>
      <dgm:t>
        <a:bodyPr/>
        <a:lstStyle/>
        <a:p>
          <a:r>
            <a:rPr lang="en-US" u="sng" dirty="0"/>
            <a:t>Tool #3</a:t>
          </a:r>
          <a:r>
            <a:rPr lang="en-US" u="none" dirty="0"/>
            <a:t>: The Church Health Survey</a:t>
          </a:r>
          <a:endParaRPr lang="en-US" dirty="0"/>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chemeClr val="bg1"/>
        </a:solidFill>
      </dgm:spPr>
      <dgm:t>
        <a:bodyPr/>
        <a:lstStyle/>
        <a:p>
          <a:r>
            <a:rPr lang="en-US" u="sng" dirty="0"/>
            <a:t>Tool #4</a:t>
          </a:r>
          <a:r>
            <a:rPr lang="en-US" dirty="0"/>
            <a:t>: The Organizational Health Survey</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chemeClr val="bg1"/>
        </a:solidFill>
      </dgm:spPr>
      <dgm:t>
        <a:bodyPr/>
        <a:lstStyle/>
        <a:p>
          <a:r>
            <a:rPr lang="en-US" u="sng" dirty="0"/>
            <a:t>Tool #5</a:t>
          </a:r>
          <a:r>
            <a:rPr lang="en-US" dirty="0"/>
            <a:t>: How to Analyze External Culture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3">
        <dgm:presLayoutVars>
          <dgm:chMax val="1"/>
          <dgm:bulletEnabled val="1"/>
        </dgm:presLayoutVars>
      </dgm:prSet>
      <dgm:spPr/>
    </dgm:pt>
    <dgm:pt modelId="{BCF5CC6D-F16A-4D75-BD8C-B8A67F2F7853}" type="pres">
      <dgm:prSet presAssocID="{906634BA-5DC7-46E7-AEE8-5DC965C90A46}" presName="descendantText" presStyleLbl="alignAcc1" presStyleIdx="1" presStyleCnt="3">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3">
        <dgm:presLayoutVars>
          <dgm:chMax val="1"/>
          <dgm:bulletEnabled val="1"/>
        </dgm:presLayoutVars>
      </dgm:prSet>
      <dgm:spPr/>
    </dgm:pt>
    <dgm:pt modelId="{8D8CD8F8-8AEF-4506-9B25-A9FF386A49C4}" type="pres">
      <dgm:prSet presAssocID="{30F060E0-2F68-4C65-BC57-EEEBD1B3128C}" presName="descendantText" presStyleLbl="alignAcc1" presStyleIdx="2" presStyleCnt="3">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chemeClr val="bg1">
            <a:alpha val="90000"/>
          </a:schemeClr>
        </a:solidFill>
      </dgm:spPr>
      <dgm:t>
        <a:bodyPr/>
        <a:lstStyle/>
        <a:p>
          <a:r>
            <a:rPr lang="en-US" u="sng" dirty="0"/>
            <a:t>Tool #3</a:t>
          </a:r>
          <a:r>
            <a:rPr lang="en-US" u="none" dirty="0"/>
            <a:t>: The Church Health Survey</a:t>
          </a:r>
          <a:endParaRPr lang="en-US" dirty="0"/>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rgbClr val="00B0F0"/>
        </a:solidFill>
      </dgm:spPr>
      <dgm:t>
        <a:bodyPr/>
        <a:lstStyle/>
        <a:p>
          <a:r>
            <a:rPr lang="en-US" u="sng" dirty="0"/>
            <a:t>Tool #4</a:t>
          </a:r>
          <a:r>
            <a:rPr lang="en-US" dirty="0"/>
            <a:t>: The Organizational Health Survey</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chemeClr val="bg1"/>
        </a:solidFill>
      </dgm:spPr>
      <dgm:t>
        <a:bodyPr/>
        <a:lstStyle/>
        <a:p>
          <a:r>
            <a:rPr lang="en-US" u="sng" dirty="0"/>
            <a:t>Tool #5</a:t>
          </a:r>
          <a:r>
            <a:rPr lang="en-US" dirty="0"/>
            <a:t>: How to Analyze External Culture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3">
        <dgm:presLayoutVars>
          <dgm:chMax val="1"/>
          <dgm:bulletEnabled val="1"/>
        </dgm:presLayoutVars>
      </dgm:prSet>
      <dgm:spPr/>
    </dgm:pt>
    <dgm:pt modelId="{BCF5CC6D-F16A-4D75-BD8C-B8A67F2F7853}" type="pres">
      <dgm:prSet presAssocID="{906634BA-5DC7-46E7-AEE8-5DC965C90A46}" presName="descendantText" presStyleLbl="alignAcc1" presStyleIdx="1" presStyleCnt="3">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3">
        <dgm:presLayoutVars>
          <dgm:chMax val="1"/>
          <dgm:bulletEnabled val="1"/>
        </dgm:presLayoutVars>
      </dgm:prSet>
      <dgm:spPr/>
    </dgm:pt>
    <dgm:pt modelId="{8D8CD8F8-8AEF-4506-9B25-A9FF386A49C4}" type="pres">
      <dgm:prSet presAssocID="{30F060E0-2F68-4C65-BC57-EEEBD1B3128C}" presName="descendantText" presStyleLbl="alignAcc1" presStyleIdx="2" presStyleCnt="3">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chemeClr val="bg1">
            <a:alpha val="90000"/>
          </a:schemeClr>
        </a:solidFill>
      </dgm:spPr>
      <dgm:t>
        <a:bodyPr/>
        <a:lstStyle/>
        <a:p>
          <a:r>
            <a:rPr lang="en-US" u="sng" dirty="0"/>
            <a:t>Tool #3</a:t>
          </a:r>
          <a:r>
            <a:rPr lang="en-US" u="none" dirty="0"/>
            <a:t>: The Church Health Survey</a:t>
          </a:r>
          <a:endParaRPr lang="en-US" dirty="0"/>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chemeClr val="bg1"/>
        </a:solidFill>
      </dgm:spPr>
      <dgm:t>
        <a:bodyPr/>
        <a:lstStyle/>
        <a:p>
          <a:r>
            <a:rPr lang="en-US" u="sng" dirty="0"/>
            <a:t>Tool #4</a:t>
          </a:r>
          <a:r>
            <a:rPr lang="en-US" dirty="0"/>
            <a:t>: The Organizational Health Survey</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rgbClr val="00B0F0"/>
        </a:solidFill>
      </dgm:spPr>
      <dgm:t>
        <a:bodyPr/>
        <a:lstStyle/>
        <a:p>
          <a:r>
            <a:rPr lang="en-US" u="sng" dirty="0"/>
            <a:t>Tool #5</a:t>
          </a:r>
          <a:r>
            <a:rPr lang="en-US" dirty="0"/>
            <a:t>: How to Analyze External Culture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3">
        <dgm:presLayoutVars>
          <dgm:chMax val="1"/>
          <dgm:bulletEnabled val="1"/>
        </dgm:presLayoutVars>
      </dgm:prSet>
      <dgm:spPr/>
    </dgm:pt>
    <dgm:pt modelId="{BCF5CC6D-F16A-4D75-BD8C-B8A67F2F7853}" type="pres">
      <dgm:prSet presAssocID="{906634BA-5DC7-46E7-AEE8-5DC965C90A46}" presName="descendantText" presStyleLbl="alignAcc1" presStyleIdx="1" presStyleCnt="3">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3">
        <dgm:presLayoutVars>
          <dgm:chMax val="1"/>
          <dgm:bulletEnabled val="1"/>
        </dgm:presLayoutVars>
      </dgm:prSet>
      <dgm:spPr/>
    </dgm:pt>
    <dgm:pt modelId="{8D8CD8F8-8AEF-4506-9B25-A9FF386A49C4}" type="pres">
      <dgm:prSet presAssocID="{30F060E0-2F68-4C65-BC57-EEEBD1B3128C}" presName="descendantText" presStyleLbl="alignAcc1" presStyleIdx="2" presStyleCnt="3">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30AE1-4DD2-4DFE-967E-B5BA566C33A2}">
      <dsp:nvSpPr>
        <dsp:cNvPr id="0" name=""/>
        <dsp:cNvSpPr/>
      </dsp:nvSpPr>
      <dsp:spPr>
        <a:xfrm>
          <a:off x="553538" y="0"/>
          <a:ext cx="6273436" cy="4555582"/>
        </a:xfrm>
        <a:prstGeom prst="rightArrow">
          <a:avLst/>
        </a:prstGeom>
        <a:solidFill>
          <a:srgbClr val="FFC0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D340A2-8989-47D3-B756-0BABD90396FE}">
      <dsp:nvSpPr>
        <dsp:cNvPr id="0" name=""/>
        <dsp:cNvSpPr/>
      </dsp:nvSpPr>
      <dsp:spPr>
        <a:xfrm>
          <a:off x="3243"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Biblical and Cultural Definition of Health</a:t>
          </a:r>
        </a:p>
      </dsp:txBody>
      <dsp:txXfrm>
        <a:off x="72468" y="1435899"/>
        <a:ext cx="1279632" cy="1683782"/>
      </dsp:txXfrm>
    </dsp:sp>
    <dsp:sp modelId="{F395F85C-B8FB-4AF8-9891-C2E80F26FC4D}">
      <dsp:nvSpPr>
        <dsp:cNvPr id="0" name=""/>
        <dsp:cNvSpPr/>
      </dsp:nvSpPr>
      <dsp:spPr>
        <a:xfrm>
          <a:off x="1492229"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79375">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Assess Today's Reality </a:t>
          </a:r>
        </a:p>
      </dsp:txBody>
      <dsp:txXfrm>
        <a:off x="1561454" y="1435899"/>
        <a:ext cx="1279632" cy="1683782"/>
      </dsp:txXfrm>
    </dsp:sp>
    <dsp:sp modelId="{61F7B472-63EE-40C5-BC6D-279A396AED99}">
      <dsp:nvSpPr>
        <dsp:cNvPr id="0" name=""/>
        <dsp:cNvSpPr/>
      </dsp:nvSpPr>
      <dsp:spPr>
        <a:xfrm>
          <a:off x="2981215"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Use Today's Reality to Develop Vision</a:t>
          </a:r>
        </a:p>
      </dsp:txBody>
      <dsp:txXfrm>
        <a:off x="3050440" y="1435899"/>
        <a:ext cx="1279632" cy="1683782"/>
      </dsp:txXfrm>
    </dsp:sp>
    <dsp:sp modelId="{C46A0F65-5C26-4543-A808-529FCB113CD4}">
      <dsp:nvSpPr>
        <dsp:cNvPr id="0" name=""/>
        <dsp:cNvSpPr/>
      </dsp:nvSpPr>
      <dsp:spPr>
        <a:xfrm>
          <a:off x="4470202"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Action Plan to Reach Vision</a:t>
          </a:r>
        </a:p>
      </dsp:txBody>
      <dsp:txXfrm>
        <a:off x="4539427" y="1435899"/>
        <a:ext cx="1279632" cy="1683782"/>
      </dsp:txXfrm>
    </dsp:sp>
    <dsp:sp modelId="{7D82DF4B-9CDB-4B95-BA4B-81BBA0F3CB25}">
      <dsp:nvSpPr>
        <dsp:cNvPr id="0" name=""/>
        <dsp:cNvSpPr/>
      </dsp:nvSpPr>
      <dsp:spPr>
        <a:xfrm>
          <a:off x="5959188"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Measure, Coach, Align and Keep Vision Fresh</a:t>
          </a:r>
        </a:p>
      </dsp:txBody>
      <dsp:txXfrm>
        <a:off x="6028413" y="1435899"/>
        <a:ext cx="1279632" cy="1683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0477" y="221127"/>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2" y="515097"/>
        <a:ext cx="1028895" cy="440956"/>
      </dsp:txXfrm>
    </dsp:sp>
    <dsp:sp modelId="{DE9C9745-1E8A-4246-BC76-08715AA2082D}">
      <dsp:nvSpPr>
        <dsp:cNvPr id="0" name=""/>
        <dsp:cNvSpPr/>
      </dsp:nvSpPr>
      <dsp:spPr>
        <a:xfrm rot="5400000">
          <a:off x="4475596" y="-3446051"/>
          <a:ext cx="955403" cy="7848805"/>
        </a:xfrm>
        <a:prstGeom prst="round2SameRect">
          <a:avLst/>
        </a:prstGeom>
        <a:solidFill>
          <a:srgbClr val="00B0F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#3</a:t>
          </a:r>
          <a:r>
            <a:rPr lang="en-US" sz="3300" u="none" kern="1200" dirty="0"/>
            <a:t>: The Church Health Survey</a:t>
          </a:r>
          <a:endParaRPr lang="en-US" sz="3300" kern="1200" dirty="0"/>
        </a:p>
      </dsp:txBody>
      <dsp:txXfrm rot="-5400000">
        <a:off x="1028896" y="47288"/>
        <a:ext cx="7802166" cy="862125"/>
      </dsp:txXfrm>
    </dsp:sp>
    <dsp:sp modelId="{F4106EAF-377E-4C71-AB18-887CEF39BCE8}">
      <dsp:nvSpPr>
        <dsp:cNvPr id="0" name=""/>
        <dsp:cNvSpPr/>
      </dsp:nvSpPr>
      <dsp:spPr>
        <a:xfrm rot="5400000">
          <a:off x="-220477" y="149506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2" y="1789038"/>
        <a:ext cx="1028895" cy="440956"/>
      </dsp:txXfrm>
    </dsp:sp>
    <dsp:sp modelId="{BCF5CC6D-F16A-4D75-BD8C-B8A67F2F7853}">
      <dsp:nvSpPr>
        <dsp:cNvPr id="0" name=""/>
        <dsp:cNvSpPr/>
      </dsp:nvSpPr>
      <dsp:spPr>
        <a:xfrm rot="5400000">
          <a:off x="4475596" y="-2172110"/>
          <a:ext cx="955403" cy="7848805"/>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#4</a:t>
          </a:r>
          <a:r>
            <a:rPr lang="en-US" sz="3300" kern="1200" dirty="0"/>
            <a:t>: The Organizational Health Survey</a:t>
          </a:r>
        </a:p>
      </dsp:txBody>
      <dsp:txXfrm rot="-5400000">
        <a:off x="1028896" y="1321229"/>
        <a:ext cx="7802166" cy="862125"/>
      </dsp:txXfrm>
    </dsp:sp>
    <dsp:sp modelId="{F378BC46-8775-4500-9E29-2ACFD9762804}">
      <dsp:nvSpPr>
        <dsp:cNvPr id="0" name=""/>
        <dsp:cNvSpPr/>
      </dsp:nvSpPr>
      <dsp:spPr>
        <a:xfrm rot="5400000">
          <a:off x="-220477" y="276900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2" y="3062978"/>
        <a:ext cx="1028895" cy="440956"/>
      </dsp:txXfrm>
    </dsp:sp>
    <dsp:sp modelId="{8D8CD8F8-8AEF-4506-9B25-A9FF386A49C4}">
      <dsp:nvSpPr>
        <dsp:cNvPr id="0" name=""/>
        <dsp:cNvSpPr/>
      </dsp:nvSpPr>
      <dsp:spPr>
        <a:xfrm rot="5400000">
          <a:off x="4475596" y="-898169"/>
          <a:ext cx="955403" cy="7848805"/>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#5</a:t>
          </a:r>
          <a:r>
            <a:rPr lang="en-US" sz="3300" kern="1200" dirty="0"/>
            <a:t>: How to Analyze External Culture   </a:t>
          </a:r>
        </a:p>
      </dsp:txBody>
      <dsp:txXfrm rot="-5400000">
        <a:off x="1028896" y="2595170"/>
        <a:ext cx="7802166" cy="862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0477" y="221127"/>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2" y="515097"/>
        <a:ext cx="1028895" cy="440956"/>
      </dsp:txXfrm>
    </dsp:sp>
    <dsp:sp modelId="{DE9C9745-1E8A-4246-BC76-08715AA2082D}">
      <dsp:nvSpPr>
        <dsp:cNvPr id="0" name=""/>
        <dsp:cNvSpPr/>
      </dsp:nvSpPr>
      <dsp:spPr>
        <a:xfrm rot="5400000">
          <a:off x="4475596" y="-3446051"/>
          <a:ext cx="955403" cy="7848805"/>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#3</a:t>
          </a:r>
          <a:r>
            <a:rPr lang="en-US" sz="3300" u="none" kern="1200" dirty="0"/>
            <a:t>: The Church Health Survey</a:t>
          </a:r>
          <a:endParaRPr lang="en-US" sz="3300" kern="1200" dirty="0"/>
        </a:p>
      </dsp:txBody>
      <dsp:txXfrm rot="-5400000">
        <a:off x="1028896" y="47288"/>
        <a:ext cx="7802166" cy="862125"/>
      </dsp:txXfrm>
    </dsp:sp>
    <dsp:sp modelId="{F4106EAF-377E-4C71-AB18-887CEF39BCE8}">
      <dsp:nvSpPr>
        <dsp:cNvPr id="0" name=""/>
        <dsp:cNvSpPr/>
      </dsp:nvSpPr>
      <dsp:spPr>
        <a:xfrm rot="5400000">
          <a:off x="-220477" y="149506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2" y="1789038"/>
        <a:ext cx="1028895" cy="440956"/>
      </dsp:txXfrm>
    </dsp:sp>
    <dsp:sp modelId="{BCF5CC6D-F16A-4D75-BD8C-B8A67F2F7853}">
      <dsp:nvSpPr>
        <dsp:cNvPr id="0" name=""/>
        <dsp:cNvSpPr/>
      </dsp:nvSpPr>
      <dsp:spPr>
        <a:xfrm rot="5400000">
          <a:off x="4475596" y="-2172110"/>
          <a:ext cx="955403" cy="7848805"/>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#4</a:t>
          </a:r>
          <a:r>
            <a:rPr lang="en-US" sz="3300" kern="1200" dirty="0"/>
            <a:t>: The Organizational Health Survey</a:t>
          </a:r>
        </a:p>
      </dsp:txBody>
      <dsp:txXfrm rot="-5400000">
        <a:off x="1028896" y="1321229"/>
        <a:ext cx="7802166" cy="862125"/>
      </dsp:txXfrm>
    </dsp:sp>
    <dsp:sp modelId="{F378BC46-8775-4500-9E29-2ACFD9762804}">
      <dsp:nvSpPr>
        <dsp:cNvPr id="0" name=""/>
        <dsp:cNvSpPr/>
      </dsp:nvSpPr>
      <dsp:spPr>
        <a:xfrm rot="5400000">
          <a:off x="-220477" y="276900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2" y="3062978"/>
        <a:ext cx="1028895" cy="440956"/>
      </dsp:txXfrm>
    </dsp:sp>
    <dsp:sp modelId="{8D8CD8F8-8AEF-4506-9B25-A9FF386A49C4}">
      <dsp:nvSpPr>
        <dsp:cNvPr id="0" name=""/>
        <dsp:cNvSpPr/>
      </dsp:nvSpPr>
      <dsp:spPr>
        <a:xfrm rot="5400000">
          <a:off x="4475596" y="-898169"/>
          <a:ext cx="955403" cy="7848805"/>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#5</a:t>
          </a:r>
          <a:r>
            <a:rPr lang="en-US" sz="3300" kern="1200" dirty="0"/>
            <a:t>: How to Analyze External Culture   </a:t>
          </a:r>
        </a:p>
      </dsp:txBody>
      <dsp:txXfrm rot="-5400000">
        <a:off x="1028896" y="2595170"/>
        <a:ext cx="7802166" cy="86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0477" y="221127"/>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2" y="515097"/>
        <a:ext cx="1028895" cy="440956"/>
      </dsp:txXfrm>
    </dsp:sp>
    <dsp:sp modelId="{DE9C9745-1E8A-4246-BC76-08715AA2082D}">
      <dsp:nvSpPr>
        <dsp:cNvPr id="0" name=""/>
        <dsp:cNvSpPr/>
      </dsp:nvSpPr>
      <dsp:spPr>
        <a:xfrm rot="5400000">
          <a:off x="4475596" y="-3446051"/>
          <a:ext cx="955403" cy="7848805"/>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#3</a:t>
          </a:r>
          <a:r>
            <a:rPr lang="en-US" sz="3300" u="none" kern="1200" dirty="0"/>
            <a:t>: The Church Health Survey</a:t>
          </a:r>
          <a:endParaRPr lang="en-US" sz="3300" kern="1200" dirty="0"/>
        </a:p>
      </dsp:txBody>
      <dsp:txXfrm rot="-5400000">
        <a:off x="1028896" y="47288"/>
        <a:ext cx="7802166" cy="862125"/>
      </dsp:txXfrm>
    </dsp:sp>
    <dsp:sp modelId="{F4106EAF-377E-4C71-AB18-887CEF39BCE8}">
      <dsp:nvSpPr>
        <dsp:cNvPr id="0" name=""/>
        <dsp:cNvSpPr/>
      </dsp:nvSpPr>
      <dsp:spPr>
        <a:xfrm rot="5400000">
          <a:off x="-220477" y="149506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2" y="1789038"/>
        <a:ext cx="1028895" cy="440956"/>
      </dsp:txXfrm>
    </dsp:sp>
    <dsp:sp modelId="{BCF5CC6D-F16A-4D75-BD8C-B8A67F2F7853}">
      <dsp:nvSpPr>
        <dsp:cNvPr id="0" name=""/>
        <dsp:cNvSpPr/>
      </dsp:nvSpPr>
      <dsp:spPr>
        <a:xfrm rot="5400000">
          <a:off x="4475596" y="-2172110"/>
          <a:ext cx="955403" cy="7848805"/>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#4</a:t>
          </a:r>
          <a:r>
            <a:rPr lang="en-US" sz="3300" kern="1200" dirty="0"/>
            <a:t>: The Organizational Health Survey</a:t>
          </a:r>
        </a:p>
      </dsp:txBody>
      <dsp:txXfrm rot="-5400000">
        <a:off x="1028896" y="1321229"/>
        <a:ext cx="7802166" cy="862125"/>
      </dsp:txXfrm>
    </dsp:sp>
    <dsp:sp modelId="{F378BC46-8775-4500-9E29-2ACFD9762804}">
      <dsp:nvSpPr>
        <dsp:cNvPr id="0" name=""/>
        <dsp:cNvSpPr/>
      </dsp:nvSpPr>
      <dsp:spPr>
        <a:xfrm rot="5400000">
          <a:off x="-220477" y="276900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2" y="3062978"/>
        <a:ext cx="1028895" cy="440956"/>
      </dsp:txXfrm>
    </dsp:sp>
    <dsp:sp modelId="{8D8CD8F8-8AEF-4506-9B25-A9FF386A49C4}">
      <dsp:nvSpPr>
        <dsp:cNvPr id="0" name=""/>
        <dsp:cNvSpPr/>
      </dsp:nvSpPr>
      <dsp:spPr>
        <a:xfrm rot="5400000">
          <a:off x="4475596" y="-898169"/>
          <a:ext cx="955403" cy="7848805"/>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u="sng" kern="1200" dirty="0"/>
            <a:t>Tool #5</a:t>
          </a:r>
          <a:r>
            <a:rPr lang="en-US" sz="3300" kern="1200" dirty="0"/>
            <a:t>: How to Analyze External Culture   </a:t>
          </a:r>
        </a:p>
      </dsp:txBody>
      <dsp:txXfrm rot="-5400000">
        <a:off x="1028896" y="2595170"/>
        <a:ext cx="7802166" cy="8621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A370566-4450-4B34-B63E-C56FCE8105E9}" type="datetimeFigureOut">
              <a:rPr lang="en-US" smtClean="0"/>
              <a:t>5/25/2018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166E6BDC-ED32-49EE-847E-5D9B0EFA2D10}" type="slidenum">
              <a:rPr lang="en-US" smtClean="0"/>
              <a:t>‹#›</a:t>
            </a:fld>
            <a:endParaRPr lang="en-US"/>
          </a:p>
        </p:txBody>
      </p:sp>
    </p:spTree>
    <p:extLst>
      <p:ext uri="{BB962C8B-B14F-4D97-AF65-F5344CB8AC3E}">
        <p14:creationId xmlns:p14="http://schemas.microsoft.com/office/powerpoint/2010/main" val="265010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65008">
              <a:defRPr/>
            </a:pPr>
            <a:fld id="{A0DA3ED9-D868-4D14-A735-3CCA1C23C361}" type="slidenum">
              <a:rPr lang="en-US" altLang="en-US">
                <a:solidFill>
                  <a:prstClr val="black"/>
                </a:solidFill>
              </a:rPr>
              <a:pPr defTabSz="965008">
                <a:defRPr/>
              </a:pPr>
              <a:t>1</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941492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34</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372271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35</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146335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36</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278891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37</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383779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38</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53835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39</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22556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40</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12292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41</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263207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42</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3171651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43</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329568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39363"/>
            <a:fld id="{A0DA3ED9-D868-4D14-A735-3CCA1C23C361}" type="slidenum">
              <a:rPr lang="en-US" altLang="en-US">
                <a:solidFill>
                  <a:prstClr val="black"/>
                </a:solidFill>
              </a:rPr>
              <a:pPr defTabSz="939363"/>
              <a:t>2</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57975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44</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88494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65008">
              <a:defRPr/>
            </a:pPr>
            <a:fld id="{A0DA3ED9-D868-4D14-A735-3CCA1C23C361}" type="slidenum">
              <a:rPr lang="en-US" altLang="en-US">
                <a:solidFill>
                  <a:prstClr val="black"/>
                </a:solidFill>
              </a:rPr>
              <a:pPr defTabSz="965008">
                <a:defRPr/>
              </a:pPr>
              <a:t>3</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53539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65008">
              <a:defRPr/>
            </a:pPr>
            <a:fld id="{A0DA3ED9-D868-4D14-A735-3CCA1C23C361}" type="slidenum">
              <a:rPr lang="en-US" altLang="en-US">
                <a:solidFill>
                  <a:prstClr val="black"/>
                </a:solidFill>
              </a:rPr>
              <a:pPr defTabSz="965008">
                <a:defRPr/>
              </a:pPr>
              <a:t>4</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23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65008">
              <a:defRPr/>
            </a:pPr>
            <a:fld id="{A0DA3ED9-D868-4D14-A735-3CCA1C23C361}" type="slidenum">
              <a:rPr lang="en-US" altLang="en-US">
                <a:solidFill>
                  <a:prstClr val="black"/>
                </a:solidFill>
              </a:rPr>
              <a:pPr defTabSz="965008">
                <a:defRPr/>
              </a:pPr>
              <a:t>5</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3415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65008">
              <a:defRPr/>
            </a:pPr>
            <a:fld id="{A0DA3ED9-D868-4D14-A735-3CCA1C23C361}" type="slidenum">
              <a:rPr lang="en-US" altLang="en-US">
                <a:solidFill>
                  <a:prstClr val="black"/>
                </a:solidFill>
              </a:rPr>
              <a:pPr defTabSz="965008">
                <a:defRPr/>
              </a:pPr>
              <a:t>17</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3186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E6BDC-ED32-49EE-847E-5D9B0EFA2D10}" type="slidenum">
              <a:rPr lang="en-US" smtClean="0"/>
              <a:t>23</a:t>
            </a:fld>
            <a:endParaRPr lang="en-US"/>
          </a:p>
        </p:txBody>
      </p:sp>
    </p:spTree>
    <p:extLst>
      <p:ext uri="{BB962C8B-B14F-4D97-AF65-F5344CB8AC3E}">
        <p14:creationId xmlns:p14="http://schemas.microsoft.com/office/powerpoint/2010/main" val="172260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defTabSz="965008">
              <a:defRPr/>
            </a:pPr>
            <a:fld id="{A0DA3ED9-D868-4D14-A735-3CCA1C23C361}" type="slidenum">
              <a:rPr lang="en-US" altLang="en-US">
                <a:solidFill>
                  <a:prstClr val="black"/>
                </a:solidFill>
              </a:rPr>
              <a:pPr defTabSz="965008">
                <a:defRPr/>
              </a:pPr>
              <a:t>32</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12804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33</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113312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04773-77D1-4AD9-A563-E20897F4CA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141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6BEBE8-B3E9-476F-90DB-904EACB6C2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341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E4A7B-A8F0-4329-BF13-1AE5395F7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427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E1054-4447-4404-9FA4-978379A89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639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2B5A4-FD62-4E9A-9C9D-5D3880E64D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743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FFF892-CA6E-41FB-901A-C7D3DACC6E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266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20D57F-8F5E-426E-8751-027F492DB5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302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71FB9A-9161-45BC-9C95-C0A229B41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0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DA29A-2B43-4B60-BDB7-D65265B9D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027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2A13D-8ECD-459F-AF60-99BC46288A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649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FFEF18-B544-4C66-9530-92D7FFE9C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539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81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8181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8181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F966E97-2A17-4FE0-983D-6F2D0EE43F45}"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66556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malphursgroup.com/blo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3" Type="http://schemas.openxmlformats.org/officeDocument/2006/relationships/hyperlink" Target="http://www.malphursgroup.com/blo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malphursgroup.com/blo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malphursgroup.com/blo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malphursgroup.com/blo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3075" name="Picture 6" descr="SfCC Logo_h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6" y="228601"/>
            <a:ext cx="6289675" cy="1928813"/>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p:cNvSpPr txBox="1"/>
          <p:nvPr/>
        </p:nvSpPr>
        <p:spPr>
          <a:xfrm>
            <a:off x="2482873" y="3644538"/>
            <a:ext cx="7184980" cy="830997"/>
          </a:xfrm>
          <a:prstGeom prst="rect">
            <a:avLst/>
          </a:prstGeom>
          <a:noFill/>
        </p:spPr>
        <p:txBody>
          <a:bodyPr wrap="none" rtlCol="0">
            <a:spAutoFit/>
          </a:bodyPr>
          <a:lstStyle/>
          <a:p>
            <a:pPr marL="45720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Revitalization Training</a:t>
            </a:r>
          </a:p>
        </p:txBody>
      </p:sp>
      <p:sp>
        <p:nvSpPr>
          <p:cNvPr id="3" name="TextBox 2"/>
          <p:cNvSpPr txBox="1"/>
          <p:nvPr/>
        </p:nvSpPr>
        <p:spPr>
          <a:xfrm>
            <a:off x="4061808" y="4661264"/>
            <a:ext cx="3645550" cy="1070165"/>
          </a:xfrm>
          <a:prstGeom prst="rect">
            <a:avLst/>
          </a:prstGeom>
          <a:noFill/>
        </p:spPr>
        <p:txBody>
          <a:bodyPr wrap="none" rtlCol="0">
            <a:spAutoFit/>
          </a:bodyPr>
          <a:lstStyle/>
          <a:p>
            <a:pPr marL="990600" marR="0" lvl="0" indent="-533400" algn="ctr" defTabSz="914400" rtl="0" eaLnBrk="1" fontAlgn="auto" latinLnBrk="0" hangingPunct="1">
              <a:lnSpc>
                <a:spcPct val="15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Session #2</a:t>
            </a:r>
          </a:p>
        </p:txBody>
      </p:sp>
      <p:sp>
        <p:nvSpPr>
          <p:cNvPr id="4" name="Rectangle: Rounded Corners 3">
            <a:extLst>
              <a:ext uri="{FF2B5EF4-FFF2-40B4-BE49-F238E27FC236}">
                <a16:creationId xmlns:a16="http://schemas.microsoft.com/office/drawing/2014/main" id="{ADC12FBE-3B24-410A-AA84-D68C5D61F376}"/>
              </a:ext>
            </a:extLst>
          </p:cNvPr>
          <p:cNvSpPr/>
          <p:nvPr/>
        </p:nvSpPr>
        <p:spPr>
          <a:xfrm>
            <a:off x="2482873" y="3429000"/>
            <a:ext cx="7441963" cy="1399854"/>
          </a:xfrm>
          <a:prstGeom prst="roundRect">
            <a:avLst/>
          </a:prstGeom>
          <a:noFill/>
          <a:ln w="63500">
            <a:solidFill>
              <a:srgbClr val="89C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0928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E3B6203-FF97-4E29-9E93-F18BF42BE5C6}"/>
              </a:ext>
            </a:extLst>
          </p:cNvPr>
          <p:cNvSpPr/>
          <p:nvPr/>
        </p:nvSpPr>
        <p:spPr>
          <a:xfrm>
            <a:off x="1941696" y="3323224"/>
            <a:ext cx="6096000" cy="3108543"/>
          </a:xfrm>
          <a:prstGeom prst="rect">
            <a:avLst/>
          </a:prstGeom>
        </p:spPr>
        <p:txBody>
          <a:bodyPr>
            <a:spAutoFit/>
          </a:bodyPr>
          <a:lstStyle/>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Very Healthy 			88-100</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Healthy 				75-87</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Marginally Healthy		69-74</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Marginally Unhealthy 	63-68</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Unhealthy 			50-62</a:t>
            </a:r>
          </a:p>
          <a:p>
            <a:pPr marL="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Very Unhealthy 		38-49</a:t>
            </a:r>
          </a:p>
          <a:p>
            <a:pPr marL="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0" cap="none" spc="0" normalizeH="0" baseline="0" noProof="0" dirty="0">
                <a:ln>
                  <a:noFill/>
                </a:ln>
                <a:solidFill>
                  <a:schemeClr val="bg1"/>
                </a:solidFill>
                <a:effectLst/>
                <a:uLnTx/>
                <a:uFillTx/>
                <a:latin typeface="Calibri"/>
              </a:rPr>
              <a:t>Extremely Unhealthy 		0-37	</a:t>
            </a:r>
            <a:endParaRPr kumimoji="0" lang="en-US" sz="1800" b="0" i="0" u="none" strike="noStrike" kern="0" cap="none" spc="0" normalizeH="0" baseline="0" noProof="0" dirty="0">
              <a:ln>
                <a:noFill/>
              </a:ln>
              <a:solidFill>
                <a:schemeClr val="bg1"/>
              </a:solidFill>
              <a:effectLst/>
              <a:uLnTx/>
              <a:uFillTx/>
            </a:endParaRPr>
          </a:p>
        </p:txBody>
      </p:sp>
      <p:sp>
        <p:nvSpPr>
          <p:cNvPr id="3" name="TextBox 2">
            <a:extLst>
              <a:ext uri="{FF2B5EF4-FFF2-40B4-BE49-F238E27FC236}">
                <a16:creationId xmlns:a16="http://schemas.microsoft.com/office/drawing/2014/main" id="{DDBA881E-3137-4730-99DE-F01D67978295}"/>
              </a:ext>
            </a:extLst>
          </p:cNvPr>
          <p:cNvSpPr txBox="1"/>
          <p:nvPr/>
        </p:nvSpPr>
        <p:spPr>
          <a:xfrm>
            <a:off x="425569" y="2154313"/>
            <a:ext cx="8550739" cy="744178"/>
          </a:xfrm>
          <a:prstGeom prst="rect">
            <a:avLst/>
          </a:prstGeom>
          <a:noFill/>
        </p:spPr>
        <p:txBody>
          <a:bodyPr wrap="none" rtlCol="0">
            <a:spAutoFit/>
          </a:bodyPr>
          <a:lstStyle/>
          <a:p>
            <a:pPr marL="990600" indent="-533400">
              <a:lnSpc>
                <a:spcPct val="150000"/>
              </a:lnSpc>
              <a:spcBef>
                <a:spcPct val="20000"/>
              </a:spcBef>
              <a:buClr>
                <a:schemeClr val="tx1"/>
              </a:buClr>
            </a:pPr>
            <a:r>
              <a:rPr lang="en-US" sz="3200" b="1" kern="0" dirty="0">
                <a:solidFill>
                  <a:schemeClr val="bg1"/>
                </a:solidFill>
                <a:effectLst>
                  <a:outerShdw blurRad="38100" dist="38100" dir="2700000" algn="tl">
                    <a:srgbClr val="000000">
                      <a:alpha val="43137"/>
                    </a:srgbClr>
                  </a:outerShdw>
                </a:effectLst>
                <a:latin typeface="+mj-lt"/>
              </a:rPr>
              <a:t>Scoring for each of 6 areas: Worship, etc.</a:t>
            </a:r>
          </a:p>
        </p:txBody>
      </p:sp>
    </p:spTree>
    <p:extLst>
      <p:ext uri="{BB962C8B-B14F-4D97-AF65-F5344CB8AC3E}">
        <p14:creationId xmlns:p14="http://schemas.microsoft.com/office/powerpoint/2010/main" val="84718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553A4A16-9C3D-4360-9952-EA003D3DADC1}"/>
              </a:ext>
            </a:extLst>
          </p:cNvPr>
          <p:cNvSpPr txBox="1">
            <a:spLocks noChangeArrowheads="1"/>
          </p:cNvSpPr>
          <p:nvPr/>
        </p:nvSpPr>
        <p:spPr>
          <a:xfrm>
            <a:off x="1135781" y="2338855"/>
            <a:ext cx="1062629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altLang="en-US" sz="2400" b="1" kern="0" dirty="0">
                <a:solidFill>
                  <a:schemeClr val="bg1"/>
                </a:solidFill>
              </a:rPr>
              <a:t>Assess how many surveys are needed (minimum of 30)</a:t>
            </a:r>
          </a:p>
          <a:p>
            <a:pPr marL="0" indent="0" eaLnBrk="1" hangingPunct="1">
              <a:lnSpc>
                <a:spcPct val="80000"/>
              </a:lnSpc>
              <a:buNone/>
            </a:pPr>
            <a:r>
              <a:rPr lang="en-US" altLang="en-US" sz="2400" b="1" kern="0" dirty="0">
                <a:solidFill>
                  <a:schemeClr val="bg1"/>
                </a:solidFill>
              </a:rPr>
              <a:t>                15% of average worship attendance infant through adult</a:t>
            </a:r>
          </a:p>
          <a:p>
            <a:pPr marL="0" indent="0" eaLnBrk="1" hangingPunct="1">
              <a:lnSpc>
                <a:spcPct val="80000"/>
              </a:lnSpc>
              <a:buNone/>
            </a:pPr>
            <a:r>
              <a:rPr lang="en-US" altLang="en-US" sz="2400" b="1" kern="0" dirty="0">
                <a:solidFill>
                  <a:schemeClr val="bg1"/>
                </a:solidFill>
              </a:rPr>
              <a:t>	      Survey only adults </a:t>
            </a:r>
          </a:p>
          <a:p>
            <a:pPr marL="0" indent="0" eaLnBrk="1" hangingPunct="1">
              <a:lnSpc>
                <a:spcPct val="80000"/>
              </a:lnSpc>
              <a:buNone/>
            </a:pPr>
            <a:r>
              <a:rPr lang="en-US" altLang="en-US" sz="1400" b="1" kern="0" dirty="0">
                <a:solidFill>
                  <a:schemeClr val="bg1"/>
                </a:solidFill>
              </a:rPr>
              <a:t> </a:t>
            </a:r>
            <a:r>
              <a:rPr lang="en-US" altLang="en-US" sz="800" b="1" kern="0" dirty="0">
                <a:solidFill>
                  <a:schemeClr val="bg1"/>
                </a:solidFill>
              </a:rPr>
              <a:t>	</a:t>
            </a:r>
            <a:r>
              <a:rPr lang="en-US" altLang="en-US" sz="1100" b="1" kern="0" dirty="0">
                <a:solidFill>
                  <a:schemeClr val="bg1"/>
                </a:solidFill>
              </a:rPr>
              <a:t>	</a:t>
            </a:r>
            <a:endParaRPr lang="en-US" altLang="en-US" sz="700" b="1" kern="0" dirty="0">
              <a:solidFill>
                <a:schemeClr val="bg1"/>
              </a:solidFill>
            </a:endParaRPr>
          </a:p>
          <a:p>
            <a:pPr eaLnBrk="1" hangingPunct="1">
              <a:lnSpc>
                <a:spcPct val="80000"/>
              </a:lnSpc>
            </a:pPr>
            <a:r>
              <a:rPr lang="en-US" altLang="en-US" sz="2400" b="1" kern="0" dirty="0">
                <a:solidFill>
                  <a:schemeClr val="bg1"/>
                </a:solidFill>
              </a:rPr>
              <a:t>Order the Church Health Survey from the Lawless Group</a:t>
            </a:r>
          </a:p>
          <a:p>
            <a:pPr marL="0" indent="0" eaLnBrk="1" hangingPunct="1">
              <a:lnSpc>
                <a:spcPct val="80000"/>
              </a:lnSpc>
              <a:buNone/>
            </a:pPr>
            <a:endParaRPr lang="en-US" altLang="en-US" sz="1000" b="1" kern="0" dirty="0">
              <a:solidFill>
                <a:schemeClr val="bg1"/>
              </a:solidFill>
            </a:endParaRPr>
          </a:p>
          <a:p>
            <a:pPr marL="0" indent="0">
              <a:buClr>
                <a:schemeClr val="bg1"/>
              </a:buClr>
              <a:buNone/>
            </a:pPr>
            <a:r>
              <a:rPr lang="en-US" sz="2000" b="1" kern="0" dirty="0">
                <a:solidFill>
                  <a:schemeClr val="bg1"/>
                </a:solidFill>
                <a:effectLst>
                  <a:outerShdw blurRad="38100" dist="38100" dir="2700000" algn="tl">
                    <a:srgbClr val="000000">
                      <a:alpha val="43137"/>
                    </a:srgbClr>
                  </a:outerShdw>
                </a:effectLst>
              </a:rPr>
              <a:t>	http://thelawlessgroup.com/church-health-survey/</a:t>
            </a:r>
            <a:endParaRPr lang="en-US" altLang="en-US" sz="2400" b="1" kern="0" dirty="0">
              <a:solidFill>
                <a:schemeClr val="bg1"/>
              </a:solidFill>
            </a:endParaRPr>
          </a:p>
          <a:p>
            <a:pPr marL="0" indent="0" eaLnBrk="1" hangingPunct="1">
              <a:lnSpc>
                <a:spcPct val="80000"/>
              </a:lnSpc>
              <a:buNone/>
            </a:pPr>
            <a:endParaRPr lang="en-US" altLang="en-US" sz="1200" b="1" kern="0" dirty="0">
              <a:solidFill>
                <a:schemeClr val="bg1"/>
              </a:solidFill>
            </a:endParaRPr>
          </a:p>
          <a:p>
            <a:pPr eaLnBrk="1" hangingPunct="1">
              <a:lnSpc>
                <a:spcPct val="80000"/>
              </a:lnSpc>
            </a:pPr>
            <a:r>
              <a:rPr lang="en-US" altLang="en-US" sz="2400" b="1" kern="0" dirty="0">
                <a:solidFill>
                  <a:schemeClr val="bg1"/>
                </a:solidFill>
              </a:rPr>
              <a:t>Designate staff person responsible for survey / follow instructions </a:t>
            </a:r>
          </a:p>
          <a:p>
            <a:pPr marL="0" indent="0" eaLnBrk="1" hangingPunct="1">
              <a:lnSpc>
                <a:spcPct val="80000"/>
              </a:lnSpc>
              <a:buNone/>
            </a:pPr>
            <a:endParaRPr lang="en-US" altLang="en-US" sz="1400" b="1" kern="0" dirty="0">
              <a:solidFill>
                <a:schemeClr val="bg1"/>
              </a:solidFill>
            </a:endParaRPr>
          </a:p>
          <a:p>
            <a:pPr eaLnBrk="1" hangingPunct="1">
              <a:lnSpc>
                <a:spcPct val="80000"/>
              </a:lnSpc>
            </a:pPr>
            <a:r>
              <a:rPr lang="en-US" altLang="en-US" sz="2400" b="1" kern="0" dirty="0">
                <a:solidFill>
                  <a:schemeClr val="bg1"/>
                </a:solidFill>
              </a:rPr>
              <a:t>Return answer forms as directed  and analysis/report is delivered to the consultant  (or church) within 10 working days of receipt</a:t>
            </a:r>
          </a:p>
          <a:p>
            <a:pPr marL="0" indent="0" eaLnBrk="1" hangingPunct="1">
              <a:lnSpc>
                <a:spcPct val="80000"/>
              </a:lnSpc>
              <a:buNone/>
            </a:pPr>
            <a:endParaRPr lang="en-US" altLang="en-US" sz="1600" b="1" kern="0" dirty="0">
              <a:solidFill>
                <a:schemeClr val="bg1"/>
              </a:solidFill>
            </a:endParaRPr>
          </a:p>
          <a:p>
            <a:pPr eaLnBrk="1" hangingPunct="1">
              <a:lnSpc>
                <a:spcPct val="80000"/>
              </a:lnSpc>
            </a:pPr>
            <a:r>
              <a:rPr lang="en-US" altLang="en-US" sz="2400" b="1" kern="0" dirty="0">
                <a:solidFill>
                  <a:srgbClr val="FFC000"/>
                </a:solidFill>
              </a:rPr>
              <a:t>Note: Online version to be released summer 2018</a:t>
            </a:r>
          </a:p>
          <a:p>
            <a:pPr eaLnBrk="1" hangingPunct="1">
              <a:lnSpc>
                <a:spcPct val="80000"/>
              </a:lnSpc>
            </a:pPr>
            <a:endParaRPr lang="en-US" altLang="en-US" sz="2400" b="1" kern="0" dirty="0">
              <a:solidFill>
                <a:srgbClr val="FFE6A8"/>
              </a:solidFill>
            </a:endParaRPr>
          </a:p>
        </p:txBody>
      </p:sp>
      <p:sp>
        <p:nvSpPr>
          <p:cNvPr id="3" name="TextBox 2">
            <a:extLst>
              <a:ext uri="{FF2B5EF4-FFF2-40B4-BE49-F238E27FC236}">
                <a16:creationId xmlns:a16="http://schemas.microsoft.com/office/drawing/2014/main" id="{9671DEE6-189F-4E52-BFC3-9CBD6DC6EF41}"/>
              </a:ext>
            </a:extLst>
          </p:cNvPr>
          <p:cNvSpPr txBox="1"/>
          <p:nvPr/>
        </p:nvSpPr>
        <p:spPr>
          <a:xfrm>
            <a:off x="2574765" y="1496943"/>
            <a:ext cx="3770904" cy="825675"/>
          </a:xfrm>
          <a:prstGeom prst="rect">
            <a:avLst/>
          </a:prstGeom>
          <a:noFill/>
        </p:spPr>
        <p:txBody>
          <a:bodyPr wrap="none" rtlCol="0">
            <a:spAutoFit/>
          </a:bodyPr>
          <a:lstStyle/>
          <a:p>
            <a:pPr marL="182880">
              <a:lnSpc>
                <a:spcPct val="150000"/>
              </a:lnSpc>
              <a:buClr>
                <a:schemeClr val="tx1"/>
              </a:buClr>
            </a:pPr>
            <a:r>
              <a:rPr lang="en-US" sz="3600" b="1" u="sng" kern="0" dirty="0">
                <a:solidFill>
                  <a:schemeClr val="bg1"/>
                </a:solidFill>
                <a:effectLst>
                  <a:outerShdw blurRad="38100" dist="38100" dir="2700000" algn="tl">
                    <a:srgbClr val="000000">
                      <a:alpha val="43137"/>
                    </a:srgbClr>
                  </a:outerShdw>
                </a:effectLst>
                <a:latin typeface="+mj-lt"/>
              </a:rPr>
              <a:t>Survey Process </a:t>
            </a:r>
          </a:p>
        </p:txBody>
      </p:sp>
    </p:spTree>
    <p:extLst>
      <p:ext uri="{BB962C8B-B14F-4D97-AF65-F5344CB8AC3E}">
        <p14:creationId xmlns:p14="http://schemas.microsoft.com/office/powerpoint/2010/main" val="313025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generated with very high confidence">
            <a:extLst>
              <a:ext uri="{FF2B5EF4-FFF2-40B4-BE49-F238E27FC236}">
                <a16:creationId xmlns:a16="http://schemas.microsoft.com/office/drawing/2014/main" id="{AF215B6B-0173-4862-9FF0-4DC2FB295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89" y="1544086"/>
            <a:ext cx="9644811" cy="5116271"/>
          </a:xfrm>
          <a:prstGeom prst="rect">
            <a:avLst/>
          </a:prstGeom>
        </p:spPr>
      </p:pic>
      <p:sp>
        <p:nvSpPr>
          <p:cNvPr id="2" name="TextBox 1">
            <a:extLst>
              <a:ext uri="{FF2B5EF4-FFF2-40B4-BE49-F238E27FC236}">
                <a16:creationId xmlns:a16="http://schemas.microsoft.com/office/drawing/2014/main" id="{5B7D2CB4-7DE1-42B2-A419-4B7329F8BE8B}"/>
              </a:ext>
            </a:extLst>
          </p:cNvPr>
          <p:cNvSpPr txBox="1"/>
          <p:nvPr/>
        </p:nvSpPr>
        <p:spPr>
          <a:xfrm>
            <a:off x="3604103" y="5461337"/>
            <a:ext cx="3203120" cy="1015663"/>
          </a:xfrm>
          <a:prstGeom prst="rect">
            <a:avLst/>
          </a:prstGeom>
          <a:noFill/>
        </p:spPr>
        <p:txBody>
          <a:bodyPr wrap="none" rtlCol="0">
            <a:spAutoFit/>
          </a:bodyPr>
          <a:lstStyle/>
          <a:p>
            <a:pPr algn="ctr">
              <a:buClr>
                <a:schemeClr val="tx1"/>
              </a:buClr>
            </a:pPr>
            <a:r>
              <a:rPr lang="en-US" sz="2000" b="1" kern="0" dirty="0">
                <a:solidFill>
                  <a:srgbClr val="FFC000"/>
                </a:solidFill>
                <a:effectLst>
                  <a:outerShdw blurRad="38100" dist="38100" dir="2700000" algn="tl">
                    <a:srgbClr val="000000">
                      <a:alpha val="43137"/>
                    </a:srgbClr>
                  </a:outerShdw>
                </a:effectLst>
                <a:latin typeface="+mj-lt"/>
              </a:rPr>
              <a:t>Society Members receive</a:t>
            </a:r>
          </a:p>
          <a:p>
            <a:pPr algn="ctr">
              <a:buClr>
                <a:schemeClr val="tx1"/>
              </a:buClr>
            </a:pPr>
            <a:r>
              <a:rPr lang="en-US" sz="2000" b="1" kern="0" dirty="0">
                <a:solidFill>
                  <a:srgbClr val="FFC000"/>
                </a:solidFill>
                <a:effectLst>
                  <a:outerShdw blurRad="38100" dist="38100" dir="2700000" algn="tl">
                    <a:srgbClr val="000000">
                      <a:alpha val="43137"/>
                    </a:srgbClr>
                  </a:outerShdw>
                </a:effectLst>
                <a:latin typeface="+mj-lt"/>
              </a:rPr>
              <a:t>A $75 discount on </a:t>
            </a:r>
          </a:p>
          <a:p>
            <a:pPr algn="ctr">
              <a:buClr>
                <a:schemeClr val="tx1"/>
              </a:buClr>
            </a:pPr>
            <a:r>
              <a:rPr lang="en-US" sz="2000" b="1" kern="0" dirty="0">
                <a:solidFill>
                  <a:srgbClr val="FFC000"/>
                </a:solidFill>
                <a:effectLst>
                  <a:outerShdw blurRad="38100" dist="38100" dir="2700000" algn="tl">
                    <a:srgbClr val="000000">
                      <a:alpha val="43137"/>
                    </a:srgbClr>
                  </a:outerShdw>
                </a:effectLst>
                <a:latin typeface="+mj-lt"/>
              </a:rPr>
              <a:t>each order</a:t>
            </a:r>
          </a:p>
        </p:txBody>
      </p:sp>
    </p:spTree>
    <p:extLst>
      <p:ext uri="{BB962C8B-B14F-4D97-AF65-F5344CB8AC3E}">
        <p14:creationId xmlns:p14="http://schemas.microsoft.com/office/powerpoint/2010/main" val="329887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CA676544-C07E-4D65-ABBD-E372A3708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89" y="2144629"/>
            <a:ext cx="3086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AEFE7B6B-58F4-47E4-9BE9-38868A629652}"/>
              </a:ext>
            </a:extLst>
          </p:cNvPr>
          <p:cNvSpPr txBox="1">
            <a:spLocks noChangeArrowheads="1"/>
          </p:cNvSpPr>
          <p:nvPr/>
        </p:nvSpPr>
        <p:spPr>
          <a:xfrm>
            <a:off x="4847440" y="2031712"/>
            <a:ext cx="6455343" cy="3962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lnSpc>
                <a:spcPct val="80000"/>
              </a:lnSpc>
              <a:buFont typeface="Wingdings" panose="05000000000000000000" pitchFamily="2" charset="2"/>
              <a:buNone/>
            </a:pPr>
            <a:endParaRPr lang="en-US" altLang="en-US" sz="1100" kern="0" dirty="0">
              <a:solidFill>
                <a:srgbClr val="FFE6A8"/>
              </a:solidFill>
            </a:endParaRPr>
          </a:p>
          <a:p>
            <a:pPr eaLnBrk="1" hangingPunct="1">
              <a:lnSpc>
                <a:spcPct val="80000"/>
              </a:lnSpc>
            </a:pPr>
            <a:r>
              <a:rPr lang="en-US" altLang="en-US" sz="2800" b="1" kern="0" dirty="0">
                <a:solidFill>
                  <a:schemeClr val="bg1"/>
                </a:solidFill>
              </a:rPr>
              <a:t>40-page report</a:t>
            </a:r>
          </a:p>
          <a:p>
            <a:pPr eaLnBrk="1" hangingPunct="1">
              <a:lnSpc>
                <a:spcPct val="80000"/>
              </a:lnSpc>
            </a:pPr>
            <a:r>
              <a:rPr lang="en-US" altLang="en-US" sz="2800" b="1" kern="0" dirty="0">
                <a:solidFill>
                  <a:schemeClr val="bg1"/>
                </a:solidFill>
              </a:rPr>
              <a:t>Overall score</a:t>
            </a:r>
          </a:p>
          <a:p>
            <a:pPr eaLnBrk="1" hangingPunct="1">
              <a:lnSpc>
                <a:spcPct val="80000"/>
              </a:lnSpc>
            </a:pPr>
            <a:r>
              <a:rPr lang="en-US" altLang="en-US" sz="2800" b="1" kern="0" dirty="0">
                <a:solidFill>
                  <a:schemeClr val="bg1"/>
                </a:solidFill>
              </a:rPr>
              <a:t>Participant demographic Data</a:t>
            </a:r>
          </a:p>
          <a:p>
            <a:pPr eaLnBrk="1" hangingPunct="1">
              <a:lnSpc>
                <a:spcPct val="80000"/>
              </a:lnSpc>
            </a:pPr>
            <a:r>
              <a:rPr lang="en-US" altLang="en-US" sz="2800" b="1" kern="0" dirty="0">
                <a:solidFill>
                  <a:schemeClr val="bg1"/>
                </a:solidFill>
              </a:rPr>
              <a:t>Response highlights</a:t>
            </a:r>
          </a:p>
          <a:p>
            <a:pPr eaLnBrk="1" hangingPunct="1">
              <a:lnSpc>
                <a:spcPct val="80000"/>
              </a:lnSpc>
            </a:pPr>
            <a:r>
              <a:rPr lang="en-US" altLang="en-US" sz="2800" b="1" kern="0" dirty="0">
                <a:solidFill>
                  <a:schemeClr val="bg1"/>
                </a:solidFill>
              </a:rPr>
              <a:t>Scores by church function</a:t>
            </a:r>
          </a:p>
          <a:p>
            <a:pPr eaLnBrk="1" hangingPunct="1">
              <a:lnSpc>
                <a:spcPct val="80000"/>
              </a:lnSpc>
            </a:pPr>
            <a:r>
              <a:rPr lang="en-US" altLang="en-US" sz="2800" b="1" kern="0" dirty="0">
                <a:solidFill>
                  <a:schemeClr val="bg1"/>
                </a:solidFill>
              </a:rPr>
              <a:t>Detail of responses</a:t>
            </a:r>
          </a:p>
          <a:p>
            <a:pPr eaLnBrk="1" hangingPunct="1">
              <a:lnSpc>
                <a:spcPct val="80000"/>
              </a:lnSpc>
            </a:pPr>
            <a:r>
              <a:rPr lang="en-US" altLang="en-US" sz="2800" b="1" kern="0" dirty="0">
                <a:solidFill>
                  <a:schemeClr val="bg1"/>
                </a:solidFill>
              </a:rPr>
              <a:t>How to improve areas of strength &amp; weakness</a:t>
            </a:r>
          </a:p>
        </p:txBody>
      </p:sp>
      <p:sp>
        <p:nvSpPr>
          <p:cNvPr id="3" name="TextBox 2">
            <a:extLst>
              <a:ext uri="{FF2B5EF4-FFF2-40B4-BE49-F238E27FC236}">
                <a16:creationId xmlns:a16="http://schemas.microsoft.com/office/drawing/2014/main" id="{012EE934-1213-4509-BD49-0FE1C5263DAA}"/>
              </a:ext>
            </a:extLst>
          </p:cNvPr>
          <p:cNvSpPr txBox="1"/>
          <p:nvPr/>
        </p:nvSpPr>
        <p:spPr>
          <a:xfrm>
            <a:off x="3151315" y="5651325"/>
            <a:ext cx="4479111" cy="825675"/>
          </a:xfrm>
          <a:prstGeom prst="rect">
            <a:avLst/>
          </a:prstGeom>
          <a:noFill/>
        </p:spPr>
        <p:txBody>
          <a:bodyPr wrap="none" rtlCol="0">
            <a:spAutoFit/>
          </a:bodyPr>
          <a:lstStyle/>
          <a:p>
            <a:pPr indent="-91440">
              <a:lnSpc>
                <a:spcPct val="150000"/>
              </a:lnSpc>
              <a:buClr>
                <a:schemeClr val="tx1"/>
              </a:buClr>
            </a:pPr>
            <a:r>
              <a:rPr lang="en-US" sz="3600" b="1" kern="0" dirty="0">
                <a:solidFill>
                  <a:srgbClr val="FFC000"/>
                </a:solidFill>
                <a:effectLst>
                  <a:outerShdw blurRad="38100" dist="38100" dir="2700000" algn="tl">
                    <a:srgbClr val="000000">
                      <a:alpha val="43137"/>
                    </a:srgbClr>
                  </a:outerShdw>
                </a:effectLst>
                <a:latin typeface="+mj-lt"/>
              </a:rPr>
              <a:t>See Sample Report </a:t>
            </a:r>
          </a:p>
        </p:txBody>
      </p:sp>
    </p:spTree>
    <p:extLst>
      <p:ext uri="{BB962C8B-B14F-4D97-AF65-F5344CB8AC3E}">
        <p14:creationId xmlns:p14="http://schemas.microsoft.com/office/powerpoint/2010/main" val="331721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992D8F6-B579-4BEE-A3EF-C2FBE1542EDB}"/>
              </a:ext>
            </a:extLst>
          </p:cNvPr>
          <p:cNvSpPr txBox="1"/>
          <p:nvPr/>
        </p:nvSpPr>
        <p:spPr>
          <a:xfrm>
            <a:off x="628851" y="2094218"/>
            <a:ext cx="10934298" cy="954107"/>
          </a:xfrm>
          <a:prstGeom prst="rect">
            <a:avLst/>
          </a:prstGeom>
          <a:noFill/>
        </p:spPr>
        <p:txBody>
          <a:bodyPr wrap="square" rtlCol="0">
            <a:spAutoFit/>
          </a:bodyPr>
          <a:lstStyle/>
          <a:p>
            <a:pPr algn="ctr"/>
            <a:r>
              <a:rPr lang="en-US" sz="2800" b="1" dirty="0">
                <a:solidFill>
                  <a:schemeClr val="bg1"/>
                </a:solidFill>
              </a:rPr>
              <a:t>Church Health Survey Math Example 1</a:t>
            </a:r>
          </a:p>
          <a:p>
            <a:pPr algn="ctr"/>
            <a:r>
              <a:rPr lang="en-US" sz="2800" b="1" i="1" dirty="0">
                <a:solidFill>
                  <a:schemeClr val="bg1"/>
                </a:solidFill>
              </a:rPr>
              <a:t>Healthy statement you hope people </a:t>
            </a:r>
            <a:r>
              <a:rPr lang="en-US" sz="2800" b="1" i="1" u="sng" dirty="0">
                <a:solidFill>
                  <a:schemeClr val="bg1"/>
                </a:solidFill>
              </a:rPr>
              <a:t>agree</a:t>
            </a:r>
            <a:r>
              <a:rPr lang="en-US" sz="2800" b="1" i="1" dirty="0">
                <a:solidFill>
                  <a:schemeClr val="bg1"/>
                </a:solidFill>
              </a:rPr>
              <a:t> with</a:t>
            </a:r>
          </a:p>
        </p:txBody>
      </p:sp>
      <p:sp>
        <p:nvSpPr>
          <p:cNvPr id="12" name="TextBox 11">
            <a:extLst>
              <a:ext uri="{FF2B5EF4-FFF2-40B4-BE49-F238E27FC236}">
                <a16:creationId xmlns:a16="http://schemas.microsoft.com/office/drawing/2014/main" id="{ACB192C9-C9F6-4A95-99C2-CA74AF5582B9}"/>
              </a:ext>
            </a:extLst>
          </p:cNvPr>
          <p:cNvSpPr txBox="1"/>
          <p:nvPr/>
        </p:nvSpPr>
        <p:spPr>
          <a:xfrm>
            <a:off x="996296" y="3275475"/>
            <a:ext cx="10862028" cy="2800767"/>
          </a:xfrm>
          <a:prstGeom prst="rect">
            <a:avLst/>
          </a:prstGeom>
          <a:noFill/>
        </p:spPr>
        <p:txBody>
          <a:bodyPr wrap="square" rtlCol="0">
            <a:spAutoFit/>
          </a:bodyPr>
          <a:lstStyle/>
          <a:p>
            <a:r>
              <a:rPr lang="en-US" sz="3200" b="1" dirty="0">
                <a:solidFill>
                  <a:srgbClr val="FFC000"/>
                </a:solidFill>
              </a:rPr>
              <a:t> </a:t>
            </a:r>
            <a:r>
              <a:rPr lang="en-US" sz="2800" b="1" dirty="0">
                <a:solidFill>
                  <a:schemeClr val="bg1"/>
                </a:solidFill>
              </a:rPr>
              <a:t>Q7 </a:t>
            </a:r>
            <a:r>
              <a:rPr lang="en-US" sz="2800" b="1" i="1" dirty="0">
                <a:solidFill>
                  <a:schemeClr val="bg1"/>
                </a:solidFill>
              </a:rPr>
              <a:t>I learn a lot about the Bible from  the pastor’s sermons</a:t>
            </a:r>
          </a:p>
          <a:p>
            <a:endParaRPr lang="en-US" sz="1600" b="1" dirty="0">
              <a:solidFill>
                <a:schemeClr val="bg1"/>
              </a:solidFill>
            </a:endParaRPr>
          </a:p>
          <a:p>
            <a:r>
              <a:rPr lang="en-US" sz="3200" b="1" dirty="0">
                <a:solidFill>
                  <a:schemeClr val="bg1"/>
                </a:solidFill>
              </a:rPr>
              <a:t>                           </a:t>
            </a:r>
            <a:r>
              <a:rPr lang="en-US" sz="2400" b="1" dirty="0">
                <a:solidFill>
                  <a:schemeClr val="bg1"/>
                </a:solidFill>
              </a:rPr>
              <a:t>SA        A          U          D       SD        Total Score</a:t>
            </a:r>
          </a:p>
          <a:p>
            <a:r>
              <a:rPr lang="en-US" sz="2400" b="1" dirty="0">
                <a:solidFill>
                  <a:schemeClr val="bg1"/>
                </a:solidFill>
              </a:rPr>
              <a:t>       Points                   4         3          2            1        0</a:t>
            </a:r>
          </a:p>
          <a:p>
            <a:r>
              <a:rPr lang="en-US" sz="2400" b="1" dirty="0">
                <a:solidFill>
                  <a:schemeClr val="bg1"/>
                </a:solidFill>
              </a:rPr>
              <a:t>% answering              55        38         7            0        0</a:t>
            </a:r>
          </a:p>
          <a:p>
            <a:r>
              <a:rPr lang="en-US" sz="2400" b="1" dirty="0">
                <a:solidFill>
                  <a:schemeClr val="bg1"/>
                </a:solidFill>
              </a:rPr>
              <a:t>     Multiply             2.22      1.13      .14           0        0		      </a:t>
            </a:r>
            <a:r>
              <a:rPr lang="en-US" sz="2400" b="1" u="sng" dirty="0">
                <a:solidFill>
                  <a:schemeClr val="bg1"/>
                </a:solidFill>
              </a:rPr>
              <a:t>3.49</a:t>
            </a:r>
          </a:p>
          <a:p>
            <a:endParaRPr lang="en-US" sz="2400" b="1" dirty="0">
              <a:solidFill>
                <a:schemeClr val="bg1"/>
              </a:solidFill>
            </a:endParaRPr>
          </a:p>
        </p:txBody>
      </p:sp>
      <p:sp>
        <p:nvSpPr>
          <p:cNvPr id="13" name="Rectangle 12">
            <a:extLst>
              <a:ext uri="{FF2B5EF4-FFF2-40B4-BE49-F238E27FC236}">
                <a16:creationId xmlns:a16="http://schemas.microsoft.com/office/drawing/2014/main" id="{7563687D-A857-4D4D-811D-692A3FB353E1}"/>
              </a:ext>
            </a:extLst>
          </p:cNvPr>
          <p:cNvSpPr/>
          <p:nvPr/>
        </p:nvSpPr>
        <p:spPr>
          <a:xfrm>
            <a:off x="3162300" y="4513985"/>
            <a:ext cx="58674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82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992D8F6-B579-4BEE-A3EF-C2FBE1542EDB}"/>
              </a:ext>
            </a:extLst>
          </p:cNvPr>
          <p:cNvSpPr txBox="1"/>
          <p:nvPr/>
        </p:nvSpPr>
        <p:spPr>
          <a:xfrm>
            <a:off x="628851" y="2094218"/>
            <a:ext cx="10934298" cy="954107"/>
          </a:xfrm>
          <a:prstGeom prst="rect">
            <a:avLst/>
          </a:prstGeom>
          <a:noFill/>
        </p:spPr>
        <p:txBody>
          <a:bodyPr wrap="square" rtlCol="0">
            <a:spAutoFit/>
          </a:bodyPr>
          <a:lstStyle/>
          <a:p>
            <a:pPr algn="ctr"/>
            <a:r>
              <a:rPr lang="en-US" sz="2800" b="1" dirty="0">
                <a:solidFill>
                  <a:schemeClr val="bg1"/>
                </a:solidFill>
              </a:rPr>
              <a:t>Church Health Survey Math Example 2</a:t>
            </a:r>
          </a:p>
          <a:p>
            <a:pPr algn="ctr"/>
            <a:r>
              <a:rPr lang="en-US" sz="2800" b="1" i="1" u="sng" dirty="0">
                <a:solidFill>
                  <a:schemeClr val="bg1"/>
                </a:solidFill>
              </a:rPr>
              <a:t>Unhealthy</a:t>
            </a:r>
            <a:r>
              <a:rPr lang="en-US" sz="2800" b="1" i="1" dirty="0">
                <a:solidFill>
                  <a:schemeClr val="bg1"/>
                </a:solidFill>
              </a:rPr>
              <a:t> statement you hope people </a:t>
            </a:r>
            <a:r>
              <a:rPr lang="en-US" sz="2800" b="1" i="1" u="sng" dirty="0">
                <a:solidFill>
                  <a:schemeClr val="bg1"/>
                </a:solidFill>
              </a:rPr>
              <a:t>disagree</a:t>
            </a:r>
            <a:r>
              <a:rPr lang="en-US" sz="2800" b="1" i="1" dirty="0">
                <a:solidFill>
                  <a:schemeClr val="bg1"/>
                </a:solidFill>
              </a:rPr>
              <a:t> with</a:t>
            </a:r>
          </a:p>
        </p:txBody>
      </p:sp>
      <p:sp>
        <p:nvSpPr>
          <p:cNvPr id="13" name="Rectangle 12">
            <a:extLst>
              <a:ext uri="{FF2B5EF4-FFF2-40B4-BE49-F238E27FC236}">
                <a16:creationId xmlns:a16="http://schemas.microsoft.com/office/drawing/2014/main" id="{7563687D-A857-4D4D-811D-692A3FB353E1}"/>
              </a:ext>
            </a:extLst>
          </p:cNvPr>
          <p:cNvSpPr/>
          <p:nvPr/>
        </p:nvSpPr>
        <p:spPr>
          <a:xfrm>
            <a:off x="3162300" y="4513985"/>
            <a:ext cx="58674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C006083-CFCE-4739-BD5D-E7C81402E01B}"/>
              </a:ext>
            </a:extLst>
          </p:cNvPr>
          <p:cNvSpPr/>
          <p:nvPr/>
        </p:nvSpPr>
        <p:spPr>
          <a:xfrm>
            <a:off x="844399" y="3306901"/>
            <a:ext cx="11004300" cy="2739211"/>
          </a:xfrm>
          <a:prstGeom prst="rect">
            <a:avLst/>
          </a:prstGeom>
        </p:spPr>
        <p:txBody>
          <a:bodyPr wrap="square">
            <a:spAutoFit/>
          </a:bodyPr>
          <a:lstStyle/>
          <a:p>
            <a:pPr lvl="0"/>
            <a:r>
              <a:rPr lang="en-US" sz="2800" b="1" dirty="0">
                <a:solidFill>
                  <a:schemeClr val="bg1"/>
                </a:solidFill>
              </a:rPr>
              <a:t>Q35  </a:t>
            </a:r>
            <a:r>
              <a:rPr lang="en-US" sz="2800" b="1" i="1" dirty="0">
                <a:solidFill>
                  <a:schemeClr val="bg1"/>
                </a:solidFill>
              </a:rPr>
              <a:t>A number of people in our church are angry with one another. </a:t>
            </a:r>
          </a:p>
          <a:p>
            <a:pPr lvl="0"/>
            <a:endParaRPr lang="en-US" sz="1600" b="1" dirty="0">
              <a:solidFill>
                <a:schemeClr val="bg1"/>
              </a:solidFill>
            </a:endParaRPr>
          </a:p>
          <a:p>
            <a:pPr lvl="0"/>
            <a:r>
              <a:rPr lang="en-US" sz="3200" b="1" dirty="0">
                <a:solidFill>
                  <a:schemeClr val="bg1"/>
                </a:solidFill>
              </a:rPr>
              <a:t>                           </a:t>
            </a:r>
            <a:r>
              <a:rPr lang="en-US" sz="2400" b="1" dirty="0">
                <a:solidFill>
                  <a:schemeClr val="bg1"/>
                </a:solidFill>
              </a:rPr>
              <a:t>SA        A          U          D       SD             Total Score</a:t>
            </a:r>
          </a:p>
          <a:p>
            <a:pPr lvl="0"/>
            <a:r>
              <a:rPr lang="en-US" sz="2400" b="1" dirty="0">
                <a:solidFill>
                  <a:schemeClr val="bg1"/>
                </a:solidFill>
              </a:rPr>
              <a:t>       Points                   0           1           2           3         4  </a:t>
            </a:r>
          </a:p>
          <a:p>
            <a:pPr lvl="0"/>
            <a:r>
              <a:rPr lang="en-US" sz="2400" b="1" dirty="0">
                <a:solidFill>
                  <a:schemeClr val="bg1"/>
                </a:solidFill>
              </a:rPr>
              <a:t>% answering             8.9      28.6      42.9      16.1      3.6</a:t>
            </a:r>
          </a:p>
          <a:p>
            <a:pPr lvl="0"/>
            <a:r>
              <a:rPr lang="en-US" sz="2400" b="1" dirty="0">
                <a:solidFill>
                  <a:schemeClr val="bg1"/>
                </a:solidFill>
              </a:rPr>
              <a:t>     Multiply                 0       .286      .858      .483     .144                    </a:t>
            </a:r>
            <a:r>
              <a:rPr lang="en-US" sz="2400" b="1" u="sng" dirty="0">
                <a:solidFill>
                  <a:schemeClr val="bg1"/>
                </a:solidFill>
              </a:rPr>
              <a:t>1.77</a:t>
            </a:r>
          </a:p>
          <a:p>
            <a:pPr lvl="0"/>
            <a:endParaRPr lang="en-US" sz="2400" b="1" dirty="0">
              <a:solidFill>
                <a:srgbClr val="000000"/>
              </a:solidFill>
            </a:endParaRPr>
          </a:p>
        </p:txBody>
      </p:sp>
    </p:spTree>
    <p:extLst>
      <p:ext uri="{BB962C8B-B14F-4D97-AF65-F5344CB8AC3E}">
        <p14:creationId xmlns:p14="http://schemas.microsoft.com/office/powerpoint/2010/main" val="113908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F27CEDAC-A9D4-4891-A55F-3E99F53CEEB5}"/>
              </a:ext>
            </a:extLst>
          </p:cNvPr>
          <p:cNvSpPr txBox="1">
            <a:spLocks noChangeArrowheads="1"/>
          </p:cNvSpPr>
          <p:nvPr/>
        </p:nvSpPr>
        <p:spPr>
          <a:xfrm>
            <a:off x="1318662" y="2133600"/>
            <a:ext cx="7661275"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ctr" eaLnBrk="1" hangingPunct="1">
              <a:buFont typeface="Wingdings" panose="05000000000000000000" pitchFamily="2" charset="2"/>
              <a:buNone/>
            </a:pPr>
            <a:r>
              <a:rPr lang="en-US" altLang="en-US" sz="2400" b="1" kern="0">
                <a:solidFill>
                  <a:schemeClr val="bg1"/>
                </a:solidFill>
              </a:rPr>
              <a:t>“Our church utilized the Church Health Survey…..  It played an integral role in helping us discern who we are and thus, where we should be heading.  We have transitioned from a dying downtown church to a vibrant inner city church with hope and promise.”</a:t>
            </a:r>
          </a:p>
          <a:p>
            <a:pPr lvl="1" algn="ctr" eaLnBrk="1" hangingPunct="1">
              <a:buFont typeface="Wingdings" panose="05000000000000000000" pitchFamily="2" charset="2"/>
              <a:buNone/>
            </a:pPr>
            <a:endParaRPr lang="en-US" altLang="en-US" sz="2400" b="1" kern="0">
              <a:solidFill>
                <a:schemeClr val="bg1"/>
              </a:solidFill>
            </a:endParaRPr>
          </a:p>
          <a:p>
            <a:pPr lvl="1" algn="ctr" eaLnBrk="1" hangingPunct="1">
              <a:buFont typeface="Wingdings" panose="05000000000000000000" pitchFamily="2" charset="2"/>
              <a:buNone/>
            </a:pPr>
            <a:r>
              <a:rPr lang="en-US" altLang="en-US" sz="2400" b="1" i="1" kern="0">
                <a:solidFill>
                  <a:schemeClr val="bg1"/>
                </a:solidFill>
              </a:rPr>
              <a:t>Pastor</a:t>
            </a:r>
          </a:p>
          <a:p>
            <a:pPr lvl="1" algn="ctr" eaLnBrk="1" hangingPunct="1">
              <a:buFont typeface="Wingdings" panose="05000000000000000000" pitchFamily="2" charset="2"/>
              <a:buNone/>
            </a:pPr>
            <a:r>
              <a:rPr lang="en-US" altLang="en-US" sz="2400" b="1" i="1" kern="0">
                <a:solidFill>
                  <a:schemeClr val="bg1"/>
                </a:solidFill>
              </a:rPr>
              <a:t>Westminster Presbyterian Church</a:t>
            </a:r>
          </a:p>
          <a:p>
            <a:pPr lvl="1" algn="ctr" eaLnBrk="1" hangingPunct="1">
              <a:buFont typeface="Wingdings" panose="05000000000000000000" pitchFamily="2" charset="2"/>
              <a:buNone/>
            </a:pPr>
            <a:r>
              <a:rPr lang="en-US" altLang="en-US" sz="2400" b="1" i="1" kern="0">
                <a:solidFill>
                  <a:schemeClr val="bg1"/>
                </a:solidFill>
              </a:rPr>
              <a:t>Beaumont Texas</a:t>
            </a:r>
          </a:p>
          <a:p>
            <a:pPr eaLnBrk="1" hangingPunct="1">
              <a:buFont typeface="Wingdings" panose="05000000000000000000" pitchFamily="2" charset="2"/>
              <a:buNone/>
            </a:pPr>
            <a:endParaRPr lang="en-US" altLang="en-US" sz="2800" b="1" kern="0" dirty="0">
              <a:solidFill>
                <a:schemeClr val="hlink"/>
              </a:solidFill>
            </a:endParaRPr>
          </a:p>
        </p:txBody>
      </p:sp>
    </p:spTree>
    <p:extLst>
      <p:ext uri="{BB962C8B-B14F-4D97-AF65-F5344CB8AC3E}">
        <p14:creationId xmlns:p14="http://schemas.microsoft.com/office/powerpoint/2010/main" val="318621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1070157527"/>
              </p:ext>
            </p:extLst>
          </p:nvPr>
        </p:nvGraphicFramePr>
        <p:xfrm>
          <a:off x="1864092" y="2335731"/>
          <a:ext cx="8877701"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#2 Outline</a:t>
            </a:r>
          </a:p>
        </p:txBody>
      </p:sp>
    </p:spTree>
    <p:extLst>
      <p:ext uri="{BB962C8B-B14F-4D97-AF65-F5344CB8AC3E}">
        <p14:creationId xmlns:p14="http://schemas.microsoft.com/office/powerpoint/2010/main" val="196528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FFC000"/>
                </a:solidFill>
              </a:rPr>
              <a:t>The BCC Organizational Health Survey </a:t>
            </a:r>
          </a:p>
        </p:txBody>
      </p:sp>
      <p:pic>
        <p:nvPicPr>
          <p:cNvPr id="13" name="Picture 12" descr="A close up of a logo&#10;&#10;Description generated with high confidence">
            <a:extLst>
              <a:ext uri="{FF2B5EF4-FFF2-40B4-BE49-F238E27FC236}">
                <a16:creationId xmlns:a16="http://schemas.microsoft.com/office/drawing/2014/main" id="{07B4B1CA-977A-461A-8BFC-D7AAFD002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184" y="1641403"/>
            <a:ext cx="5445126" cy="1513754"/>
          </a:xfrm>
          <a:prstGeom prst="rect">
            <a:avLst/>
          </a:prstGeom>
        </p:spPr>
      </p:pic>
      <p:sp>
        <p:nvSpPr>
          <p:cNvPr id="19" name="Rectangle 3">
            <a:extLst>
              <a:ext uri="{FF2B5EF4-FFF2-40B4-BE49-F238E27FC236}">
                <a16:creationId xmlns:a16="http://schemas.microsoft.com/office/drawing/2014/main" id="{4F0EDEF9-3821-4546-8ACC-9B9920E8D17F}"/>
              </a:ext>
            </a:extLst>
          </p:cNvPr>
          <p:cNvSpPr txBox="1">
            <a:spLocks noChangeArrowheads="1"/>
          </p:cNvSpPr>
          <p:nvPr/>
        </p:nvSpPr>
        <p:spPr>
          <a:xfrm>
            <a:off x="885825" y="3420895"/>
            <a:ext cx="9596087"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82625" indent="-336550" eaLnBrk="1" hangingPunct="1">
              <a:lnSpc>
                <a:spcPct val="150000"/>
              </a:lnSpc>
            </a:pPr>
            <a:r>
              <a:rPr lang="en-US" altLang="en-US" sz="2400" b="1" kern="0" dirty="0">
                <a:solidFill>
                  <a:schemeClr val="bg1"/>
                </a:solidFill>
              </a:rPr>
              <a:t>Currently in development by </a:t>
            </a:r>
            <a:r>
              <a:rPr lang="en-US" altLang="en-US" sz="2400" b="1" i="1" kern="0" dirty="0">
                <a:solidFill>
                  <a:schemeClr val="bg1"/>
                </a:solidFill>
              </a:rPr>
              <a:t>Barber Church Consulting </a:t>
            </a:r>
          </a:p>
          <a:p>
            <a:pPr marL="682625" indent="-336550" eaLnBrk="1" hangingPunct="1">
              <a:lnSpc>
                <a:spcPct val="150000"/>
              </a:lnSpc>
            </a:pPr>
            <a:r>
              <a:rPr lang="en-US" altLang="en-US" sz="2400" b="1" kern="0" dirty="0">
                <a:solidFill>
                  <a:schemeClr val="bg1"/>
                </a:solidFill>
              </a:rPr>
              <a:t>Based on the Fishbone Diagram White Paper</a:t>
            </a:r>
          </a:p>
          <a:p>
            <a:pPr marL="682625" indent="-336550" eaLnBrk="1" hangingPunct="1">
              <a:lnSpc>
                <a:spcPct val="150000"/>
              </a:lnSpc>
            </a:pPr>
            <a:r>
              <a:rPr lang="en-US" altLang="en-US" sz="2400" b="1" kern="0" dirty="0">
                <a:solidFill>
                  <a:schemeClr val="bg1"/>
                </a:solidFill>
              </a:rPr>
              <a:t>Release 1.0 will be an online version </a:t>
            </a:r>
          </a:p>
          <a:p>
            <a:pPr marL="682625" indent="-336550" eaLnBrk="1" hangingPunct="1">
              <a:lnSpc>
                <a:spcPct val="150000"/>
              </a:lnSpc>
            </a:pPr>
            <a:r>
              <a:rPr lang="en-US" altLang="en-US" sz="2400" b="1" kern="0" dirty="0">
                <a:solidFill>
                  <a:schemeClr val="bg1"/>
                </a:solidFill>
              </a:rPr>
              <a:t>Discount for Society Members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Tree>
    <p:extLst>
      <p:ext uri="{BB962C8B-B14F-4D97-AF65-F5344CB8AC3E}">
        <p14:creationId xmlns:p14="http://schemas.microsoft.com/office/powerpoint/2010/main" val="210429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D479FD8C-C2E2-462D-8DA4-0843510D9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11" y="2152973"/>
            <a:ext cx="1892397" cy="2844946"/>
          </a:xfrm>
          <a:prstGeom prst="rect">
            <a:avLst/>
          </a:prstGeom>
        </p:spPr>
      </p:pic>
      <p:sp>
        <p:nvSpPr>
          <p:cNvPr id="11" name="Rectangle 3">
            <a:extLst>
              <a:ext uri="{FF2B5EF4-FFF2-40B4-BE49-F238E27FC236}">
                <a16:creationId xmlns:a16="http://schemas.microsoft.com/office/drawing/2014/main" id="{A15A69F9-5796-4DF0-8AFD-522FE7D678F1}"/>
              </a:ext>
            </a:extLst>
          </p:cNvPr>
          <p:cNvSpPr txBox="1">
            <a:spLocks noChangeArrowheads="1"/>
          </p:cNvSpPr>
          <p:nvPr/>
        </p:nvSpPr>
        <p:spPr>
          <a:xfrm>
            <a:off x="2536908" y="1961160"/>
            <a:ext cx="9196288"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sz="2400" b="1" kern="0" dirty="0">
                <a:solidFill>
                  <a:schemeClr val="bg1"/>
                </a:solidFill>
              </a:rPr>
              <a:t>While the top bones of the Fishbone Diagram are timeless, for all churches, in all times, in all places, the </a:t>
            </a:r>
          </a:p>
          <a:p>
            <a:pPr marL="346075" indent="0" eaLnBrk="1" hangingPunct="1">
              <a:spcBef>
                <a:spcPts val="0"/>
              </a:spcBef>
              <a:buNone/>
            </a:pPr>
            <a:r>
              <a:rPr lang="en-US" altLang="en-US" sz="2400" b="1" kern="0" dirty="0">
                <a:solidFill>
                  <a:schemeClr val="bg1"/>
                </a:solidFill>
              </a:rPr>
              <a:t>bottom bones support those organic, relational  characteristics of health with organizational practices. </a:t>
            </a:r>
          </a:p>
          <a:p>
            <a:pPr marL="346075" indent="0" eaLnBrk="1" hangingPunct="1">
              <a:buNone/>
            </a:pPr>
            <a:endParaRPr lang="en-US" altLang="en-US" sz="1800" b="1" kern="0" dirty="0">
              <a:solidFill>
                <a:schemeClr val="bg1"/>
              </a:solidFill>
            </a:endParaRPr>
          </a:p>
          <a:p>
            <a:pPr marL="346075" indent="0" eaLnBrk="1" hangingPunct="1">
              <a:buNone/>
            </a:pPr>
            <a:r>
              <a:rPr lang="en-US" altLang="en-US" sz="2400" b="1" i="1" kern="0" dirty="0">
                <a:solidFill>
                  <a:schemeClr val="bg1"/>
                </a:solidFill>
              </a:rPr>
              <a:t>“… the sons of Issachar, men who understood the times, with knowledge of what Israel should do ….” 1 Chron. 12:32</a:t>
            </a:r>
          </a:p>
          <a:p>
            <a:pPr marL="346075" indent="0" eaLnBrk="1" hangingPunct="1">
              <a:buNone/>
            </a:pPr>
            <a:endParaRPr lang="en-US" altLang="en-US" sz="1200" b="1" i="1" kern="0" dirty="0">
              <a:solidFill>
                <a:schemeClr val="bg1"/>
              </a:solidFill>
            </a:endParaRPr>
          </a:p>
          <a:p>
            <a:pPr marL="346075" indent="0" eaLnBrk="1" hangingPunct="1">
              <a:buNone/>
            </a:pPr>
            <a:r>
              <a:rPr lang="en-US" altLang="en-US" sz="2400" b="1" i="1" kern="0" dirty="0">
                <a:solidFill>
                  <a:schemeClr val="bg1"/>
                </a:solidFill>
              </a:rPr>
              <a:t>“ … Paul … said, “Men of Athens I observe that ….” Acts 17:22</a:t>
            </a:r>
          </a:p>
          <a:p>
            <a:pPr marL="346075" indent="0" eaLnBrk="1" hangingPunct="1">
              <a:buNone/>
            </a:pPr>
            <a:endParaRPr lang="en-US" altLang="en-US" sz="1200" b="1" i="1" kern="0" dirty="0">
              <a:solidFill>
                <a:schemeClr val="bg1"/>
              </a:solidFill>
            </a:endParaRPr>
          </a:p>
          <a:p>
            <a:pPr marL="346075" indent="0" eaLnBrk="1" hangingPunct="1">
              <a:buNone/>
            </a:pPr>
            <a:r>
              <a:rPr lang="en-US" altLang="en-US" sz="2400" b="1" i="1" kern="0" dirty="0">
                <a:solidFill>
                  <a:schemeClr val="bg1"/>
                </a:solidFill>
              </a:rPr>
              <a:t>“ … to the Jews I became a Jew …. To those who are without the law, as without the law …. 1 Cor. 9:20-23</a:t>
            </a:r>
          </a:p>
          <a:p>
            <a:pPr marL="346075" indent="0" eaLnBrk="1" hangingPunct="1">
              <a:lnSpc>
                <a:spcPct val="150000"/>
              </a:lnSpc>
              <a:buNone/>
            </a:pPr>
            <a:endParaRPr lang="en-US" altLang="en-US" sz="2400" b="1" i="1" kern="0" dirty="0">
              <a:solidFill>
                <a:schemeClr val="bg1"/>
              </a:solidFill>
            </a:endParaRPr>
          </a:p>
          <a:p>
            <a:pPr marL="346075" indent="0" eaLnBrk="1" hangingPunct="1">
              <a:lnSpc>
                <a:spcPct val="150000"/>
              </a:lnSpc>
              <a:buNone/>
            </a:pPr>
            <a:endParaRPr lang="en-US" altLang="en-US" sz="2400" b="1" i="1" kern="0" dirty="0">
              <a:solidFill>
                <a:schemeClr val="bg1"/>
              </a:solidFill>
            </a:endParaRPr>
          </a:p>
          <a:p>
            <a:pPr marL="346075" indent="0" eaLnBrk="1" hangingPunct="1">
              <a:lnSpc>
                <a:spcPct val="150000"/>
              </a:lnSpc>
              <a:buNone/>
            </a:pPr>
            <a:endParaRPr lang="en-US" altLang="en-US" sz="2400" b="1" kern="0" dirty="0">
              <a:solidFill>
                <a:schemeClr val="bg1"/>
              </a:solidFill>
            </a:endParaRPr>
          </a:p>
        </p:txBody>
      </p:sp>
    </p:spTree>
    <p:extLst>
      <p:ext uri="{BB962C8B-B14F-4D97-AF65-F5344CB8AC3E}">
        <p14:creationId xmlns:p14="http://schemas.microsoft.com/office/powerpoint/2010/main" val="2510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535905832"/>
              </p:ext>
            </p:extLst>
          </p:nvPr>
        </p:nvGraphicFramePr>
        <p:xfrm>
          <a:off x="2209800" y="2057401"/>
          <a:ext cx="7924800" cy="3955658"/>
        </p:xfrm>
        <a:graphic>
          <a:graphicData uri="http://schemas.openxmlformats.org/drawingml/2006/table">
            <a:tbl>
              <a:tblPr firstRow="1" firstCol="1" bandRow="1">
                <a:tableStyleId>{18603FDC-E32A-4AB5-989C-0864C3EAD2B8}</a:tableStyleId>
              </a:tblPr>
              <a:tblGrid>
                <a:gridCol w="114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2000" u="sng" dirty="0">
                          <a:effectLst/>
                        </a:rPr>
                        <a:t>Session </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u="sng" dirty="0">
                          <a:effectLst/>
                        </a:rPr>
                        <a:t>Title</a:t>
                      </a:r>
                      <a:endParaRPr lang="en-US" sz="1800"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0"/>
                  </a:ext>
                </a:extLst>
              </a:tr>
              <a:tr h="304800">
                <a:tc>
                  <a:txBody>
                    <a:bodyPr/>
                    <a:lstStyle/>
                    <a:p>
                      <a:pPr marL="0" marR="0">
                        <a:lnSpc>
                          <a:spcPct val="115000"/>
                        </a:lnSpc>
                        <a:spcBef>
                          <a:spcPts val="0"/>
                        </a:spcBef>
                        <a:spcAft>
                          <a:spcPts val="0"/>
                        </a:spcAft>
                      </a:pPr>
                      <a:r>
                        <a:rPr lang="en-US" sz="2000" dirty="0">
                          <a:solidFill>
                            <a:schemeClr val="bg1"/>
                          </a:solidFill>
                          <a:effectLst/>
                        </a:rPr>
                        <a:t>1</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1 and 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1"/>
                  </a:ext>
                </a:extLst>
              </a:tr>
              <a:tr h="348439">
                <a:tc>
                  <a:txBody>
                    <a:bodyPr/>
                    <a:lstStyle/>
                    <a:p>
                      <a:pPr marL="0" marR="0">
                        <a:lnSpc>
                          <a:spcPct val="115000"/>
                        </a:lnSpc>
                        <a:spcBef>
                          <a:spcPts val="0"/>
                        </a:spcBef>
                        <a:spcAft>
                          <a:spcPts val="0"/>
                        </a:spcAft>
                      </a:pPr>
                      <a:r>
                        <a:rPr lang="en-US" sz="2000" dirty="0">
                          <a:solidFill>
                            <a:schemeClr val="tx1"/>
                          </a:solidFill>
                          <a:effectLst/>
                        </a:rPr>
                        <a:t>2</a:t>
                      </a:r>
                      <a:endParaRPr lang="en-US" sz="1800" dirty="0">
                        <a:solidFill>
                          <a:schemeClr val="tx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rPr>
                        <a:t>7 Church Revitalization Tools: Tools 3-5</a:t>
                      </a:r>
                      <a:endParaRPr lang="en-US" sz="1800" b="1" dirty="0">
                        <a:solidFill>
                          <a:schemeClr val="tx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2"/>
                  </a:ext>
                </a:extLst>
              </a:tr>
              <a:tr h="348439">
                <a:tc>
                  <a:txBody>
                    <a:bodyPr/>
                    <a:lstStyle/>
                    <a:p>
                      <a:pPr marL="0" marR="0">
                        <a:lnSpc>
                          <a:spcPct val="115000"/>
                        </a:lnSpc>
                        <a:spcBef>
                          <a:spcPts val="0"/>
                        </a:spcBef>
                        <a:spcAft>
                          <a:spcPts val="0"/>
                        </a:spcAft>
                      </a:pPr>
                      <a:r>
                        <a:rPr lang="en-US" sz="2000" dirty="0">
                          <a:effectLst/>
                        </a:rPr>
                        <a:t>3</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7 Church Revitalization Tools: Tools 6-7</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3"/>
                  </a:ext>
                </a:extLst>
              </a:tr>
              <a:tr h="348439">
                <a:tc>
                  <a:txBody>
                    <a:bodyPr/>
                    <a:lstStyle/>
                    <a:p>
                      <a:pPr marL="0" marR="0">
                        <a:lnSpc>
                          <a:spcPct val="115000"/>
                        </a:lnSpc>
                        <a:spcBef>
                          <a:spcPts val="0"/>
                        </a:spcBef>
                        <a:spcAft>
                          <a:spcPts val="0"/>
                        </a:spcAft>
                      </a:pPr>
                      <a:r>
                        <a:rPr lang="en-US" sz="2000" dirty="0">
                          <a:effectLst/>
                        </a:rPr>
                        <a:t>4</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1-3</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4"/>
                  </a:ext>
                </a:extLst>
              </a:tr>
              <a:tr h="348439">
                <a:tc>
                  <a:txBody>
                    <a:bodyPr/>
                    <a:lstStyle/>
                    <a:p>
                      <a:pPr marL="0" marR="0">
                        <a:lnSpc>
                          <a:spcPct val="115000"/>
                        </a:lnSpc>
                        <a:spcBef>
                          <a:spcPts val="0"/>
                        </a:spcBef>
                        <a:spcAft>
                          <a:spcPts val="0"/>
                        </a:spcAft>
                      </a:pPr>
                      <a:r>
                        <a:rPr lang="en-US" sz="2000" dirty="0">
                          <a:effectLst/>
                        </a:rPr>
                        <a:t>5</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4-6</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5"/>
                  </a:ext>
                </a:extLst>
              </a:tr>
              <a:tr h="348439">
                <a:tc>
                  <a:txBody>
                    <a:bodyPr/>
                    <a:lstStyle/>
                    <a:p>
                      <a:pPr marL="0" marR="0">
                        <a:lnSpc>
                          <a:spcPct val="115000"/>
                        </a:lnSpc>
                        <a:spcBef>
                          <a:spcPts val="0"/>
                        </a:spcBef>
                        <a:spcAft>
                          <a:spcPts val="0"/>
                        </a:spcAft>
                      </a:pPr>
                      <a:r>
                        <a:rPr lang="en-US" sz="2000" dirty="0">
                          <a:effectLst/>
                        </a:rPr>
                        <a:t>6</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7-9</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6"/>
                  </a:ext>
                </a:extLst>
              </a:tr>
              <a:tr h="381000">
                <a:tc>
                  <a:txBody>
                    <a:bodyPr/>
                    <a:lstStyle/>
                    <a:p>
                      <a:pPr marL="0" marR="0">
                        <a:lnSpc>
                          <a:spcPct val="115000"/>
                        </a:lnSpc>
                        <a:spcBef>
                          <a:spcPts val="0"/>
                        </a:spcBef>
                        <a:spcAft>
                          <a:spcPts val="0"/>
                        </a:spcAft>
                      </a:pPr>
                      <a:r>
                        <a:rPr lang="en-US" sz="2000" dirty="0">
                          <a:effectLst/>
                        </a:rPr>
                        <a:t>7</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10-12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7"/>
                  </a:ext>
                </a:extLst>
              </a:tr>
              <a:tr h="348439">
                <a:tc>
                  <a:txBody>
                    <a:bodyPr/>
                    <a:lstStyle/>
                    <a:p>
                      <a:pPr marL="0" marR="0">
                        <a:lnSpc>
                          <a:spcPct val="115000"/>
                        </a:lnSpc>
                        <a:spcBef>
                          <a:spcPts val="0"/>
                        </a:spcBef>
                        <a:spcAft>
                          <a:spcPts val="0"/>
                        </a:spcAft>
                      </a:pPr>
                      <a:r>
                        <a:rPr lang="en-US" sz="2000" dirty="0">
                          <a:effectLst/>
                        </a:rPr>
                        <a:t>8</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Certification and Consulting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8"/>
                  </a:ext>
                </a:extLst>
              </a:tr>
              <a:tr h="348439">
                <a:tc>
                  <a:txBody>
                    <a:bodyPr/>
                    <a:lstStyle/>
                    <a:p>
                      <a:pPr marL="0" marR="0">
                        <a:lnSpc>
                          <a:spcPct val="115000"/>
                        </a:lnSpc>
                        <a:spcBef>
                          <a:spcPts val="0"/>
                        </a:spcBef>
                        <a:spcAft>
                          <a:spcPts val="0"/>
                        </a:spcAft>
                      </a:pPr>
                      <a:r>
                        <a:rPr lang="en-US" sz="2000" dirty="0">
                          <a:effectLst/>
                        </a:rPr>
                        <a:t>9</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Comprehensive Church Health Assessment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9"/>
                  </a:ext>
                </a:extLst>
              </a:tr>
              <a:tr h="348439">
                <a:tc>
                  <a:txBody>
                    <a:bodyPr/>
                    <a:lstStyle/>
                    <a:p>
                      <a:pPr marL="0" marR="0">
                        <a:lnSpc>
                          <a:spcPct val="115000"/>
                        </a:lnSpc>
                        <a:spcBef>
                          <a:spcPts val="0"/>
                        </a:spcBef>
                        <a:spcAft>
                          <a:spcPts val="0"/>
                        </a:spcAft>
                      </a:pPr>
                      <a:r>
                        <a:rPr lang="en-US" sz="2000" dirty="0">
                          <a:effectLst/>
                        </a:rPr>
                        <a:t>10</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and How To Launch a Consulting Practice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2995749" y="650965"/>
            <a:ext cx="6604693" cy="825675"/>
          </a:xfrm>
          <a:prstGeom prst="rect">
            <a:avLst/>
          </a:prstGeom>
          <a:noFill/>
        </p:spPr>
        <p:txBody>
          <a:bodyPr wrap="none" rtlCol="0">
            <a:spAutoFit/>
          </a:bodyPr>
          <a:lstStyle/>
          <a:p>
            <a:pPr marL="990600" marR="0" lvl="0" indent="-533400" algn="l" defTabSz="914400" rtl="0" eaLnBrk="1" fontAlgn="auto" latinLnBrk="0" hangingPunct="1">
              <a:lnSpc>
                <a:spcPct val="150000"/>
              </a:lnSpc>
              <a:spcBef>
                <a:spcPct val="20000"/>
              </a:spcBef>
              <a:spcAft>
                <a:spcPts val="0"/>
              </a:spcAft>
              <a:buClr>
                <a:srgbClr val="000000"/>
              </a:buClr>
              <a:buSzTx/>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Online Training 10 Sessions</a:t>
            </a:r>
          </a:p>
        </p:txBody>
      </p:sp>
    </p:spTree>
    <p:extLst>
      <p:ext uri="{BB962C8B-B14F-4D97-AF65-F5344CB8AC3E}">
        <p14:creationId xmlns:p14="http://schemas.microsoft.com/office/powerpoint/2010/main" val="99645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6A2EA8C-C9A8-46AA-BE93-DD824E8BBC81}"/>
              </a:ext>
            </a:extLst>
          </p:cNvPr>
          <p:cNvSpPr txBox="1">
            <a:spLocks noChangeArrowheads="1"/>
          </p:cNvSpPr>
          <p:nvPr/>
        </p:nvSpPr>
        <p:spPr>
          <a:xfrm>
            <a:off x="929488" y="2278200"/>
            <a:ext cx="10351319"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88975" eaLnBrk="1" hangingPunct="1">
              <a:spcBef>
                <a:spcPts val="0"/>
              </a:spcBef>
              <a:buFont typeface="Arial" panose="020B0604020202020204" pitchFamily="34" charset="0"/>
              <a:buChar char="•"/>
            </a:pPr>
            <a:r>
              <a:rPr lang="en-US" altLang="en-US" sz="2400" b="1" kern="0" dirty="0">
                <a:solidFill>
                  <a:srgbClr val="FFC000"/>
                </a:solidFill>
              </a:rPr>
              <a:t>Strategy</a:t>
            </a:r>
            <a:r>
              <a:rPr lang="en-US" altLang="en-US" sz="2400" b="1" i="1" kern="0" dirty="0">
                <a:solidFill>
                  <a:schemeClr val="bg1"/>
                </a:solidFill>
              </a:rPr>
              <a:t>- clear definition and communication of who we are, where we are going, and how we will get there. </a:t>
            </a:r>
          </a:p>
          <a:p>
            <a:pPr marL="346075" indent="0" eaLnBrk="1" hangingPunct="1">
              <a:spcBef>
                <a:spcPts val="0"/>
              </a:spcBef>
              <a:buNone/>
            </a:pPr>
            <a:endParaRPr lang="en-US" altLang="en-US" sz="2800" b="1" i="1" kern="0" dirty="0">
              <a:solidFill>
                <a:schemeClr val="bg1"/>
              </a:solidFill>
            </a:endParaRPr>
          </a:p>
          <a:p>
            <a:pPr marL="688975" eaLnBrk="1" hangingPunct="1">
              <a:spcBef>
                <a:spcPts val="0"/>
              </a:spcBef>
              <a:buFont typeface="Arial" panose="020B0604020202020204" pitchFamily="34" charset="0"/>
              <a:buChar char="•"/>
            </a:pPr>
            <a:r>
              <a:rPr lang="en-US" altLang="en-US" sz="2400" b="1" kern="0" dirty="0">
                <a:solidFill>
                  <a:srgbClr val="FFC000"/>
                </a:solidFill>
              </a:rPr>
              <a:t>Structure</a:t>
            </a:r>
            <a:r>
              <a:rPr lang="en-US" altLang="en-US" sz="2400" b="1" i="1" kern="0" dirty="0">
                <a:solidFill>
                  <a:schemeClr val="bg1"/>
                </a:solidFill>
              </a:rPr>
              <a:t>- organizing the relationship of the staff, our board(s), and our congregation to allow us to accomplish our strategy.</a:t>
            </a:r>
          </a:p>
          <a:p>
            <a:pPr marL="346075" indent="0" eaLnBrk="1" hangingPunct="1">
              <a:spcBef>
                <a:spcPts val="0"/>
              </a:spcBef>
              <a:buNone/>
            </a:pPr>
            <a:endParaRPr lang="en-US" altLang="en-US" sz="2800" b="1" i="1" kern="0" dirty="0">
              <a:solidFill>
                <a:schemeClr val="bg1"/>
              </a:solidFill>
            </a:endParaRPr>
          </a:p>
          <a:p>
            <a:pPr marL="688975" eaLnBrk="1" hangingPunct="1">
              <a:spcBef>
                <a:spcPts val="0"/>
              </a:spcBef>
              <a:buFont typeface="Arial" panose="020B0604020202020204" pitchFamily="34" charset="0"/>
              <a:buChar char="•"/>
            </a:pPr>
            <a:r>
              <a:rPr lang="en-US" altLang="en-US" sz="2400" b="1" kern="0" dirty="0">
                <a:solidFill>
                  <a:srgbClr val="FFC000"/>
                </a:solidFill>
              </a:rPr>
              <a:t>Leaders</a:t>
            </a:r>
            <a:r>
              <a:rPr lang="en-US" altLang="en-US" sz="2400" b="1" i="1" kern="0" dirty="0">
                <a:solidFill>
                  <a:schemeClr val="bg1"/>
                </a:solidFill>
              </a:rPr>
              <a:t>- recruiting leaders based on the needs of the church, coaching them to develop their strengths and ministry impact, and </a:t>
            </a:r>
          </a:p>
          <a:p>
            <a:pPr marL="346075" indent="0" eaLnBrk="1" hangingPunct="1">
              <a:spcBef>
                <a:spcPts val="0"/>
              </a:spcBef>
              <a:buNone/>
            </a:pPr>
            <a:r>
              <a:rPr lang="en-US" altLang="en-US" sz="2400" b="1" i="1" kern="0" dirty="0">
                <a:solidFill>
                  <a:schemeClr val="bg1"/>
                </a:solidFill>
              </a:rPr>
              <a:t>    using a leadership forum for both paid staff and lay leaders. </a:t>
            </a:r>
          </a:p>
          <a:p>
            <a:pPr marL="346075" indent="0" eaLnBrk="1" hangingPunct="1">
              <a:spcBef>
                <a:spcPts val="0"/>
              </a:spcBef>
              <a:buNone/>
            </a:pPr>
            <a:endParaRPr lang="en-US" altLang="en-US" sz="2400" b="1" i="1" kern="0" dirty="0">
              <a:solidFill>
                <a:schemeClr val="bg1"/>
              </a:solidFill>
            </a:endParaRPr>
          </a:p>
          <a:p>
            <a:pPr marL="346075" indent="0" eaLnBrk="1" hangingPunct="1">
              <a:lnSpc>
                <a:spcPct val="150000"/>
              </a:lnSpc>
              <a:buNone/>
            </a:pPr>
            <a:endParaRPr lang="en-US" altLang="en-US" sz="2400" b="1" i="1" kern="0" dirty="0">
              <a:solidFill>
                <a:schemeClr val="bg1"/>
              </a:solidFill>
            </a:endParaRPr>
          </a:p>
          <a:p>
            <a:pPr marL="346075" indent="0" eaLnBrk="1" hangingPunct="1">
              <a:lnSpc>
                <a:spcPct val="150000"/>
              </a:lnSpc>
              <a:buNone/>
            </a:pPr>
            <a:endParaRPr lang="en-US" altLang="en-US" sz="2400" b="1" kern="0" dirty="0">
              <a:solidFill>
                <a:schemeClr val="bg1"/>
              </a:solidFill>
            </a:endParaRPr>
          </a:p>
        </p:txBody>
      </p:sp>
    </p:spTree>
    <p:extLst>
      <p:ext uri="{BB962C8B-B14F-4D97-AF65-F5344CB8AC3E}">
        <p14:creationId xmlns:p14="http://schemas.microsoft.com/office/powerpoint/2010/main" val="3128941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29787D77-37BE-40DC-912F-F94937699D37}"/>
              </a:ext>
            </a:extLst>
          </p:cNvPr>
          <p:cNvSpPr txBox="1">
            <a:spLocks noChangeArrowheads="1"/>
          </p:cNvSpPr>
          <p:nvPr/>
        </p:nvSpPr>
        <p:spPr>
          <a:xfrm>
            <a:off x="929488" y="2278200"/>
            <a:ext cx="10351319"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88975" eaLnBrk="1" hangingPunct="1">
              <a:spcBef>
                <a:spcPts val="0"/>
              </a:spcBef>
              <a:buFont typeface="Arial" panose="020B0604020202020204" pitchFamily="34" charset="0"/>
              <a:buChar char="•"/>
            </a:pPr>
            <a:r>
              <a:rPr lang="en-US" altLang="en-US" sz="2400" b="1" kern="0" dirty="0">
                <a:solidFill>
                  <a:srgbClr val="FFC000"/>
                </a:solidFill>
              </a:rPr>
              <a:t>Outreach</a:t>
            </a:r>
            <a:r>
              <a:rPr lang="en-US" altLang="en-US" sz="2400" b="1" i="1" kern="0" dirty="0">
                <a:solidFill>
                  <a:schemeClr val="bg1"/>
                </a:solidFill>
              </a:rPr>
              <a:t>- Impactful expression of love and good deeds in the community that meets specific social and economic needs. </a:t>
            </a:r>
          </a:p>
          <a:p>
            <a:pPr marL="346075" indent="0" eaLnBrk="1" hangingPunct="1">
              <a:spcBef>
                <a:spcPts val="0"/>
              </a:spcBef>
              <a:buNone/>
            </a:pPr>
            <a:endParaRPr lang="en-US" altLang="en-US" sz="2800" b="1" i="1" kern="0" dirty="0">
              <a:solidFill>
                <a:schemeClr val="bg1"/>
              </a:solidFill>
            </a:endParaRPr>
          </a:p>
          <a:p>
            <a:pPr marL="688975" eaLnBrk="1" hangingPunct="1">
              <a:spcBef>
                <a:spcPts val="0"/>
              </a:spcBef>
              <a:buFont typeface="Arial" panose="020B0604020202020204" pitchFamily="34" charset="0"/>
              <a:buChar char="•"/>
            </a:pPr>
            <a:r>
              <a:rPr lang="en-US" altLang="en-US" sz="2400" b="1" kern="0" dirty="0">
                <a:solidFill>
                  <a:srgbClr val="FFC000"/>
                </a:solidFill>
              </a:rPr>
              <a:t>Onboarding</a:t>
            </a:r>
            <a:r>
              <a:rPr lang="en-US" altLang="en-US" sz="2400" b="1" i="1" kern="0" dirty="0">
                <a:solidFill>
                  <a:schemeClr val="bg1"/>
                </a:solidFill>
              </a:rPr>
              <a:t>- organized ministry that communicates with guests, helping them to become an active part of the church, and with those whose attendance is decreasing, helping them see the value of active fellowship with the church.</a:t>
            </a:r>
          </a:p>
          <a:p>
            <a:pPr marL="346075" indent="0" eaLnBrk="1" hangingPunct="1">
              <a:spcBef>
                <a:spcPts val="0"/>
              </a:spcBef>
              <a:buNone/>
            </a:pPr>
            <a:endParaRPr lang="en-US" altLang="en-US" sz="2800" b="1" i="1" kern="0" dirty="0">
              <a:solidFill>
                <a:schemeClr val="bg1"/>
              </a:solidFill>
            </a:endParaRPr>
          </a:p>
          <a:p>
            <a:pPr marL="688975" eaLnBrk="1" hangingPunct="1">
              <a:spcBef>
                <a:spcPts val="0"/>
              </a:spcBef>
              <a:buFont typeface="Arial" panose="020B0604020202020204" pitchFamily="34" charset="0"/>
              <a:buChar char="•"/>
            </a:pPr>
            <a:r>
              <a:rPr lang="en-US" altLang="en-US" sz="2400" b="1" i="1" kern="0" dirty="0">
                <a:solidFill>
                  <a:srgbClr val="FFC000"/>
                </a:solidFill>
              </a:rPr>
              <a:t>Resources</a:t>
            </a:r>
            <a:r>
              <a:rPr lang="en-US" altLang="en-US" sz="2400" b="1" i="1" kern="0" dirty="0">
                <a:solidFill>
                  <a:schemeClr val="bg1"/>
                </a:solidFill>
              </a:rPr>
              <a:t>- active attention to the church facilities, finances, and  information technology as essential tools for effective ministry. </a:t>
            </a:r>
          </a:p>
          <a:p>
            <a:pPr marL="346075" indent="0" eaLnBrk="1" hangingPunct="1">
              <a:spcBef>
                <a:spcPts val="0"/>
              </a:spcBef>
              <a:buNone/>
            </a:pPr>
            <a:endParaRPr lang="en-US" altLang="en-US" sz="2400" b="1" i="1" kern="0" dirty="0">
              <a:solidFill>
                <a:schemeClr val="bg1"/>
              </a:solidFill>
            </a:endParaRPr>
          </a:p>
          <a:p>
            <a:pPr marL="346075" indent="0" eaLnBrk="1" hangingPunct="1">
              <a:lnSpc>
                <a:spcPct val="150000"/>
              </a:lnSpc>
              <a:buNone/>
            </a:pPr>
            <a:endParaRPr lang="en-US" altLang="en-US" sz="2400" b="1" i="1" kern="0" dirty="0">
              <a:solidFill>
                <a:schemeClr val="bg1"/>
              </a:solidFill>
            </a:endParaRPr>
          </a:p>
          <a:p>
            <a:pPr marL="346075" indent="0" eaLnBrk="1" hangingPunct="1">
              <a:lnSpc>
                <a:spcPct val="150000"/>
              </a:lnSpc>
              <a:buNone/>
            </a:pPr>
            <a:endParaRPr lang="en-US" altLang="en-US" sz="2400" b="1" kern="0" dirty="0">
              <a:solidFill>
                <a:schemeClr val="bg1"/>
              </a:solidFill>
            </a:endParaRPr>
          </a:p>
        </p:txBody>
      </p:sp>
    </p:spTree>
    <p:extLst>
      <p:ext uri="{BB962C8B-B14F-4D97-AF65-F5344CB8AC3E}">
        <p14:creationId xmlns:p14="http://schemas.microsoft.com/office/powerpoint/2010/main" val="116371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701675" y="2391539"/>
            <a:ext cx="9196288"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b="1" u="sng" kern="0" dirty="0">
                <a:solidFill>
                  <a:schemeClr val="bg1"/>
                </a:solidFill>
              </a:rPr>
              <a:t>Survey Participants</a:t>
            </a:r>
          </a:p>
          <a:p>
            <a:pPr marL="346075" indent="0" eaLnBrk="1" hangingPunct="1">
              <a:spcBef>
                <a:spcPts val="0"/>
              </a:spcBef>
              <a:buNone/>
            </a:pPr>
            <a:endParaRPr lang="en-US" altLang="en-US" sz="2400" b="1" u="sng" kern="0" dirty="0">
              <a:solidFill>
                <a:schemeClr val="bg1"/>
              </a:solidFill>
            </a:endParaRPr>
          </a:p>
          <a:p>
            <a:pPr marL="346075" indent="0" eaLnBrk="1" hangingPunct="1">
              <a:spcBef>
                <a:spcPts val="0"/>
              </a:spcBef>
              <a:buNone/>
            </a:pPr>
            <a:r>
              <a:rPr lang="en-US" altLang="en-US" sz="2400" b="1" kern="0" dirty="0">
                <a:solidFill>
                  <a:schemeClr val="bg1"/>
                </a:solidFill>
              </a:rPr>
              <a:t>The Organizational Health Survey will recommend that 100% of the paid ministry staff, and the board or boards of the church participate. However, a sample of the entire congregation will not be required. </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Many of the organizational matters in the survey will not be well known by the congregation. </a:t>
            </a:r>
            <a:endParaRPr lang="en-US" altLang="en-US" b="1" kern="0" dirty="0">
              <a:solidFill>
                <a:schemeClr val="bg1"/>
              </a:solidFill>
            </a:endParaRPr>
          </a:p>
          <a:p>
            <a:pPr marL="346075" indent="0" eaLnBrk="1" hangingPunct="1">
              <a:lnSpc>
                <a:spcPct val="150000"/>
              </a:lnSpc>
              <a:buNone/>
            </a:pPr>
            <a:endParaRPr lang="en-US" altLang="en-US" sz="2400" b="1" kern="0" dirty="0">
              <a:solidFill>
                <a:schemeClr val="bg1"/>
              </a:solidFill>
            </a:endParaRPr>
          </a:p>
        </p:txBody>
      </p:sp>
      <p:pic>
        <p:nvPicPr>
          <p:cNvPr id="4" name="Graphic 3" descr="Hierarchy">
            <a:extLst>
              <a:ext uri="{FF2B5EF4-FFF2-40B4-BE49-F238E27FC236}">
                <a16:creationId xmlns:a16="http://schemas.microsoft.com/office/drawing/2014/main" id="{766B0CD7-9827-4506-9C0E-2F8D4B60B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6874" y="3163182"/>
            <a:ext cx="1873116" cy="1873116"/>
          </a:xfrm>
          <a:prstGeom prst="rect">
            <a:avLst/>
          </a:prstGeom>
        </p:spPr>
      </p:pic>
    </p:spTree>
    <p:extLst>
      <p:ext uri="{BB962C8B-B14F-4D97-AF65-F5344CB8AC3E}">
        <p14:creationId xmlns:p14="http://schemas.microsoft.com/office/powerpoint/2010/main" val="376936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701675" y="2049406"/>
            <a:ext cx="9196288"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b="1" u="sng" kern="0" dirty="0">
                <a:solidFill>
                  <a:schemeClr val="bg1"/>
                </a:solidFill>
              </a:rPr>
              <a:t>Survey Design</a:t>
            </a:r>
          </a:p>
          <a:p>
            <a:pPr marL="346075" indent="0" eaLnBrk="1" hangingPunct="1">
              <a:spcBef>
                <a:spcPts val="0"/>
              </a:spcBef>
              <a:buNone/>
            </a:pPr>
            <a:endParaRPr lang="en-US" altLang="en-US" sz="2800" b="1" u="sng" kern="0" dirty="0">
              <a:solidFill>
                <a:schemeClr val="bg1"/>
              </a:solidFill>
            </a:endParaRPr>
          </a:p>
          <a:p>
            <a:pPr marL="346075" indent="0" eaLnBrk="1" hangingPunct="1">
              <a:spcBef>
                <a:spcPts val="0"/>
              </a:spcBef>
              <a:buNone/>
            </a:pPr>
            <a:r>
              <a:rPr lang="en-US" altLang="en-US" sz="2400" b="1" kern="0" dirty="0">
                <a:solidFill>
                  <a:schemeClr val="bg1"/>
                </a:solidFill>
              </a:rPr>
              <a:t>The survey will be administered online in two parts: </a:t>
            </a:r>
          </a:p>
          <a:p>
            <a:pPr marL="346075" indent="0" eaLnBrk="1" hangingPunct="1">
              <a:spcBef>
                <a:spcPts val="0"/>
              </a:spcBef>
              <a:buNone/>
            </a:pPr>
            <a:endParaRPr lang="en-US" altLang="en-US" sz="2400" b="1" u="sng" kern="0" dirty="0">
              <a:solidFill>
                <a:schemeClr val="bg1"/>
              </a:solidFill>
            </a:endParaRPr>
          </a:p>
          <a:p>
            <a:pPr marL="688975" eaLnBrk="1" hangingPunct="1">
              <a:spcBef>
                <a:spcPts val="0"/>
              </a:spcBef>
            </a:pPr>
            <a:r>
              <a:rPr lang="en-US" altLang="en-US" sz="2400" b="1" kern="0" dirty="0">
                <a:solidFill>
                  <a:schemeClr val="bg1"/>
                </a:solidFill>
              </a:rPr>
              <a:t>Part One will include 10 questions for each of the six areas of organizational health on the Fishbone Diagram. </a:t>
            </a:r>
          </a:p>
          <a:p>
            <a:pPr marL="346075" indent="0" eaLnBrk="1" hangingPunct="1">
              <a:spcBef>
                <a:spcPts val="0"/>
              </a:spcBef>
              <a:buNone/>
            </a:pPr>
            <a:endParaRPr lang="en-US" altLang="en-US" sz="2400" b="1" kern="0" dirty="0">
              <a:solidFill>
                <a:schemeClr val="bg1"/>
              </a:solidFill>
            </a:endParaRPr>
          </a:p>
          <a:p>
            <a:pPr marL="688975" eaLnBrk="1" hangingPunct="1">
              <a:spcBef>
                <a:spcPts val="0"/>
              </a:spcBef>
            </a:pPr>
            <a:r>
              <a:rPr lang="en-US" altLang="en-US" sz="2400" b="1" kern="0" dirty="0">
                <a:solidFill>
                  <a:schemeClr val="bg1"/>
                </a:solidFill>
              </a:rPr>
              <a:t>Part Two will address the life cycle curve of the church and calculate up to nine other ratio analyses for the church. The ratio analysis will include discussion of a healthy range and compare the church’s ratio to the healthy range.</a:t>
            </a:r>
          </a:p>
          <a:p>
            <a:pPr marL="688975" eaLnBrk="1" hangingPunct="1">
              <a:spcBef>
                <a:spcPts val="0"/>
              </a:spcBef>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800" b="1" u="sng"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3" name="Graphic 2" descr="Pie chart">
            <a:extLst>
              <a:ext uri="{FF2B5EF4-FFF2-40B4-BE49-F238E27FC236}">
                <a16:creationId xmlns:a16="http://schemas.microsoft.com/office/drawing/2014/main" id="{D6732149-704A-4CE2-B790-FFAAF23DBD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6485" y="5086165"/>
            <a:ext cx="1301015" cy="1301015"/>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61D7C0F3-C7C7-481E-8642-2FD0B5837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029" y="4160464"/>
            <a:ext cx="1953929" cy="543195"/>
          </a:xfrm>
          <a:prstGeom prst="rect">
            <a:avLst/>
          </a:prstGeom>
          <a:ln w="47625">
            <a:solidFill>
              <a:schemeClr val="tx1"/>
            </a:solidFill>
          </a:ln>
        </p:spPr>
      </p:pic>
    </p:spTree>
    <p:extLst>
      <p:ext uri="{BB962C8B-B14F-4D97-AF65-F5344CB8AC3E}">
        <p14:creationId xmlns:p14="http://schemas.microsoft.com/office/powerpoint/2010/main" val="178594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634682" y="1676399"/>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b="1" u="sng" kern="0" dirty="0">
                <a:solidFill>
                  <a:schemeClr val="bg1"/>
                </a:solidFill>
              </a:rPr>
              <a:t>Part Two 10 Analyses and Ratios  1-4</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*Lifecycle Curve versus community growth trend over 10 years</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*Attendance by adult decade group compared to community groups</a:t>
            </a:r>
          </a:p>
          <a:p>
            <a:pPr marL="346075" indent="0" eaLnBrk="1" hangingPunct="1">
              <a:spcBef>
                <a:spcPts val="0"/>
              </a:spcBef>
              <a:buNone/>
            </a:pPr>
            <a:r>
              <a:rPr lang="en-US" altLang="en-US" sz="2400" b="1" kern="0" dirty="0">
                <a:solidFill>
                  <a:schemeClr val="bg1"/>
                </a:solidFill>
              </a:rPr>
              <a:t>     (shows if the church is younger or older than its community)</a:t>
            </a:r>
          </a:p>
          <a:p>
            <a:pPr marL="346075" indent="0" eaLnBrk="1" hangingPunct="1">
              <a:lnSpc>
                <a:spcPct val="200000"/>
              </a:lnSpc>
              <a:spcBef>
                <a:spcPts val="0"/>
              </a:spcBef>
              <a:buNone/>
            </a:pPr>
            <a:r>
              <a:rPr lang="en-US" altLang="en-US" sz="2400" b="1" kern="0" dirty="0">
                <a:solidFill>
                  <a:schemeClr val="bg1"/>
                </a:solidFill>
              </a:rPr>
              <a:t>Attendance percentages by town or city </a:t>
            </a:r>
          </a:p>
          <a:p>
            <a:pPr marL="346075" indent="0" eaLnBrk="1" hangingPunct="1">
              <a:lnSpc>
                <a:spcPct val="200000"/>
              </a:lnSpc>
              <a:spcBef>
                <a:spcPts val="0"/>
              </a:spcBef>
              <a:buNone/>
            </a:pPr>
            <a:r>
              <a:rPr lang="en-US" altLang="en-US" sz="2400" b="1" kern="0" dirty="0">
                <a:solidFill>
                  <a:schemeClr val="bg1"/>
                </a:solidFill>
              </a:rPr>
              <a:t>Number of volunteer positions per 100 people vs Guideline</a:t>
            </a:r>
          </a:p>
          <a:p>
            <a:pPr marL="346075" indent="0" eaLnBrk="1" hangingPunct="1">
              <a:spcBef>
                <a:spcPts val="0"/>
              </a:spcBef>
              <a:buNone/>
            </a:pPr>
            <a:endParaRPr lang="en-US" altLang="en-US" sz="1600" b="1" kern="0" dirty="0">
              <a:solidFill>
                <a:schemeClr val="bg1"/>
              </a:solidFill>
            </a:endParaRPr>
          </a:p>
          <a:p>
            <a:pPr marL="346075" indent="0" eaLnBrk="1" hangingPunct="1">
              <a:spcBef>
                <a:spcPts val="0"/>
              </a:spcBef>
              <a:buNone/>
            </a:pPr>
            <a:r>
              <a:rPr lang="en-US" altLang="en-US" sz="2400" b="1" kern="0" dirty="0">
                <a:solidFill>
                  <a:schemeClr val="bg1"/>
                </a:solidFill>
              </a:rPr>
              <a:t>          *</a:t>
            </a:r>
            <a:r>
              <a:rPr lang="en-US" altLang="en-US" sz="2400" b="1" i="1" kern="0" dirty="0">
                <a:solidFill>
                  <a:schemeClr val="bg1"/>
                </a:solidFill>
              </a:rPr>
              <a:t>requires completion of a demographics study </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9" name="Graphic 8" descr="Pie chart">
            <a:extLst>
              <a:ext uri="{FF2B5EF4-FFF2-40B4-BE49-F238E27FC236}">
                <a16:creationId xmlns:a16="http://schemas.microsoft.com/office/drawing/2014/main" id="{76F3E022-0619-4815-84C4-EAB90B14D6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3593" y="4062651"/>
            <a:ext cx="1301015" cy="1301015"/>
          </a:xfrm>
          <a:prstGeom prst="rect">
            <a:avLst/>
          </a:prstGeom>
        </p:spPr>
      </p:pic>
    </p:spTree>
    <p:extLst>
      <p:ext uri="{BB962C8B-B14F-4D97-AF65-F5344CB8AC3E}">
        <p14:creationId xmlns:p14="http://schemas.microsoft.com/office/powerpoint/2010/main" val="207268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634682" y="1676399"/>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b="1" u="sng" kern="0" dirty="0">
                <a:solidFill>
                  <a:schemeClr val="bg1"/>
                </a:solidFill>
              </a:rPr>
              <a:t>Part Two 10 Analyses and Ratios  5-10</a:t>
            </a:r>
          </a:p>
          <a:p>
            <a:pPr marL="346075" indent="0" eaLnBrk="1" hangingPunct="1">
              <a:lnSpc>
                <a:spcPct val="200000"/>
              </a:lnSpc>
              <a:spcBef>
                <a:spcPts val="0"/>
              </a:spcBef>
              <a:buNone/>
            </a:pPr>
            <a:r>
              <a:rPr lang="en-US" altLang="en-US" sz="2400" b="1" kern="0" dirty="0">
                <a:solidFill>
                  <a:schemeClr val="bg1"/>
                </a:solidFill>
              </a:rPr>
              <a:t>General Fund giving trend </a:t>
            </a:r>
          </a:p>
          <a:p>
            <a:pPr marL="346075" indent="0" eaLnBrk="1" hangingPunct="1">
              <a:lnSpc>
                <a:spcPct val="200000"/>
              </a:lnSpc>
              <a:spcBef>
                <a:spcPts val="0"/>
              </a:spcBef>
              <a:buNone/>
            </a:pPr>
            <a:r>
              <a:rPr lang="en-US" altLang="en-US" sz="2400" b="1" kern="0" dirty="0">
                <a:solidFill>
                  <a:schemeClr val="bg1"/>
                </a:solidFill>
              </a:rPr>
              <a:t>Budget allocation %s vs Guideline </a:t>
            </a:r>
          </a:p>
          <a:p>
            <a:pPr marL="346075" indent="0" eaLnBrk="1" hangingPunct="1">
              <a:lnSpc>
                <a:spcPct val="200000"/>
              </a:lnSpc>
              <a:spcBef>
                <a:spcPts val="0"/>
              </a:spcBef>
              <a:buNone/>
            </a:pPr>
            <a:r>
              <a:rPr lang="en-US" altLang="en-US" sz="2400" b="1" kern="0" dirty="0">
                <a:solidFill>
                  <a:schemeClr val="bg1"/>
                </a:solidFill>
              </a:rPr>
              <a:t>Weeks of cash on hand vs Guideline </a:t>
            </a:r>
          </a:p>
          <a:p>
            <a:pPr marL="346075" indent="0" eaLnBrk="1" hangingPunct="1">
              <a:lnSpc>
                <a:spcPct val="200000"/>
              </a:lnSpc>
              <a:spcBef>
                <a:spcPts val="0"/>
              </a:spcBef>
              <a:buNone/>
            </a:pPr>
            <a:r>
              <a:rPr lang="en-US" altLang="en-US" sz="2400" b="1" kern="0" dirty="0">
                <a:solidFill>
                  <a:schemeClr val="bg1"/>
                </a:solidFill>
              </a:rPr>
              <a:t>Flock Ratio (average attendance over ministry staff FTE) vs Guideline</a:t>
            </a:r>
          </a:p>
          <a:p>
            <a:pPr marL="346075" indent="0" eaLnBrk="1" hangingPunct="1">
              <a:lnSpc>
                <a:spcPct val="200000"/>
              </a:lnSpc>
              <a:spcBef>
                <a:spcPts val="0"/>
              </a:spcBef>
              <a:buNone/>
            </a:pPr>
            <a:r>
              <a:rPr lang="en-US" altLang="en-US" sz="2400" b="1" kern="0" dirty="0">
                <a:solidFill>
                  <a:schemeClr val="bg1"/>
                </a:solidFill>
              </a:rPr>
              <a:t>Per centage of adults in groups vs Guideline</a:t>
            </a:r>
          </a:p>
          <a:p>
            <a:pPr marL="346075" indent="0" eaLnBrk="1" hangingPunct="1">
              <a:lnSpc>
                <a:spcPct val="200000"/>
              </a:lnSpc>
              <a:spcBef>
                <a:spcPts val="0"/>
              </a:spcBef>
              <a:buNone/>
            </a:pPr>
            <a:r>
              <a:rPr lang="en-US" altLang="en-US" sz="2400" b="1" kern="0" dirty="0">
                <a:solidFill>
                  <a:schemeClr val="bg1"/>
                </a:solidFill>
              </a:rPr>
              <a:t>Facility Traffic Light (green, yellow, or red light for five areas) </a:t>
            </a:r>
          </a:p>
          <a:p>
            <a:pPr marL="346075" indent="0" eaLnBrk="1" hangingPunct="1">
              <a:lnSpc>
                <a:spcPct val="200000"/>
              </a:lnSpc>
              <a:spcBef>
                <a:spcPts val="0"/>
              </a:spcBef>
              <a:buNone/>
            </a:pPr>
            <a:endParaRPr lang="en-US" altLang="en-US" sz="16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8" name="Graphic 7" descr="Pie chart">
            <a:extLst>
              <a:ext uri="{FF2B5EF4-FFF2-40B4-BE49-F238E27FC236}">
                <a16:creationId xmlns:a16="http://schemas.microsoft.com/office/drawing/2014/main" id="{F4115C13-A9BF-4956-8E1B-A3F785B8F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5092" y="3194778"/>
            <a:ext cx="1301015" cy="1301015"/>
          </a:xfrm>
          <a:prstGeom prst="rect">
            <a:avLst/>
          </a:prstGeom>
        </p:spPr>
      </p:pic>
    </p:spTree>
    <p:extLst>
      <p:ext uri="{BB962C8B-B14F-4D97-AF65-F5344CB8AC3E}">
        <p14:creationId xmlns:p14="http://schemas.microsoft.com/office/powerpoint/2010/main" val="3737791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634682" y="1676399"/>
            <a:ext cx="11173277"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b="1" u="sng" kern="0" dirty="0">
                <a:solidFill>
                  <a:schemeClr val="bg1"/>
                </a:solidFill>
              </a:rPr>
              <a:t>Guideline Percentages and Ratios</a:t>
            </a:r>
          </a:p>
          <a:p>
            <a:pPr marL="346075" indent="0" eaLnBrk="1" hangingPunct="1">
              <a:spcBef>
                <a:spcPts val="0"/>
              </a:spcBef>
              <a:buNone/>
            </a:pPr>
            <a:endParaRPr lang="en-US" altLang="en-US" b="1" u="sng" kern="0" dirty="0">
              <a:solidFill>
                <a:schemeClr val="bg1"/>
              </a:solidFill>
            </a:endParaRPr>
          </a:p>
          <a:p>
            <a:pPr marL="346075" indent="0" eaLnBrk="1" hangingPunct="1">
              <a:spcBef>
                <a:spcPts val="0"/>
              </a:spcBef>
              <a:buNone/>
            </a:pPr>
            <a:r>
              <a:rPr lang="en-US" altLang="en-US" sz="2400" b="1" kern="0" dirty="0">
                <a:solidFill>
                  <a:schemeClr val="bg1"/>
                </a:solidFill>
              </a:rPr>
              <a:t>Volunteer positions per 100 adults (McIntosh and Arn (</a:t>
            </a:r>
            <a:r>
              <a:rPr lang="en-US" altLang="en-US" sz="2000" b="1" kern="0" dirty="0">
                <a:solidFill>
                  <a:schemeClr val="bg1"/>
                </a:solidFill>
              </a:rPr>
              <a:t>What Every Pastor…)</a:t>
            </a: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r>
              <a:rPr lang="en-US" altLang="en-US" sz="2400" b="1" i="1" kern="0" dirty="0">
                <a:solidFill>
                  <a:schemeClr val="bg1"/>
                </a:solidFill>
              </a:rPr>
              <a:t>Growing churches: 		55:100   (high expectations)</a:t>
            </a:r>
          </a:p>
          <a:p>
            <a:pPr marL="346075" indent="0" eaLnBrk="1" hangingPunct="1">
              <a:spcBef>
                <a:spcPts val="0"/>
              </a:spcBef>
              <a:buNone/>
            </a:pPr>
            <a:r>
              <a:rPr lang="en-US" altLang="en-US" sz="2400" b="1" i="1" kern="0" dirty="0">
                <a:solidFill>
                  <a:schemeClr val="bg1"/>
                </a:solidFill>
              </a:rPr>
              <a:t>		Plateaued churches: 	43:100</a:t>
            </a:r>
          </a:p>
          <a:p>
            <a:pPr marL="346075" indent="0" eaLnBrk="1" hangingPunct="1">
              <a:spcBef>
                <a:spcPts val="0"/>
              </a:spcBef>
              <a:buNone/>
            </a:pPr>
            <a:r>
              <a:rPr lang="en-US" altLang="en-US" sz="2400" b="1" i="1" kern="0" dirty="0">
                <a:solidFill>
                  <a:schemeClr val="bg1"/>
                </a:solidFill>
              </a:rPr>
              <a:t>		Declining churches: 		27:100 </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Budget Allocation %s (Malphurs)</a:t>
            </a:r>
          </a:p>
          <a:p>
            <a:pPr marL="346075" indent="0" eaLnBrk="1" hangingPunct="1">
              <a:spcBef>
                <a:spcPts val="0"/>
              </a:spcBef>
              <a:buNone/>
            </a:pPr>
            <a:r>
              <a:rPr lang="en-US" altLang="en-US" sz="2400" b="1" kern="0" dirty="0">
                <a:solidFill>
                  <a:schemeClr val="bg1"/>
                </a:solidFill>
              </a:rPr>
              <a:t>		</a:t>
            </a:r>
            <a:r>
              <a:rPr lang="en-US" altLang="en-US" sz="2400" b="1" i="1" kern="0" dirty="0">
                <a:solidFill>
                  <a:schemeClr val="bg1"/>
                </a:solidFill>
              </a:rPr>
              <a:t>Ministries (not Missions, but includes admin./ops.   	20%</a:t>
            </a:r>
          </a:p>
          <a:p>
            <a:pPr marL="346075" indent="0" eaLnBrk="1" hangingPunct="1">
              <a:spcBef>
                <a:spcPts val="0"/>
              </a:spcBef>
              <a:buNone/>
            </a:pPr>
            <a:r>
              <a:rPr lang="en-US" altLang="en-US" sz="2400" b="1" i="1" kern="0" dirty="0">
                <a:solidFill>
                  <a:schemeClr val="bg1"/>
                </a:solidFill>
              </a:rPr>
              <a:t>		Missions 							10-15%</a:t>
            </a:r>
          </a:p>
          <a:p>
            <a:pPr marL="346075" indent="0" eaLnBrk="1" hangingPunct="1">
              <a:spcBef>
                <a:spcPts val="0"/>
              </a:spcBef>
              <a:buNone/>
            </a:pPr>
            <a:r>
              <a:rPr lang="en-US" altLang="en-US" sz="2400" b="1" i="1" kern="0" dirty="0">
                <a:solidFill>
                  <a:schemeClr val="bg1"/>
                </a:solidFill>
              </a:rPr>
              <a:t>		Facilities (includes mortgage and capital reserves) 	20-25%</a:t>
            </a:r>
          </a:p>
          <a:p>
            <a:pPr marL="346075" indent="0" eaLnBrk="1" hangingPunct="1">
              <a:spcBef>
                <a:spcPts val="0"/>
              </a:spcBef>
              <a:buNone/>
            </a:pPr>
            <a:r>
              <a:rPr lang="en-US" altLang="en-US" sz="2400" b="1" i="1" kern="0" dirty="0">
                <a:solidFill>
                  <a:schemeClr val="bg1"/>
                </a:solidFill>
              </a:rPr>
              <a:t>		Staff compensation and benefits 				40-60%</a:t>
            </a:r>
          </a:p>
          <a:p>
            <a:pPr marL="346075" indent="0" eaLnBrk="1" hangingPunct="1">
              <a:spcBef>
                <a:spcPts val="0"/>
              </a:spcBef>
              <a:buNone/>
            </a:pPr>
            <a:endParaRPr lang="en-US" altLang="en-US" sz="2400" b="1" kern="0" dirty="0">
              <a:solidFill>
                <a:schemeClr val="bg1"/>
              </a:solidFill>
            </a:endParaRPr>
          </a:p>
          <a:p>
            <a:pPr marL="346075" indent="0" eaLnBrk="1" hangingPunct="1">
              <a:lnSpc>
                <a:spcPct val="200000"/>
              </a:lnSpc>
              <a:spcBef>
                <a:spcPts val="0"/>
              </a:spcBef>
              <a:buNone/>
            </a:pPr>
            <a:endParaRPr lang="en-US" altLang="en-US" sz="16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8" name="Graphic 7" descr="Pie chart">
            <a:extLst>
              <a:ext uri="{FF2B5EF4-FFF2-40B4-BE49-F238E27FC236}">
                <a16:creationId xmlns:a16="http://schemas.microsoft.com/office/drawing/2014/main" id="{7A81EE61-6D12-48AB-BCF2-7B84FA2294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6472" y="3155157"/>
            <a:ext cx="1301015" cy="1301015"/>
          </a:xfrm>
          <a:prstGeom prst="rect">
            <a:avLst/>
          </a:prstGeom>
        </p:spPr>
      </p:pic>
    </p:spTree>
    <p:extLst>
      <p:ext uri="{BB962C8B-B14F-4D97-AF65-F5344CB8AC3E}">
        <p14:creationId xmlns:p14="http://schemas.microsoft.com/office/powerpoint/2010/main" val="482931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542607" y="2190306"/>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b="1" u="sng" kern="0" dirty="0">
                <a:solidFill>
                  <a:schemeClr val="bg1"/>
                </a:solidFill>
              </a:rPr>
              <a:t>Guideline Percentages and Ratios</a:t>
            </a:r>
          </a:p>
          <a:p>
            <a:pPr marL="346075" indent="0" eaLnBrk="1" hangingPunct="1">
              <a:spcBef>
                <a:spcPts val="0"/>
              </a:spcBef>
              <a:buNone/>
            </a:pPr>
            <a:endParaRPr lang="en-US" altLang="en-US" b="1" u="sng" kern="0" dirty="0">
              <a:solidFill>
                <a:schemeClr val="bg1"/>
              </a:solidFill>
            </a:endParaRPr>
          </a:p>
          <a:p>
            <a:pPr marL="346075" indent="0" eaLnBrk="1" hangingPunct="1">
              <a:spcBef>
                <a:spcPts val="0"/>
              </a:spcBef>
              <a:buNone/>
            </a:pPr>
            <a:r>
              <a:rPr lang="en-US" altLang="en-US" sz="2400" b="1" kern="0" dirty="0">
                <a:solidFill>
                  <a:schemeClr val="bg1"/>
                </a:solidFill>
              </a:rPr>
              <a:t>Weeks of Cash on Hand (Maximum Generosity</a:t>
            </a:r>
          </a:p>
          <a:p>
            <a:pPr marL="346075" indent="0" eaLnBrk="1" hangingPunct="1">
              <a:spcBef>
                <a:spcPts val="0"/>
              </a:spcBef>
              <a:buNone/>
            </a:pPr>
            <a:r>
              <a:rPr lang="en-US" altLang="en-US" sz="2400" b="1" kern="0" dirty="0">
                <a:solidFill>
                  <a:schemeClr val="bg1"/>
                </a:solidFill>
              </a:rPr>
              <a:t>  and ECFA)							6-9 </a:t>
            </a:r>
            <a:r>
              <a:rPr lang="en-US" altLang="en-US" sz="2400" b="1" kern="0" dirty="0" err="1">
                <a:solidFill>
                  <a:schemeClr val="bg1"/>
                </a:solidFill>
              </a:rPr>
              <a:t>wks</a:t>
            </a:r>
            <a:r>
              <a:rPr lang="en-US" altLang="en-US" sz="2400" b="1" kern="0" dirty="0">
                <a:solidFill>
                  <a:schemeClr val="bg1"/>
                </a:solidFill>
              </a:rPr>
              <a:t> or more</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Flock Ratio – McIntosh (Staff Your Church …)		100-150:1 </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Per centage of adults in groups  - McIntosh/Osborne	70-80%</a:t>
            </a:r>
          </a:p>
          <a:p>
            <a:pPr marL="346075" indent="0" eaLnBrk="1" hangingPunct="1">
              <a:spcBef>
                <a:spcPts val="0"/>
              </a:spcBef>
              <a:buNone/>
            </a:pPr>
            <a:r>
              <a:rPr lang="en-US" altLang="en-US" sz="2400" b="1" kern="0" dirty="0">
                <a:solidFill>
                  <a:schemeClr val="bg1"/>
                </a:solidFill>
              </a:rPr>
              <a:t>   (100 Rules…. and Sticky Church)</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Facility Traffic Light percentages – McIntosh/Others	80% full is full</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lnSpc>
                <a:spcPct val="200000"/>
              </a:lnSpc>
              <a:spcBef>
                <a:spcPts val="0"/>
              </a:spcBef>
              <a:buNone/>
            </a:pPr>
            <a:endParaRPr lang="en-US" altLang="en-US" sz="16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8" name="Graphic 7" descr="Pie chart">
            <a:extLst>
              <a:ext uri="{FF2B5EF4-FFF2-40B4-BE49-F238E27FC236}">
                <a16:creationId xmlns:a16="http://schemas.microsoft.com/office/drawing/2014/main" id="{6648992A-F521-4B4E-A8AC-F079F8553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3336" y="2190306"/>
            <a:ext cx="1301015" cy="1301015"/>
          </a:xfrm>
          <a:prstGeom prst="rect">
            <a:avLst/>
          </a:prstGeom>
        </p:spPr>
      </p:pic>
    </p:spTree>
    <p:extLst>
      <p:ext uri="{BB962C8B-B14F-4D97-AF65-F5344CB8AC3E}">
        <p14:creationId xmlns:p14="http://schemas.microsoft.com/office/powerpoint/2010/main" val="2761751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2" name="TextBox 1">
            <a:extLst>
              <a:ext uri="{FF2B5EF4-FFF2-40B4-BE49-F238E27FC236}">
                <a16:creationId xmlns:a16="http://schemas.microsoft.com/office/drawing/2014/main" id="{70E201B5-67C5-460D-A022-7EB41D6992DB}"/>
              </a:ext>
            </a:extLst>
          </p:cNvPr>
          <p:cNvSpPr txBox="1"/>
          <p:nvPr/>
        </p:nvSpPr>
        <p:spPr>
          <a:xfrm>
            <a:off x="864776" y="1802918"/>
            <a:ext cx="10625025" cy="825675"/>
          </a:xfrm>
          <a:prstGeom prst="rect">
            <a:avLst/>
          </a:prstGeom>
          <a:noFill/>
        </p:spPr>
        <p:txBody>
          <a:bodyPr wrap="none" rtlCol="0">
            <a:spAutoFit/>
          </a:bodyPr>
          <a:lstStyle/>
          <a:p>
            <a:pPr>
              <a:lnSpc>
                <a:spcPct val="150000"/>
              </a:lnSpc>
              <a:buClr>
                <a:schemeClr val="tx1"/>
              </a:buClr>
            </a:pPr>
            <a:r>
              <a:rPr lang="en-US" sz="3600" b="1" u="sng" kern="0" dirty="0">
                <a:solidFill>
                  <a:schemeClr val="bg1"/>
                </a:solidFill>
                <a:effectLst>
                  <a:outerShdw blurRad="38100" dist="38100" dir="2700000" algn="tl">
                    <a:srgbClr val="000000">
                      <a:alpha val="43137"/>
                    </a:srgbClr>
                  </a:outerShdw>
                </a:effectLst>
                <a:latin typeface="+mj-lt"/>
              </a:rPr>
              <a:t>Part Two Examples : Attendance vs. </a:t>
            </a:r>
            <a:r>
              <a:rPr lang="en-US" sz="3600" b="1" u="sng" kern="0" dirty="0" err="1">
                <a:solidFill>
                  <a:schemeClr val="bg1"/>
                </a:solidFill>
                <a:effectLst>
                  <a:outerShdw blurRad="38100" dist="38100" dir="2700000" algn="tl">
                    <a:srgbClr val="000000">
                      <a:alpha val="43137"/>
                    </a:srgbClr>
                  </a:outerShdw>
                </a:effectLst>
                <a:latin typeface="+mj-lt"/>
              </a:rPr>
              <a:t>Poplulation</a:t>
            </a:r>
            <a:endParaRPr lang="en-US" sz="3600" b="1" u="sng" kern="0" dirty="0">
              <a:solidFill>
                <a:schemeClr val="bg1"/>
              </a:solidFill>
              <a:effectLst>
                <a:outerShdw blurRad="38100" dist="38100" dir="2700000" algn="tl">
                  <a:srgbClr val="000000">
                    <a:alpha val="43137"/>
                  </a:srgbClr>
                </a:outerShdw>
              </a:effectLst>
              <a:latin typeface="+mj-lt"/>
            </a:endParaRPr>
          </a:p>
        </p:txBody>
      </p:sp>
      <p:sp>
        <p:nvSpPr>
          <p:cNvPr id="3" name="Rectangle 2">
            <a:extLst>
              <a:ext uri="{FF2B5EF4-FFF2-40B4-BE49-F238E27FC236}">
                <a16:creationId xmlns:a16="http://schemas.microsoft.com/office/drawing/2014/main" id="{F774D33D-4AE2-449A-B735-F8B219FC58F2}"/>
              </a:ext>
            </a:extLst>
          </p:cNvPr>
          <p:cNvSpPr/>
          <p:nvPr/>
        </p:nvSpPr>
        <p:spPr>
          <a:xfrm>
            <a:off x="1617446" y="2934689"/>
            <a:ext cx="6574054" cy="378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B6300422-597C-455E-935A-15B4EC7E032B}"/>
              </a:ext>
            </a:extLst>
          </p:cNvPr>
          <p:cNvGraphicFramePr/>
          <p:nvPr>
            <p:extLst>
              <p:ext uri="{D42A27DB-BD31-4B8C-83A1-F6EECF244321}">
                <p14:modId xmlns:p14="http://schemas.microsoft.com/office/powerpoint/2010/main" val="3137275798"/>
              </p:ext>
            </p:extLst>
          </p:nvPr>
        </p:nvGraphicFramePr>
        <p:xfrm>
          <a:off x="2081104" y="3118543"/>
          <a:ext cx="5799938" cy="3415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52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2" name="TextBox 1">
            <a:extLst>
              <a:ext uri="{FF2B5EF4-FFF2-40B4-BE49-F238E27FC236}">
                <a16:creationId xmlns:a16="http://schemas.microsoft.com/office/drawing/2014/main" id="{70E201B5-67C5-460D-A022-7EB41D6992DB}"/>
              </a:ext>
            </a:extLst>
          </p:cNvPr>
          <p:cNvSpPr txBox="1"/>
          <p:nvPr/>
        </p:nvSpPr>
        <p:spPr>
          <a:xfrm>
            <a:off x="781181" y="1664295"/>
            <a:ext cx="10483960" cy="825675"/>
          </a:xfrm>
          <a:prstGeom prst="rect">
            <a:avLst/>
          </a:prstGeom>
          <a:noFill/>
        </p:spPr>
        <p:txBody>
          <a:bodyPr wrap="none" rtlCol="0">
            <a:spAutoFit/>
          </a:bodyPr>
          <a:lstStyle/>
          <a:p>
            <a:pPr>
              <a:lnSpc>
                <a:spcPct val="150000"/>
              </a:lnSpc>
              <a:buClr>
                <a:schemeClr val="tx1"/>
              </a:buClr>
            </a:pPr>
            <a:r>
              <a:rPr lang="en-US" sz="3600" b="1" u="sng" kern="0" dirty="0">
                <a:solidFill>
                  <a:schemeClr val="bg1"/>
                </a:solidFill>
                <a:effectLst>
                  <a:outerShdw blurRad="38100" dist="38100" dir="2700000" algn="tl">
                    <a:srgbClr val="000000">
                      <a:alpha val="43137"/>
                    </a:srgbClr>
                  </a:outerShdw>
                </a:effectLst>
                <a:latin typeface="+mj-lt"/>
              </a:rPr>
              <a:t>Part Two Examples: Ages vs. Community Ages </a:t>
            </a:r>
          </a:p>
        </p:txBody>
      </p:sp>
      <p:pic>
        <p:nvPicPr>
          <p:cNvPr id="7" name="Picture 6" descr="A screenshot of a cell phone&#10;&#10;Description generated with very high confidence">
            <a:extLst>
              <a:ext uri="{FF2B5EF4-FFF2-40B4-BE49-F238E27FC236}">
                <a16:creationId xmlns:a16="http://schemas.microsoft.com/office/drawing/2014/main" id="{54AF5DC1-E02B-49D1-A70F-09BC511D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022" y="2628593"/>
            <a:ext cx="5737082" cy="4066601"/>
          </a:xfrm>
          <a:prstGeom prst="rect">
            <a:avLst/>
          </a:prstGeom>
        </p:spPr>
      </p:pic>
    </p:spTree>
    <p:extLst>
      <p:ext uri="{BB962C8B-B14F-4D97-AF65-F5344CB8AC3E}">
        <p14:creationId xmlns:p14="http://schemas.microsoft.com/office/powerpoint/2010/main" val="187922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635034" y="650082"/>
            <a:ext cx="8921931" cy="1181221"/>
          </a:xfrm>
          <a:prstGeom prst="rect">
            <a:avLst/>
          </a:prstGeom>
        </p:spPr>
        <p:txBody>
          <a:bodyPr wrap="square">
            <a:spAutoFit/>
          </a:bodyPr>
          <a:lstStyle/>
          <a:p>
            <a:pPr algn="ctr">
              <a:lnSpc>
                <a:spcPct val="115000"/>
              </a:lnSpc>
            </a:pPr>
            <a:r>
              <a:rPr lang="en-US" sz="3200" b="1" dirty="0">
                <a:solidFill>
                  <a:srgbClr val="FFFFFF"/>
                </a:solidFill>
                <a:latin typeface="Gill Sans MT"/>
              </a:rPr>
              <a:t>Session One Recap</a:t>
            </a:r>
          </a:p>
          <a:p>
            <a:pPr algn="ctr">
              <a:lnSpc>
                <a:spcPct val="115000"/>
              </a:lnSpc>
            </a:pPr>
            <a:r>
              <a:rPr lang="en-US" sz="3200" b="1" dirty="0">
                <a:solidFill>
                  <a:srgbClr val="FFFFFF"/>
                </a:solidFill>
                <a:latin typeface="Gill Sans MT"/>
              </a:rPr>
              <a:t>A Biblical and Cultural Definition of Health </a:t>
            </a:r>
          </a:p>
        </p:txBody>
      </p:sp>
      <p:pic>
        <p:nvPicPr>
          <p:cNvPr id="8" name="Picture 7">
            <a:extLst>
              <a:ext uri="{FF2B5EF4-FFF2-40B4-BE49-F238E27FC236}">
                <a16:creationId xmlns:a16="http://schemas.microsoft.com/office/drawing/2014/main" id="{60ADFCE2-BC7A-4FC5-BBBA-D81E0843F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52" y="2354403"/>
            <a:ext cx="4230649" cy="3238603"/>
          </a:xfrm>
          <a:prstGeom prst="rect">
            <a:avLst/>
          </a:prstGeom>
          <a:ln w="44450">
            <a:solidFill>
              <a:schemeClr val="tx1"/>
            </a:solidFill>
          </a:ln>
        </p:spPr>
      </p:pic>
      <p:pic>
        <p:nvPicPr>
          <p:cNvPr id="9" name="Picture 8" descr="A picture containing object&#10;&#10;Description generated with very high confidence">
            <a:extLst>
              <a:ext uri="{FF2B5EF4-FFF2-40B4-BE49-F238E27FC236}">
                <a16:creationId xmlns:a16="http://schemas.microsoft.com/office/drawing/2014/main" id="{FD5B3D5F-6343-4C46-A38F-D20CF6352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809" y="3178293"/>
            <a:ext cx="5484974" cy="1436820"/>
          </a:xfrm>
          <a:prstGeom prst="rect">
            <a:avLst/>
          </a:prstGeom>
          <a:ln w="44450">
            <a:solidFill>
              <a:schemeClr val="tx1"/>
            </a:solidFill>
          </a:ln>
        </p:spPr>
      </p:pic>
      <p:sp>
        <p:nvSpPr>
          <p:cNvPr id="10" name="TextBox 9">
            <a:extLst>
              <a:ext uri="{FF2B5EF4-FFF2-40B4-BE49-F238E27FC236}">
                <a16:creationId xmlns:a16="http://schemas.microsoft.com/office/drawing/2014/main" id="{CE43C89C-2CF6-4904-B45D-26A073215908}"/>
              </a:ext>
            </a:extLst>
          </p:cNvPr>
          <p:cNvSpPr txBox="1"/>
          <p:nvPr/>
        </p:nvSpPr>
        <p:spPr>
          <a:xfrm>
            <a:off x="609600" y="5713839"/>
            <a:ext cx="11053026" cy="830997"/>
          </a:xfrm>
          <a:prstGeom prst="rect">
            <a:avLst/>
          </a:prstGeom>
          <a:noFill/>
        </p:spPr>
        <p:txBody>
          <a:bodyPr wrap="none" rtlCol="0">
            <a:spAutoFit/>
          </a:bodyPr>
          <a:lstStyle/>
          <a:p>
            <a:pPr>
              <a:buClr>
                <a:schemeClr val="tx1"/>
              </a:buClr>
            </a:pPr>
            <a:r>
              <a:rPr lang="en-US" sz="2400" b="1" kern="0" dirty="0">
                <a:solidFill>
                  <a:schemeClr val="bg1"/>
                </a:solidFill>
                <a:effectLst>
                  <a:outerShdw blurRad="38100" dist="38100" dir="2700000" algn="tl">
                    <a:srgbClr val="000000">
                      <a:alpha val="43137"/>
                    </a:srgbClr>
                  </a:outerShdw>
                </a:effectLst>
                <a:latin typeface="+mj-lt"/>
              </a:rPr>
              <a:t>      Tool # 1 The Lifecycle Curve 	    Tool #2   The Fishbone Diagram</a:t>
            </a:r>
          </a:p>
          <a:p>
            <a:pPr>
              <a:buClr>
                <a:schemeClr val="tx1"/>
              </a:buClr>
            </a:pPr>
            <a:r>
              <a:rPr lang="en-US" sz="2400" b="1" kern="0" dirty="0">
                <a:solidFill>
                  <a:schemeClr val="bg1"/>
                </a:solidFill>
                <a:effectLst>
                  <a:outerShdw blurRad="38100" dist="38100" dir="2700000" algn="tl">
                    <a:srgbClr val="000000">
                      <a:alpha val="43137"/>
                    </a:srgbClr>
                  </a:outerShdw>
                </a:effectLst>
                <a:latin typeface="+mj-lt"/>
              </a:rPr>
              <a:t>						        Church Health Assessment </a:t>
            </a:r>
          </a:p>
        </p:txBody>
      </p:sp>
    </p:spTree>
    <p:extLst>
      <p:ext uri="{BB962C8B-B14F-4D97-AF65-F5344CB8AC3E}">
        <p14:creationId xmlns:p14="http://schemas.microsoft.com/office/powerpoint/2010/main" val="2992023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2" name="TextBox 1">
            <a:extLst>
              <a:ext uri="{FF2B5EF4-FFF2-40B4-BE49-F238E27FC236}">
                <a16:creationId xmlns:a16="http://schemas.microsoft.com/office/drawing/2014/main" id="{70E201B5-67C5-460D-A022-7EB41D6992DB}"/>
              </a:ext>
            </a:extLst>
          </p:cNvPr>
          <p:cNvSpPr txBox="1"/>
          <p:nvPr/>
        </p:nvSpPr>
        <p:spPr>
          <a:xfrm>
            <a:off x="864776" y="1802918"/>
            <a:ext cx="7122463" cy="825675"/>
          </a:xfrm>
          <a:prstGeom prst="rect">
            <a:avLst/>
          </a:prstGeom>
          <a:noFill/>
        </p:spPr>
        <p:txBody>
          <a:bodyPr wrap="none" rtlCol="0">
            <a:spAutoFit/>
          </a:bodyPr>
          <a:lstStyle/>
          <a:p>
            <a:pPr>
              <a:lnSpc>
                <a:spcPct val="150000"/>
              </a:lnSpc>
              <a:buClr>
                <a:schemeClr val="tx1"/>
              </a:buClr>
            </a:pPr>
            <a:r>
              <a:rPr lang="en-US" sz="3600" b="1" u="sng" kern="0" dirty="0">
                <a:solidFill>
                  <a:schemeClr val="bg1"/>
                </a:solidFill>
                <a:effectLst>
                  <a:outerShdw blurRad="38100" dist="38100" dir="2700000" algn="tl">
                    <a:srgbClr val="000000">
                      <a:alpha val="43137"/>
                    </a:srgbClr>
                  </a:outerShdw>
                </a:effectLst>
                <a:latin typeface="+mj-lt"/>
              </a:rPr>
              <a:t>Part Two Examples: Flock Ratio</a:t>
            </a:r>
          </a:p>
        </p:txBody>
      </p:sp>
      <p:sp>
        <p:nvSpPr>
          <p:cNvPr id="9" name="Rectangle 3">
            <a:extLst>
              <a:ext uri="{FF2B5EF4-FFF2-40B4-BE49-F238E27FC236}">
                <a16:creationId xmlns:a16="http://schemas.microsoft.com/office/drawing/2014/main" id="{5D5C34ED-4A15-4027-A818-E1CAA1EF3346}"/>
              </a:ext>
            </a:extLst>
          </p:cNvPr>
          <p:cNvSpPr txBox="1">
            <a:spLocks noChangeArrowheads="1"/>
          </p:cNvSpPr>
          <p:nvPr/>
        </p:nvSpPr>
        <p:spPr>
          <a:xfrm>
            <a:off x="542607" y="2971801"/>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sz="2800" kern="0" dirty="0">
                <a:solidFill>
                  <a:schemeClr val="bg1"/>
                </a:solidFill>
              </a:rPr>
              <a:t>Full time equivalent </a:t>
            </a:r>
            <a:r>
              <a:rPr lang="en-US" altLang="en-US" sz="2800" u="sng" kern="0" dirty="0">
                <a:solidFill>
                  <a:schemeClr val="bg1"/>
                </a:solidFill>
              </a:rPr>
              <a:t>ministry</a:t>
            </a:r>
            <a:r>
              <a:rPr lang="en-US" altLang="en-US" sz="2800" kern="0" dirty="0">
                <a:solidFill>
                  <a:schemeClr val="bg1"/>
                </a:solidFill>
              </a:rPr>
              <a:t> staff:				not admin/ops.</a:t>
            </a:r>
          </a:p>
          <a:p>
            <a:pPr marL="346075" indent="0" eaLnBrk="1" hangingPunct="1">
              <a:spcBef>
                <a:spcPts val="0"/>
              </a:spcBef>
              <a:buNone/>
            </a:pPr>
            <a:r>
              <a:rPr lang="en-US" altLang="en-US" sz="2800" kern="0" dirty="0">
                <a:solidFill>
                  <a:schemeClr val="bg1"/>
                </a:solidFill>
              </a:rPr>
              <a:t>Sr. Pastor		      				  1.0</a:t>
            </a:r>
          </a:p>
          <a:p>
            <a:pPr marL="346075" indent="0" eaLnBrk="1" hangingPunct="1">
              <a:spcBef>
                <a:spcPts val="0"/>
              </a:spcBef>
              <a:buNone/>
            </a:pPr>
            <a:r>
              <a:rPr lang="en-US" altLang="en-US" sz="2800" kern="0" dirty="0">
                <a:solidFill>
                  <a:schemeClr val="bg1"/>
                </a:solidFill>
              </a:rPr>
              <a:t>Worship Pastor					    .75</a:t>
            </a:r>
          </a:p>
          <a:p>
            <a:pPr marL="346075" indent="0" eaLnBrk="1" hangingPunct="1">
              <a:spcBef>
                <a:spcPts val="0"/>
              </a:spcBef>
              <a:buNone/>
            </a:pPr>
            <a:r>
              <a:rPr lang="en-US" altLang="en-US" sz="2800" kern="0" dirty="0">
                <a:solidFill>
                  <a:schemeClr val="bg1"/>
                </a:solidFill>
              </a:rPr>
              <a:t>Children’s Director         			    </a:t>
            </a:r>
            <a:r>
              <a:rPr lang="en-US" altLang="en-US" sz="2800" u="sng" kern="0" dirty="0">
                <a:solidFill>
                  <a:schemeClr val="bg1"/>
                </a:solidFill>
              </a:rPr>
              <a:t>.5</a:t>
            </a:r>
          </a:p>
          <a:p>
            <a:pPr marL="346075" indent="0" eaLnBrk="1" hangingPunct="1">
              <a:spcBef>
                <a:spcPts val="0"/>
              </a:spcBef>
              <a:buNone/>
            </a:pPr>
            <a:r>
              <a:rPr lang="en-US" altLang="en-US" sz="2800" kern="0" dirty="0">
                <a:solidFill>
                  <a:schemeClr val="bg1"/>
                </a:solidFill>
              </a:rPr>
              <a:t>Total FTE 		  			  2.25</a:t>
            </a:r>
          </a:p>
          <a:p>
            <a:pPr marL="346075" indent="0" eaLnBrk="1" hangingPunct="1">
              <a:spcBef>
                <a:spcPts val="0"/>
              </a:spcBef>
              <a:buNone/>
            </a:pPr>
            <a:r>
              <a:rPr lang="en-US" altLang="en-US" sz="2800" kern="0" dirty="0">
                <a:solidFill>
                  <a:schemeClr val="bg1"/>
                </a:solidFill>
              </a:rPr>
              <a:t>“Flock” (Avg. worship attendance)             300</a:t>
            </a:r>
          </a:p>
          <a:p>
            <a:pPr marL="346075" indent="0" eaLnBrk="1" hangingPunct="1">
              <a:spcBef>
                <a:spcPts val="0"/>
              </a:spcBef>
              <a:buNone/>
            </a:pPr>
            <a:r>
              <a:rPr lang="en-US" altLang="en-US" sz="2800" b="1" kern="0" dirty="0">
                <a:solidFill>
                  <a:schemeClr val="bg1"/>
                </a:solidFill>
              </a:rPr>
              <a:t>Flock Ratio (Flock / FTE)		           133:1</a:t>
            </a:r>
          </a:p>
          <a:p>
            <a:pPr marL="346075" indent="0" eaLnBrk="1" hangingPunct="1">
              <a:spcBef>
                <a:spcPts val="0"/>
              </a:spcBef>
              <a:buNone/>
            </a:pPr>
            <a:r>
              <a:rPr lang="en-US" altLang="en-US" sz="2800" b="1" kern="0" dirty="0">
                <a:solidFill>
                  <a:schemeClr val="bg1"/>
                </a:solidFill>
              </a:rPr>
              <a:t>Healthy upper limit ration	           150:1</a:t>
            </a:r>
            <a:endParaRPr lang="en-US" altLang="en-US" sz="20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lnSpc>
                <a:spcPct val="200000"/>
              </a:lnSpc>
              <a:spcBef>
                <a:spcPts val="0"/>
              </a:spcBef>
              <a:buNone/>
            </a:pPr>
            <a:endParaRPr lang="en-US" altLang="en-US" sz="16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spTree>
    <p:extLst>
      <p:ext uri="{BB962C8B-B14F-4D97-AF65-F5344CB8AC3E}">
        <p14:creationId xmlns:p14="http://schemas.microsoft.com/office/powerpoint/2010/main" val="2695917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BCC Organizational Health Survey </a:t>
            </a:r>
          </a:p>
        </p:txBody>
      </p:sp>
      <p:pic>
        <p:nvPicPr>
          <p:cNvPr id="17" name="Picture 16" descr="A close up of a sign&#10;&#10;Description generated with very high confidence">
            <a:extLst>
              <a:ext uri="{FF2B5EF4-FFF2-40B4-BE49-F238E27FC236}">
                <a16:creationId xmlns:a16="http://schemas.microsoft.com/office/drawing/2014/main" id="{B5572A68-590D-45AD-A6B2-B3ED36FB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029" y="254482"/>
            <a:ext cx="2741930" cy="1668406"/>
          </a:xfrm>
          <a:prstGeom prst="rect">
            <a:avLst/>
          </a:prstGeom>
        </p:spPr>
      </p:pic>
      <p:sp>
        <p:nvSpPr>
          <p:cNvPr id="7" name="Rectangle 3">
            <a:extLst>
              <a:ext uri="{FF2B5EF4-FFF2-40B4-BE49-F238E27FC236}">
                <a16:creationId xmlns:a16="http://schemas.microsoft.com/office/drawing/2014/main" id="{998C7F73-69B4-4D2C-ADD0-F3571E4AFC41}"/>
              </a:ext>
            </a:extLst>
          </p:cNvPr>
          <p:cNvSpPr txBox="1">
            <a:spLocks noChangeArrowheads="1"/>
          </p:cNvSpPr>
          <p:nvPr/>
        </p:nvSpPr>
        <p:spPr>
          <a:xfrm>
            <a:off x="885324" y="1636777"/>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sz="2800" b="1" u="sng" kern="0" dirty="0">
                <a:solidFill>
                  <a:schemeClr val="bg1"/>
                </a:solidFill>
              </a:rPr>
              <a:t>Report Pages Content:</a:t>
            </a:r>
            <a:r>
              <a:rPr lang="en-US" altLang="en-US" sz="2800" b="1" kern="0" dirty="0">
                <a:solidFill>
                  <a:schemeClr val="bg1"/>
                </a:solidFill>
              </a:rPr>
              <a:t>  </a:t>
            </a:r>
            <a:r>
              <a:rPr lang="en-US" altLang="en-US" sz="2800" b="1" kern="0" dirty="0">
                <a:solidFill>
                  <a:srgbClr val="FF0000"/>
                </a:solidFill>
              </a:rPr>
              <a:t>subject to change</a:t>
            </a:r>
            <a:endParaRPr lang="en-US" altLang="en-US" sz="2800" b="1" kern="0" dirty="0">
              <a:solidFill>
                <a:schemeClr val="bg1"/>
              </a:solidFill>
            </a:endParaRPr>
          </a:p>
          <a:p>
            <a:pPr marL="346075" indent="0" eaLnBrk="1" hangingPunct="1">
              <a:spcBef>
                <a:spcPts val="0"/>
              </a:spcBef>
              <a:buNone/>
            </a:pPr>
            <a:endParaRPr lang="en-US" altLang="en-US" sz="1000" b="1" u="sng" kern="0" dirty="0">
              <a:solidFill>
                <a:schemeClr val="bg1"/>
              </a:solidFill>
            </a:endParaRPr>
          </a:p>
          <a:p>
            <a:pPr marL="346075" indent="0" eaLnBrk="1" hangingPunct="1">
              <a:lnSpc>
                <a:spcPct val="150000"/>
              </a:lnSpc>
              <a:spcBef>
                <a:spcPts val="0"/>
              </a:spcBef>
              <a:buNone/>
            </a:pPr>
            <a:r>
              <a:rPr lang="en-US" altLang="en-US" sz="2400" b="1" u="sng" kern="0" dirty="0">
                <a:solidFill>
                  <a:schemeClr val="bg1"/>
                </a:solidFill>
              </a:rPr>
              <a:t>Page # 		Content</a:t>
            </a:r>
          </a:p>
          <a:p>
            <a:pPr marL="3657600" indent="-3311525" eaLnBrk="1" hangingPunct="1">
              <a:lnSpc>
                <a:spcPct val="150000"/>
              </a:lnSpc>
              <a:spcBef>
                <a:spcPts val="0"/>
              </a:spcBef>
              <a:buAutoNum type="arabicPlain"/>
            </a:pPr>
            <a:r>
              <a:rPr lang="en-US" altLang="en-US" sz="2400" b="1" kern="0" dirty="0">
                <a:solidFill>
                  <a:schemeClr val="bg1"/>
                </a:solidFill>
              </a:rPr>
              <a:t>Cover Page</a:t>
            </a:r>
          </a:p>
          <a:p>
            <a:pPr marL="3657600" indent="-3311525" eaLnBrk="1" hangingPunct="1">
              <a:lnSpc>
                <a:spcPct val="150000"/>
              </a:lnSpc>
              <a:spcBef>
                <a:spcPts val="0"/>
              </a:spcBef>
              <a:buAutoNum type="arabicPlain"/>
            </a:pPr>
            <a:r>
              <a:rPr lang="en-US" altLang="en-US" sz="2400" b="1" kern="0" dirty="0">
                <a:solidFill>
                  <a:schemeClr val="bg1"/>
                </a:solidFill>
              </a:rPr>
              <a:t>Participant statistics</a:t>
            </a:r>
          </a:p>
          <a:p>
            <a:pPr marL="860425" indent="-514350" eaLnBrk="1" hangingPunct="1">
              <a:lnSpc>
                <a:spcPct val="150000"/>
              </a:lnSpc>
              <a:spcBef>
                <a:spcPts val="0"/>
              </a:spcBef>
              <a:buAutoNum type="arabicPlain" startAt="3"/>
            </a:pPr>
            <a:r>
              <a:rPr lang="en-US" altLang="en-US" sz="2400" b="1" kern="0" dirty="0">
                <a:solidFill>
                  <a:schemeClr val="bg1"/>
                </a:solidFill>
              </a:rPr>
              <a:t>                                 Part One Summary Score of all 6 Components</a:t>
            </a:r>
          </a:p>
          <a:p>
            <a:pPr marL="860425" indent="-514350" eaLnBrk="1" hangingPunct="1">
              <a:lnSpc>
                <a:spcPct val="150000"/>
              </a:lnSpc>
              <a:spcBef>
                <a:spcPts val="0"/>
              </a:spcBef>
              <a:buAutoNum type="arabicPlain" startAt="3"/>
            </a:pPr>
            <a:r>
              <a:rPr lang="en-US" altLang="en-US" sz="2400" b="1" kern="0" dirty="0">
                <a:solidFill>
                  <a:schemeClr val="bg1"/>
                </a:solidFill>
              </a:rPr>
              <a:t>- 9			Part One Summary Scores for each question</a:t>
            </a:r>
          </a:p>
          <a:p>
            <a:pPr marL="346075" indent="0" eaLnBrk="1" hangingPunct="1">
              <a:lnSpc>
                <a:spcPct val="150000"/>
              </a:lnSpc>
              <a:spcBef>
                <a:spcPts val="0"/>
              </a:spcBef>
              <a:buNone/>
            </a:pPr>
            <a:r>
              <a:rPr lang="en-US" altLang="en-US" sz="2400" b="1" kern="0" dirty="0">
                <a:solidFill>
                  <a:schemeClr val="bg1"/>
                </a:solidFill>
              </a:rPr>
              <a:t>10 -  15                           Part One Detail for each question</a:t>
            </a:r>
          </a:p>
          <a:p>
            <a:pPr marL="346075" indent="0" eaLnBrk="1" hangingPunct="1">
              <a:lnSpc>
                <a:spcPct val="150000"/>
              </a:lnSpc>
              <a:spcBef>
                <a:spcPts val="0"/>
              </a:spcBef>
              <a:buNone/>
            </a:pPr>
            <a:r>
              <a:rPr lang="en-US" altLang="en-US" sz="2400" b="1" kern="0" dirty="0">
                <a:solidFill>
                  <a:schemeClr val="bg1"/>
                </a:solidFill>
              </a:rPr>
              <a:t>16 – 26                            Part Two Results for Analysis and Ratios</a:t>
            </a:r>
          </a:p>
          <a:p>
            <a:pPr marL="803275" indent="-457200" eaLnBrk="1" hangingPunct="1">
              <a:lnSpc>
                <a:spcPct val="150000"/>
              </a:lnSpc>
              <a:spcBef>
                <a:spcPts val="0"/>
              </a:spcBef>
              <a:buAutoNum type="arabicPlain" startAt="3"/>
            </a:pPr>
            <a:endParaRPr lang="en-US" altLang="en-US" sz="2400" b="1" kern="0" dirty="0">
              <a:solidFill>
                <a:schemeClr val="bg1"/>
              </a:solidFill>
            </a:endParaRPr>
          </a:p>
          <a:p>
            <a:pPr marL="3657600" indent="-3311525" eaLnBrk="1" hangingPunct="1">
              <a:spcBef>
                <a:spcPts val="0"/>
              </a:spcBef>
              <a:buNone/>
            </a:pPr>
            <a:endParaRPr lang="en-US" altLang="en-US" sz="2400" b="1" kern="0" dirty="0">
              <a:solidFill>
                <a:schemeClr val="bg1"/>
              </a:solidFill>
            </a:endParaRPr>
          </a:p>
          <a:p>
            <a:pPr marL="3657600" indent="-3311525" eaLnBrk="1" hangingPunct="1">
              <a:spcBef>
                <a:spcPts val="0"/>
              </a:spcBef>
              <a:buNone/>
            </a:pPr>
            <a:endParaRPr lang="en-US" altLang="en-US" sz="2400" b="1" kern="0" dirty="0">
              <a:solidFill>
                <a:schemeClr val="bg1"/>
              </a:solidFill>
            </a:endParaRPr>
          </a:p>
          <a:p>
            <a:pPr marL="3657600" indent="-3311525"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spTree>
    <p:extLst>
      <p:ext uri="{BB962C8B-B14F-4D97-AF65-F5344CB8AC3E}">
        <p14:creationId xmlns:p14="http://schemas.microsoft.com/office/powerpoint/2010/main" val="164197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1944310000"/>
              </p:ext>
            </p:extLst>
          </p:nvPr>
        </p:nvGraphicFramePr>
        <p:xfrm>
          <a:off x="1864092" y="2335731"/>
          <a:ext cx="8877701"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#2 Outline</a:t>
            </a:r>
          </a:p>
        </p:txBody>
      </p:sp>
    </p:spTree>
    <p:extLst>
      <p:ext uri="{BB962C8B-B14F-4D97-AF65-F5344CB8AC3E}">
        <p14:creationId xmlns:p14="http://schemas.microsoft.com/office/powerpoint/2010/main" val="28233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33</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1470259" y="777103"/>
            <a:ext cx="8153400" cy="614912"/>
          </a:xfrm>
          <a:prstGeom prst="rect">
            <a:avLst/>
          </a:prstGeom>
        </p:spPr>
        <p:txBody>
          <a:bodyPr wrap="square">
            <a:spAutoFit/>
          </a:bodyPr>
          <a:lstStyle/>
          <a:p>
            <a:pPr algn="ctr">
              <a:lnSpc>
                <a:spcPct val="115000"/>
              </a:lnSpc>
            </a:pPr>
            <a:r>
              <a:rPr lang="en-US" sz="3200" b="1" dirty="0">
                <a:solidFill>
                  <a:srgbClr val="FFC000"/>
                </a:solidFill>
              </a:rPr>
              <a:t>How to Analyze External Culture </a:t>
            </a:r>
          </a:p>
        </p:txBody>
      </p:sp>
      <p:sp>
        <p:nvSpPr>
          <p:cNvPr id="3" name="TextBox 2">
            <a:extLst>
              <a:ext uri="{FF2B5EF4-FFF2-40B4-BE49-F238E27FC236}">
                <a16:creationId xmlns:a16="http://schemas.microsoft.com/office/drawing/2014/main" id="{C5A008D1-9AD5-4CBA-80DB-5DB9364F76D6}"/>
              </a:ext>
            </a:extLst>
          </p:cNvPr>
          <p:cNvSpPr txBox="1"/>
          <p:nvPr/>
        </p:nvSpPr>
        <p:spPr>
          <a:xfrm>
            <a:off x="738740" y="2116755"/>
            <a:ext cx="7669087" cy="4551567"/>
          </a:xfrm>
          <a:prstGeom prst="rect">
            <a:avLst/>
          </a:prstGeom>
          <a:noFill/>
        </p:spPr>
        <p:txBody>
          <a:bodyPr wrap="none" rtlCol="0">
            <a:spAutoFit/>
          </a:bodyPr>
          <a:lstStyle/>
          <a:p>
            <a:pPr marL="457200" indent="-457200">
              <a:lnSpc>
                <a:spcPct val="300000"/>
              </a:lnSpc>
              <a:buClr>
                <a:schemeClr val="bg1"/>
              </a:buClr>
              <a:buAutoNum type="arabicPeriod"/>
            </a:pPr>
            <a:r>
              <a:rPr lang="en-US" sz="2400" b="1" kern="0" dirty="0">
                <a:solidFill>
                  <a:schemeClr val="bg1"/>
                </a:solidFill>
                <a:effectLst>
                  <a:outerShdw blurRad="38100" dist="38100" dir="2700000" algn="tl">
                    <a:srgbClr val="000000">
                      <a:alpha val="43137"/>
                    </a:srgbClr>
                  </a:outerShdw>
                </a:effectLst>
                <a:latin typeface="+mj-lt"/>
              </a:rPr>
              <a:t>How to Exegete Your Culture: Ed Stetzer</a:t>
            </a:r>
          </a:p>
          <a:p>
            <a:pPr>
              <a:lnSpc>
                <a:spcPct val="300000"/>
              </a:lnSpc>
              <a:buClr>
                <a:schemeClr val="bg1"/>
              </a:buClr>
            </a:pPr>
            <a:endParaRPr lang="en-US" sz="1400" b="1" kern="0" dirty="0">
              <a:solidFill>
                <a:schemeClr val="bg1"/>
              </a:solidFill>
              <a:effectLst>
                <a:outerShdw blurRad="38100" dist="38100" dir="2700000" algn="tl">
                  <a:srgbClr val="000000">
                    <a:alpha val="43137"/>
                  </a:srgbClr>
                </a:outerShdw>
              </a:effectLst>
              <a:latin typeface="+mj-lt"/>
            </a:endParaRP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2. 14 Ways to Better Understand Your Community:</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TMG (</a:t>
            </a:r>
            <a:r>
              <a:rPr lang="en-US" sz="2400" b="1" i="1" kern="0" dirty="0">
                <a:solidFill>
                  <a:schemeClr val="bg1"/>
                </a:solidFill>
                <a:effectLst>
                  <a:outerShdw blurRad="38100" dist="38100" dir="2700000" algn="tl">
                    <a:srgbClr val="000000">
                      <a:alpha val="43137"/>
                    </a:srgbClr>
                  </a:outerShdw>
                </a:effectLst>
                <a:latin typeface="+mj-lt"/>
              </a:rPr>
              <a:t>The Malphurs Group)</a:t>
            </a:r>
          </a:p>
          <a:p>
            <a:pPr>
              <a:lnSpc>
                <a:spcPct val="150000"/>
              </a:lnSpc>
              <a:buClr>
                <a:schemeClr val="bg1"/>
              </a:buClr>
            </a:pPr>
            <a:endParaRPr lang="en-US" sz="2400" b="1" i="1" kern="0" dirty="0">
              <a:solidFill>
                <a:schemeClr val="bg1"/>
              </a:solidFill>
              <a:effectLst>
                <a:outerShdw blurRad="38100" dist="38100" dir="2700000" algn="tl">
                  <a:srgbClr val="000000">
                    <a:alpha val="43137"/>
                  </a:srgbClr>
                </a:outerShdw>
              </a:effectLst>
              <a:latin typeface="+mj-lt"/>
            </a:endParaRPr>
          </a:p>
          <a:p>
            <a:pPr marL="457200" indent="-457200">
              <a:lnSpc>
                <a:spcPct val="150000"/>
              </a:lnSpc>
              <a:buClr>
                <a:schemeClr val="bg1"/>
              </a:buClr>
              <a:buAutoNum type="arabicPeriod" startAt="3"/>
            </a:pPr>
            <a:r>
              <a:rPr lang="en-US" sz="2400" b="1" kern="0" dirty="0">
                <a:solidFill>
                  <a:schemeClr val="bg1"/>
                </a:solidFill>
                <a:effectLst>
                  <a:outerShdw blurRad="38100" dist="38100" dir="2700000" algn="tl">
                    <a:srgbClr val="000000">
                      <a:alpha val="43137"/>
                    </a:srgbClr>
                  </a:outerShdw>
                </a:effectLst>
                <a:latin typeface="+mj-lt"/>
              </a:rPr>
              <a:t>The Percept Demographic Tool: </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A Purchased Service </a:t>
            </a:r>
          </a:p>
        </p:txBody>
      </p:sp>
      <p:pic>
        <p:nvPicPr>
          <p:cNvPr id="8" name="Picture 7">
            <a:extLst>
              <a:ext uri="{FF2B5EF4-FFF2-40B4-BE49-F238E27FC236}">
                <a16:creationId xmlns:a16="http://schemas.microsoft.com/office/drawing/2014/main" id="{77F092EA-3F50-4B73-8E7C-96C01C4BD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726" y="2012348"/>
            <a:ext cx="2367748" cy="1416652"/>
          </a:xfrm>
          <a:prstGeom prst="rect">
            <a:avLst/>
          </a:prstGeom>
        </p:spPr>
      </p:pic>
      <p:pic>
        <p:nvPicPr>
          <p:cNvPr id="9" name="Picture 8" descr="14-ways-to-better-understand-your-community-Malphurs-Group">
            <a:hlinkClick r:id="rId4" tgtFrame="&quot;_blank&quot;"/>
            <a:extLst>
              <a:ext uri="{FF2B5EF4-FFF2-40B4-BE49-F238E27FC236}">
                <a16:creationId xmlns:a16="http://schemas.microsoft.com/office/drawing/2014/main" id="{C01B8816-CE72-428C-B5EB-7D5CB0D1941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93919" y="3610886"/>
            <a:ext cx="2519362" cy="1272139"/>
          </a:xfrm>
          <a:prstGeom prst="rect">
            <a:avLst/>
          </a:prstGeom>
          <a:noFill/>
          <a:ln>
            <a:noFill/>
          </a:ln>
        </p:spPr>
      </p:pic>
      <p:pic>
        <p:nvPicPr>
          <p:cNvPr id="10" name="Picture 9" descr="A close up of text on a white background&#10;&#10;Description generated with very high confidence">
            <a:extLst>
              <a:ext uri="{FF2B5EF4-FFF2-40B4-BE49-F238E27FC236}">
                <a16:creationId xmlns:a16="http://schemas.microsoft.com/office/drawing/2014/main" id="{CAF95598-5C89-4175-8666-89528C07D5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9536" y="5153735"/>
            <a:ext cx="2648501" cy="1323266"/>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8440FBF-0A6B-4014-8A8E-943F8A3CE1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Tree>
    <p:extLst>
      <p:ext uri="{BB962C8B-B14F-4D97-AF65-F5344CB8AC3E}">
        <p14:creationId xmlns:p14="http://schemas.microsoft.com/office/powerpoint/2010/main" val="351175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34</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Another Consulting/Revitalization Tool </a:t>
            </a:r>
          </a:p>
          <a:p>
            <a:pPr algn="ctr">
              <a:lnSpc>
                <a:spcPct val="115000"/>
              </a:lnSpc>
            </a:pPr>
            <a:r>
              <a:rPr lang="en-US" sz="2800" b="1" dirty="0">
                <a:solidFill>
                  <a:schemeClr val="bg1"/>
                </a:solidFill>
              </a:rPr>
              <a:t>Stetzer: Exegete Your Culture</a:t>
            </a:r>
          </a:p>
        </p:txBody>
      </p:sp>
      <p:pic>
        <p:nvPicPr>
          <p:cNvPr id="3" name="Picture 2">
            <a:extLst>
              <a:ext uri="{FF2B5EF4-FFF2-40B4-BE49-F238E27FC236}">
                <a16:creationId xmlns:a16="http://schemas.microsoft.com/office/drawing/2014/main" id="{5A9C3F0A-354E-483F-819E-3222A2906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1903645"/>
            <a:ext cx="5514975" cy="3299677"/>
          </a:xfrm>
          <a:prstGeom prst="rect">
            <a:avLst/>
          </a:prstGeom>
        </p:spPr>
      </p:pic>
      <p:sp>
        <p:nvSpPr>
          <p:cNvPr id="4" name="TextBox 3">
            <a:extLst>
              <a:ext uri="{FF2B5EF4-FFF2-40B4-BE49-F238E27FC236}">
                <a16:creationId xmlns:a16="http://schemas.microsoft.com/office/drawing/2014/main" id="{F4EEBC80-46DD-4610-AD90-D8FA75A3459C}"/>
              </a:ext>
            </a:extLst>
          </p:cNvPr>
          <p:cNvSpPr txBox="1"/>
          <p:nvPr/>
        </p:nvSpPr>
        <p:spPr>
          <a:xfrm>
            <a:off x="4419600" y="5638800"/>
            <a:ext cx="2544286" cy="523220"/>
          </a:xfrm>
          <a:prstGeom prst="rect">
            <a:avLst/>
          </a:prstGeom>
          <a:noFill/>
        </p:spPr>
        <p:txBody>
          <a:bodyPr wrap="none" rtlCol="0">
            <a:spAutoFit/>
          </a:bodyPr>
          <a:lstStyle/>
          <a:p>
            <a:pPr marL="914400" indent="-533400">
              <a:buClr>
                <a:schemeClr val="tx1"/>
              </a:buClr>
            </a:pPr>
            <a:r>
              <a:rPr lang="en-US" sz="2800" b="1" i="1" kern="0" dirty="0">
                <a:solidFill>
                  <a:schemeClr val="bg1"/>
                </a:solidFill>
                <a:effectLst>
                  <a:outerShdw blurRad="38100" dist="38100" dir="2700000" algn="tl">
                    <a:srgbClr val="000000">
                      <a:alpha val="43137"/>
                    </a:srgbClr>
                  </a:outerShdw>
                </a:effectLst>
                <a:latin typeface="+mj-lt"/>
              </a:rPr>
              <a:t>See handout</a:t>
            </a:r>
          </a:p>
        </p:txBody>
      </p:sp>
      <p:sp>
        <p:nvSpPr>
          <p:cNvPr id="2" name="TextBox 1">
            <a:extLst>
              <a:ext uri="{FF2B5EF4-FFF2-40B4-BE49-F238E27FC236}">
                <a16:creationId xmlns:a16="http://schemas.microsoft.com/office/drawing/2014/main" id="{52FC352A-CA26-448B-801B-C1459B031DAE}"/>
              </a:ext>
            </a:extLst>
          </p:cNvPr>
          <p:cNvSpPr txBox="1"/>
          <p:nvPr/>
        </p:nvSpPr>
        <p:spPr>
          <a:xfrm>
            <a:off x="9009246" y="2358189"/>
            <a:ext cx="2287806" cy="3351238"/>
          </a:xfrm>
          <a:prstGeom prst="rect">
            <a:avLst/>
          </a:prstGeom>
          <a:noFill/>
        </p:spPr>
        <p:txBody>
          <a:bodyPr wrap="none" rtlCol="0">
            <a:spAutoFit/>
          </a:bodyPr>
          <a:lstStyle/>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Ed Stetzer &amp;</a:t>
            </a:r>
          </a:p>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Mission Group</a:t>
            </a:r>
          </a:p>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2016</a:t>
            </a:r>
          </a:p>
          <a:p>
            <a:pPr>
              <a:lnSpc>
                <a:spcPct val="150000"/>
              </a:lnSpc>
              <a:buClr>
                <a:schemeClr val="tx1"/>
              </a:buClr>
            </a:pPr>
            <a:endParaRPr lang="en-US" sz="2400" b="1" kern="0" dirty="0">
              <a:solidFill>
                <a:schemeClr val="bg1"/>
              </a:solidFill>
              <a:effectLst>
                <a:outerShdw blurRad="38100" dist="38100" dir="2700000" algn="tl">
                  <a:srgbClr val="000000">
                    <a:alpha val="43137"/>
                  </a:srgbClr>
                </a:outerShdw>
              </a:effectLst>
              <a:latin typeface="+mj-lt"/>
            </a:endParaRPr>
          </a:p>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Quotes </a:t>
            </a:r>
          </a:p>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1 Chron. 12:32</a:t>
            </a:r>
          </a:p>
        </p:txBody>
      </p:sp>
      <p:pic>
        <p:nvPicPr>
          <p:cNvPr id="8" name="Picture 7" descr="A close up of a logo&#10;&#10;Description generated with very high confidence">
            <a:extLst>
              <a:ext uri="{FF2B5EF4-FFF2-40B4-BE49-F238E27FC236}">
                <a16:creationId xmlns:a16="http://schemas.microsoft.com/office/drawing/2014/main" id="{757EEE86-ACB7-4E5C-A39E-A7DFDC382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Tree>
    <p:extLst>
      <p:ext uri="{BB962C8B-B14F-4D97-AF65-F5344CB8AC3E}">
        <p14:creationId xmlns:p14="http://schemas.microsoft.com/office/powerpoint/2010/main" val="125422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35</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614912"/>
          </a:xfrm>
          <a:prstGeom prst="rect">
            <a:avLst/>
          </a:prstGeom>
        </p:spPr>
        <p:txBody>
          <a:bodyPr wrap="square">
            <a:spAutoFit/>
          </a:bodyPr>
          <a:lstStyle/>
          <a:p>
            <a:pPr algn="ctr">
              <a:lnSpc>
                <a:spcPct val="115000"/>
              </a:lnSpc>
            </a:pPr>
            <a:r>
              <a:rPr lang="en-US" sz="3200" b="1" dirty="0">
                <a:solidFill>
                  <a:schemeClr val="bg1"/>
                </a:solidFill>
              </a:rPr>
              <a:t>Stetzer: Exegete Your Culture</a:t>
            </a:r>
          </a:p>
        </p:txBody>
      </p:sp>
      <p:pic>
        <p:nvPicPr>
          <p:cNvPr id="7" name="Picture 6" descr="A close up of a logo&#10;&#10;Description generated with very high confidence">
            <a:extLst>
              <a:ext uri="{FF2B5EF4-FFF2-40B4-BE49-F238E27FC236}">
                <a16:creationId xmlns:a16="http://schemas.microsoft.com/office/drawing/2014/main" id="{6F49D97A-7393-4049-88A2-55182E41C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
        <p:nvSpPr>
          <p:cNvPr id="8" name="Rectangle 3">
            <a:extLst>
              <a:ext uri="{FF2B5EF4-FFF2-40B4-BE49-F238E27FC236}">
                <a16:creationId xmlns:a16="http://schemas.microsoft.com/office/drawing/2014/main" id="{8B7F586B-4D4E-47FF-B4C6-EA6A9FA8F3A0}"/>
              </a:ext>
            </a:extLst>
          </p:cNvPr>
          <p:cNvSpPr txBox="1">
            <a:spLocks noChangeArrowheads="1"/>
          </p:cNvSpPr>
          <p:nvPr/>
        </p:nvSpPr>
        <p:spPr>
          <a:xfrm>
            <a:off x="840990" y="2336533"/>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spcBef>
                <a:spcPts val="0"/>
              </a:spcBef>
              <a:buNone/>
            </a:pPr>
            <a:r>
              <a:rPr lang="en-US" altLang="en-US" sz="2800" b="1" kern="0" dirty="0">
                <a:solidFill>
                  <a:srgbClr val="FFC000"/>
                </a:solidFill>
              </a:rPr>
              <a:t>Exegete Yourself </a:t>
            </a:r>
            <a:r>
              <a:rPr lang="en-US" altLang="en-US" sz="2800" b="1" kern="0" dirty="0">
                <a:solidFill>
                  <a:schemeClr val="bg1"/>
                </a:solidFill>
              </a:rPr>
              <a:t>– humility to want to reach the community </a:t>
            </a:r>
          </a:p>
          <a:p>
            <a:pPr marL="346075" indent="0" eaLnBrk="1" hangingPunct="1">
              <a:spcBef>
                <a:spcPts val="0"/>
              </a:spcBef>
              <a:buNone/>
            </a:pPr>
            <a:r>
              <a:rPr lang="en-US" altLang="en-US" sz="2800" b="1" kern="0" dirty="0">
                <a:solidFill>
                  <a:schemeClr val="bg1"/>
                </a:solidFill>
              </a:rPr>
              <a:t>                                 you are in from head and heart, from a </a:t>
            </a:r>
          </a:p>
          <a:p>
            <a:pPr marL="346075" indent="0" eaLnBrk="1" hangingPunct="1">
              <a:spcBef>
                <a:spcPts val="0"/>
              </a:spcBef>
              <a:buNone/>
            </a:pPr>
            <a:r>
              <a:rPr lang="en-US" altLang="en-US" sz="2800" b="1" kern="0" dirty="0">
                <a:solidFill>
                  <a:schemeClr val="bg1"/>
                </a:solidFill>
              </a:rPr>
              <a:t>                                 calling. Give up preferences. Empower</a:t>
            </a:r>
          </a:p>
          <a:p>
            <a:pPr marL="346075" indent="0" eaLnBrk="1" hangingPunct="1">
              <a:spcBef>
                <a:spcPts val="0"/>
              </a:spcBef>
              <a:buNone/>
            </a:pPr>
            <a:r>
              <a:rPr lang="en-US" altLang="en-US" sz="2800" b="1" kern="0" dirty="0">
                <a:solidFill>
                  <a:schemeClr val="bg1"/>
                </a:solidFill>
              </a:rPr>
              <a:t>                                  others. Preach a gospel that effects all of 				life not just salvation but transformation. </a:t>
            </a:r>
          </a:p>
          <a:p>
            <a:pPr marL="346075" indent="0" eaLnBrk="1" hangingPunct="1">
              <a:spcBef>
                <a:spcPts val="0"/>
              </a:spcBef>
              <a:buNone/>
            </a:pPr>
            <a:r>
              <a:rPr lang="en-US" altLang="en-US" sz="2800" b="1" kern="0" dirty="0">
                <a:solidFill>
                  <a:schemeClr val="bg1"/>
                </a:solidFill>
              </a:rPr>
              <a:t>				Teach disciplemaking and mission in the </a:t>
            </a:r>
          </a:p>
          <a:p>
            <a:pPr marL="346075" indent="0" eaLnBrk="1" hangingPunct="1">
              <a:spcBef>
                <a:spcPts val="0"/>
              </a:spcBef>
              <a:buNone/>
            </a:pPr>
            <a:r>
              <a:rPr lang="en-US" altLang="en-US" sz="2800" b="1" kern="0" dirty="0">
                <a:solidFill>
                  <a:schemeClr val="bg1"/>
                </a:solidFill>
              </a:rPr>
              <a:t>                                  marketplace. </a:t>
            </a: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lnSpc>
                <a:spcPct val="200000"/>
              </a:lnSpc>
              <a:spcBef>
                <a:spcPts val="0"/>
              </a:spcBef>
              <a:buNone/>
            </a:pPr>
            <a:endParaRPr lang="en-US" altLang="en-US" sz="16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9" name="Picture 8">
            <a:extLst>
              <a:ext uri="{FF2B5EF4-FFF2-40B4-BE49-F238E27FC236}">
                <a16:creationId xmlns:a16="http://schemas.microsoft.com/office/drawing/2014/main" id="{0B184DDE-7074-4831-AD09-92455EC4B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50" y="478172"/>
            <a:ext cx="2134565" cy="1277136"/>
          </a:xfrm>
          <a:prstGeom prst="rect">
            <a:avLst/>
          </a:prstGeom>
        </p:spPr>
      </p:pic>
    </p:spTree>
    <p:extLst>
      <p:ext uri="{BB962C8B-B14F-4D97-AF65-F5344CB8AC3E}">
        <p14:creationId xmlns:p14="http://schemas.microsoft.com/office/powerpoint/2010/main" val="195759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36</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181221"/>
          </a:xfrm>
          <a:prstGeom prst="rect">
            <a:avLst/>
          </a:prstGeom>
        </p:spPr>
        <p:txBody>
          <a:bodyPr wrap="square">
            <a:spAutoFit/>
          </a:bodyPr>
          <a:lstStyle/>
          <a:p>
            <a:pPr algn="ctr">
              <a:lnSpc>
                <a:spcPct val="115000"/>
              </a:lnSpc>
            </a:pPr>
            <a:r>
              <a:rPr lang="en-US" sz="3200" b="1" dirty="0">
                <a:solidFill>
                  <a:schemeClr val="bg1"/>
                </a:solidFill>
              </a:rPr>
              <a:t>Stetzer: Exegete Your Culture</a:t>
            </a:r>
          </a:p>
          <a:p>
            <a:pPr algn="ctr">
              <a:lnSpc>
                <a:spcPct val="115000"/>
              </a:lnSpc>
            </a:pPr>
            <a:r>
              <a:rPr lang="en-US" sz="3200" b="1" dirty="0">
                <a:solidFill>
                  <a:srgbClr val="FFC000"/>
                </a:solidFill>
              </a:rPr>
              <a:t>10 Checkpoints</a:t>
            </a:r>
          </a:p>
        </p:txBody>
      </p:sp>
      <p:sp>
        <p:nvSpPr>
          <p:cNvPr id="7" name="Rectangle 3">
            <a:extLst>
              <a:ext uri="{FF2B5EF4-FFF2-40B4-BE49-F238E27FC236}">
                <a16:creationId xmlns:a16="http://schemas.microsoft.com/office/drawing/2014/main" id="{12309DA6-6A6D-4C6C-9DD9-30FE6BDC1056}"/>
              </a:ext>
            </a:extLst>
          </p:cNvPr>
          <p:cNvSpPr txBox="1">
            <a:spLocks noChangeArrowheads="1"/>
          </p:cNvSpPr>
          <p:nvPr/>
        </p:nvSpPr>
        <p:spPr>
          <a:xfrm>
            <a:off x="914563" y="2105305"/>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03275" indent="-457200" eaLnBrk="1" hangingPunct="1">
              <a:spcBef>
                <a:spcPts val="0"/>
              </a:spcBef>
              <a:buFont typeface="+mj-lt"/>
              <a:buAutoNum type="arabicParenR"/>
            </a:pPr>
            <a:r>
              <a:rPr lang="en-US" altLang="en-US" sz="2800" b="1" kern="0" dirty="0">
                <a:solidFill>
                  <a:schemeClr val="bg1"/>
                </a:solidFill>
              </a:rPr>
              <a:t>Get Counselors from the Context </a:t>
            </a:r>
          </a:p>
          <a:p>
            <a:pPr marL="346075" indent="0" eaLnBrk="1" hangingPunct="1">
              <a:spcBef>
                <a:spcPts val="0"/>
              </a:spcBef>
              <a:buNone/>
            </a:pPr>
            <a:r>
              <a:rPr lang="en-US" altLang="en-US" sz="2800" b="1" kern="0" dirty="0">
                <a:solidFill>
                  <a:srgbClr val="FFC000"/>
                </a:solidFill>
              </a:rPr>
              <a:t>  </a:t>
            </a:r>
            <a:endParaRPr lang="en-US" altLang="en-US" sz="2400" b="1" kern="0" dirty="0">
              <a:solidFill>
                <a:schemeClr val="bg1"/>
              </a:solidFill>
            </a:endParaRPr>
          </a:p>
          <a:p>
            <a:pPr marL="346075" indent="0" eaLnBrk="1" hangingPunct="1">
              <a:spcBef>
                <a:spcPts val="0"/>
              </a:spcBef>
              <a:buNone/>
            </a:pPr>
            <a:r>
              <a:rPr lang="en-US" altLang="en-US" sz="2400" b="1" kern="0" dirty="0">
                <a:solidFill>
                  <a:schemeClr val="bg1"/>
                </a:solidFill>
              </a:rPr>
              <a:t>Invite people into your home for a meal. </a:t>
            </a:r>
          </a:p>
          <a:p>
            <a:pPr marL="346075" indent="0" eaLnBrk="1" hangingPunct="1">
              <a:spcBef>
                <a:spcPts val="0"/>
              </a:spcBef>
              <a:buNone/>
            </a:pPr>
            <a:r>
              <a:rPr lang="en-US" altLang="en-US" sz="2400" b="1" kern="0" dirty="0">
                <a:solidFill>
                  <a:schemeClr val="bg1"/>
                </a:solidFill>
              </a:rPr>
              <a:t>Go to cafes. Talk with people. Get to know them. </a:t>
            </a:r>
          </a:p>
          <a:p>
            <a:pPr marL="346075" indent="0" eaLnBrk="1" hangingPunct="1">
              <a:spcBef>
                <a:spcPts val="0"/>
              </a:spcBef>
              <a:buNone/>
            </a:pPr>
            <a:endParaRPr lang="en-US" altLang="en-US" sz="2400" b="1" kern="0" dirty="0">
              <a:solidFill>
                <a:schemeClr val="bg1"/>
              </a:solidFill>
            </a:endParaRPr>
          </a:p>
          <a:p>
            <a:pPr marL="346075" indent="0" eaLnBrk="1" hangingPunct="1">
              <a:spcBef>
                <a:spcPts val="0"/>
              </a:spcBef>
              <a:buNone/>
            </a:pPr>
            <a:r>
              <a:rPr lang="en-US" altLang="en-US" sz="2800" b="1" kern="0" dirty="0">
                <a:solidFill>
                  <a:schemeClr val="bg1"/>
                </a:solidFill>
              </a:rPr>
              <a:t>2) Review the Stats – Get demographic info </a:t>
            </a:r>
          </a:p>
          <a:p>
            <a:pPr marL="346075" indent="0" eaLnBrk="1" hangingPunct="1">
              <a:spcBef>
                <a:spcPts val="0"/>
              </a:spcBef>
              <a:buNone/>
            </a:pPr>
            <a:endParaRPr lang="en-US" altLang="en-US" sz="2800" b="1" kern="0" dirty="0">
              <a:solidFill>
                <a:schemeClr val="bg1"/>
              </a:solidFill>
            </a:endParaRPr>
          </a:p>
          <a:p>
            <a:pPr marL="346075" indent="0" eaLnBrk="1" hangingPunct="1">
              <a:spcBef>
                <a:spcPts val="0"/>
              </a:spcBef>
              <a:buNone/>
            </a:pPr>
            <a:r>
              <a:rPr lang="en-US" altLang="en-US" sz="2800" b="1" kern="0" dirty="0">
                <a:solidFill>
                  <a:schemeClr val="bg1"/>
                </a:solidFill>
              </a:rPr>
              <a:t>3) Talk to local experts  (mayor, city leaders, planning, etc.)</a:t>
            </a:r>
          </a:p>
          <a:p>
            <a:pPr marL="346075" indent="0" eaLnBrk="1" hangingPunct="1">
              <a:spcBef>
                <a:spcPts val="0"/>
              </a:spcBef>
              <a:buNone/>
            </a:pPr>
            <a:endParaRPr lang="en-US" altLang="en-US" sz="2800" b="1" kern="0" dirty="0">
              <a:solidFill>
                <a:schemeClr val="bg1"/>
              </a:solidFill>
            </a:endParaRPr>
          </a:p>
          <a:p>
            <a:pPr marL="346075" indent="0" eaLnBrk="1" hangingPunct="1">
              <a:spcBef>
                <a:spcPts val="0"/>
              </a:spcBef>
              <a:buNone/>
            </a:pPr>
            <a:r>
              <a:rPr lang="en-US" altLang="en-US" sz="2800" b="1" kern="0" dirty="0">
                <a:solidFill>
                  <a:schemeClr val="bg1"/>
                </a:solidFill>
              </a:rPr>
              <a:t>4) Know the area churches (map, network) </a:t>
            </a:r>
          </a:p>
          <a:p>
            <a:pPr marL="346075" indent="0" eaLnBrk="1" hangingPunct="1">
              <a:spcBef>
                <a:spcPts val="0"/>
              </a:spcBef>
              <a:buNone/>
            </a:pPr>
            <a:r>
              <a:rPr lang="en-US" altLang="en-US" sz="2800" b="1" kern="0" dirty="0">
                <a:solidFill>
                  <a:schemeClr val="bg1"/>
                </a:solidFill>
              </a:rPr>
              <a:t> </a:t>
            </a:r>
          </a:p>
          <a:p>
            <a:pPr marL="346075" indent="0" eaLnBrk="1" hangingPunct="1">
              <a:lnSpc>
                <a:spcPct val="150000"/>
              </a:lnSpc>
              <a:buNone/>
            </a:pPr>
            <a:endParaRPr lang="en-US" altLang="en-US" sz="2400" b="1" kern="0" dirty="0">
              <a:solidFill>
                <a:schemeClr val="bg1"/>
              </a:solidFill>
            </a:endParaRPr>
          </a:p>
        </p:txBody>
      </p:sp>
      <p:pic>
        <p:nvPicPr>
          <p:cNvPr id="8" name="Picture 7" descr="A close up of a logo&#10;&#10;Description generated with very high confidence">
            <a:extLst>
              <a:ext uri="{FF2B5EF4-FFF2-40B4-BE49-F238E27FC236}">
                <a16:creationId xmlns:a16="http://schemas.microsoft.com/office/drawing/2014/main" id="{2497D1F5-E3EA-4997-AB84-31237A853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9" name="Picture 8">
            <a:extLst>
              <a:ext uri="{FF2B5EF4-FFF2-40B4-BE49-F238E27FC236}">
                <a16:creationId xmlns:a16="http://schemas.microsoft.com/office/drawing/2014/main" id="{F82BA311-6DF2-4E0A-B8A6-AD7723864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50" y="478172"/>
            <a:ext cx="2134565" cy="1277136"/>
          </a:xfrm>
          <a:prstGeom prst="rect">
            <a:avLst/>
          </a:prstGeom>
        </p:spPr>
      </p:pic>
    </p:spTree>
    <p:extLst>
      <p:ext uri="{BB962C8B-B14F-4D97-AF65-F5344CB8AC3E}">
        <p14:creationId xmlns:p14="http://schemas.microsoft.com/office/powerpoint/2010/main" val="1374177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37</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181221"/>
          </a:xfrm>
          <a:prstGeom prst="rect">
            <a:avLst/>
          </a:prstGeom>
        </p:spPr>
        <p:txBody>
          <a:bodyPr wrap="square">
            <a:spAutoFit/>
          </a:bodyPr>
          <a:lstStyle/>
          <a:p>
            <a:pPr algn="ctr">
              <a:lnSpc>
                <a:spcPct val="115000"/>
              </a:lnSpc>
            </a:pPr>
            <a:r>
              <a:rPr lang="en-US" sz="3200" b="1" dirty="0">
                <a:solidFill>
                  <a:schemeClr val="bg1"/>
                </a:solidFill>
              </a:rPr>
              <a:t>Stetzer: Exegete Your Culture</a:t>
            </a:r>
          </a:p>
          <a:p>
            <a:pPr algn="ctr">
              <a:lnSpc>
                <a:spcPct val="115000"/>
              </a:lnSpc>
            </a:pPr>
            <a:r>
              <a:rPr lang="en-US" sz="3200" b="1" dirty="0">
                <a:solidFill>
                  <a:srgbClr val="FFC000"/>
                </a:solidFill>
              </a:rPr>
              <a:t>10 Checkpoints</a:t>
            </a:r>
          </a:p>
        </p:txBody>
      </p:sp>
      <p:sp>
        <p:nvSpPr>
          <p:cNvPr id="7" name="Rectangle 3">
            <a:extLst>
              <a:ext uri="{FF2B5EF4-FFF2-40B4-BE49-F238E27FC236}">
                <a16:creationId xmlns:a16="http://schemas.microsoft.com/office/drawing/2014/main" id="{12309DA6-6A6D-4C6C-9DD9-30FE6BDC1056}"/>
              </a:ext>
            </a:extLst>
          </p:cNvPr>
          <p:cNvSpPr txBox="1">
            <a:spLocks noChangeArrowheads="1"/>
          </p:cNvSpPr>
          <p:nvPr/>
        </p:nvSpPr>
        <p:spPr>
          <a:xfrm>
            <a:off x="840990" y="2336533"/>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buNone/>
            </a:pPr>
            <a:r>
              <a:rPr lang="en-US" altLang="en-US" sz="2800" b="1" kern="0" dirty="0">
                <a:solidFill>
                  <a:schemeClr val="bg1"/>
                </a:solidFill>
              </a:rPr>
              <a:t>5) Identify Natural and Other Barriers (rivers, lakes, 	grasslands, stockyards, railroad yards, industrial areas, or</a:t>
            </a:r>
          </a:p>
          <a:p>
            <a:pPr marL="346075" indent="0" eaLnBrk="1" hangingPunct="1">
              <a:buNone/>
            </a:pPr>
            <a:r>
              <a:rPr lang="en-US" altLang="en-US" sz="2800" b="1" kern="0" dirty="0">
                <a:solidFill>
                  <a:schemeClr val="bg1"/>
                </a:solidFill>
              </a:rPr>
              <a:t>       socio-economic)</a:t>
            </a:r>
          </a:p>
          <a:p>
            <a:pPr marL="346075" indent="0" eaLnBrk="1" hangingPunct="1">
              <a:buNone/>
            </a:pPr>
            <a:endParaRPr lang="en-US" altLang="en-US" sz="1200" b="1" kern="0" dirty="0">
              <a:solidFill>
                <a:schemeClr val="bg1"/>
              </a:solidFill>
            </a:endParaRPr>
          </a:p>
          <a:p>
            <a:pPr marL="346075" indent="0" eaLnBrk="1" hangingPunct="1">
              <a:buNone/>
            </a:pPr>
            <a:r>
              <a:rPr lang="en-US" altLang="en-US" sz="2800" b="1" kern="0" dirty="0">
                <a:solidFill>
                  <a:schemeClr val="bg1"/>
                </a:solidFill>
              </a:rPr>
              <a:t>6) Identify People Groups and Cultural Tribes</a:t>
            </a:r>
          </a:p>
          <a:p>
            <a:pPr marL="346075" indent="0" eaLnBrk="1" hangingPunct="1">
              <a:buNone/>
            </a:pPr>
            <a:endParaRPr lang="en-US" altLang="en-US" sz="2800" b="1" kern="0" dirty="0">
              <a:solidFill>
                <a:schemeClr val="bg1"/>
              </a:solidFill>
            </a:endParaRPr>
          </a:p>
          <a:p>
            <a:pPr marL="346075" indent="0" eaLnBrk="1" hangingPunct="1">
              <a:buNone/>
            </a:pPr>
            <a:r>
              <a:rPr lang="en-US" altLang="en-US" sz="2800" b="1" kern="0" dirty="0">
                <a:solidFill>
                  <a:schemeClr val="bg1"/>
                </a:solidFill>
              </a:rPr>
              <a:t>7) Move Beyond Demographics – e.g. windshield survey, eat	   and shop local </a:t>
            </a:r>
          </a:p>
          <a:p>
            <a:pPr marL="346075" indent="0" eaLnBrk="1" hangingPunct="1">
              <a:buNone/>
            </a:pPr>
            <a:endParaRPr lang="en-US" altLang="en-US" b="1" kern="0" dirty="0">
              <a:solidFill>
                <a:schemeClr val="bg1"/>
              </a:solidFill>
            </a:endParaRPr>
          </a:p>
        </p:txBody>
      </p:sp>
      <p:pic>
        <p:nvPicPr>
          <p:cNvPr id="8" name="Picture 7" descr="A close up of a logo&#10;&#10;Description generated with very high confidence">
            <a:extLst>
              <a:ext uri="{FF2B5EF4-FFF2-40B4-BE49-F238E27FC236}">
                <a16:creationId xmlns:a16="http://schemas.microsoft.com/office/drawing/2014/main" id="{DD8A9230-8D37-4EC9-9376-AC1E86CF4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9" name="Picture 8">
            <a:extLst>
              <a:ext uri="{FF2B5EF4-FFF2-40B4-BE49-F238E27FC236}">
                <a16:creationId xmlns:a16="http://schemas.microsoft.com/office/drawing/2014/main" id="{21425276-53A2-4B0C-9F81-641C45966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50" y="478172"/>
            <a:ext cx="2134565" cy="1277136"/>
          </a:xfrm>
          <a:prstGeom prst="rect">
            <a:avLst/>
          </a:prstGeom>
        </p:spPr>
      </p:pic>
    </p:spTree>
    <p:extLst>
      <p:ext uri="{BB962C8B-B14F-4D97-AF65-F5344CB8AC3E}">
        <p14:creationId xmlns:p14="http://schemas.microsoft.com/office/powerpoint/2010/main" val="2143182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38</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181221"/>
          </a:xfrm>
          <a:prstGeom prst="rect">
            <a:avLst/>
          </a:prstGeom>
        </p:spPr>
        <p:txBody>
          <a:bodyPr wrap="square">
            <a:spAutoFit/>
          </a:bodyPr>
          <a:lstStyle/>
          <a:p>
            <a:pPr algn="ctr">
              <a:lnSpc>
                <a:spcPct val="115000"/>
              </a:lnSpc>
            </a:pPr>
            <a:r>
              <a:rPr lang="en-US" sz="3200" b="1" dirty="0">
                <a:solidFill>
                  <a:schemeClr val="bg1"/>
                </a:solidFill>
              </a:rPr>
              <a:t>Stetzer: Exegete Your Culture</a:t>
            </a:r>
          </a:p>
          <a:p>
            <a:pPr algn="ctr">
              <a:lnSpc>
                <a:spcPct val="115000"/>
              </a:lnSpc>
            </a:pPr>
            <a:r>
              <a:rPr lang="en-US" sz="3200" b="1" dirty="0">
                <a:solidFill>
                  <a:srgbClr val="FFC000"/>
                </a:solidFill>
              </a:rPr>
              <a:t>10 Checkpoints</a:t>
            </a:r>
          </a:p>
        </p:txBody>
      </p:sp>
      <p:sp>
        <p:nvSpPr>
          <p:cNvPr id="7" name="Rectangle 3">
            <a:extLst>
              <a:ext uri="{FF2B5EF4-FFF2-40B4-BE49-F238E27FC236}">
                <a16:creationId xmlns:a16="http://schemas.microsoft.com/office/drawing/2014/main" id="{12309DA6-6A6D-4C6C-9DD9-30FE6BDC1056}"/>
              </a:ext>
            </a:extLst>
          </p:cNvPr>
          <p:cNvSpPr txBox="1">
            <a:spLocks noChangeArrowheads="1"/>
          </p:cNvSpPr>
          <p:nvPr/>
        </p:nvSpPr>
        <p:spPr>
          <a:xfrm>
            <a:off x="840990" y="2336533"/>
            <a:ext cx="10922635"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buNone/>
            </a:pPr>
            <a:r>
              <a:rPr lang="en-US" altLang="en-US" sz="2800" b="1" kern="0" dirty="0">
                <a:solidFill>
                  <a:schemeClr val="bg1"/>
                </a:solidFill>
              </a:rPr>
              <a:t>8) Prayer Walk : open doors, person of peace, understand		 needs</a:t>
            </a:r>
          </a:p>
          <a:p>
            <a:pPr marL="346075" indent="0" eaLnBrk="1" hangingPunct="1">
              <a:buNone/>
            </a:pPr>
            <a:endParaRPr lang="en-US" altLang="en-US" sz="1600" b="1" kern="0" dirty="0">
              <a:solidFill>
                <a:schemeClr val="bg1"/>
              </a:solidFill>
            </a:endParaRPr>
          </a:p>
          <a:p>
            <a:pPr marL="346075" indent="0" eaLnBrk="1" hangingPunct="1">
              <a:buNone/>
            </a:pPr>
            <a:r>
              <a:rPr lang="en-US" altLang="en-US" sz="2800" b="1" kern="0" dirty="0">
                <a:solidFill>
                  <a:schemeClr val="bg1"/>
                </a:solidFill>
              </a:rPr>
              <a:t>9) Identify Spiritual Strongholds (from #7-8): idols such as</a:t>
            </a:r>
          </a:p>
          <a:p>
            <a:pPr marL="346075" indent="0" eaLnBrk="1" hangingPunct="1">
              <a:buNone/>
            </a:pPr>
            <a:r>
              <a:rPr lang="en-US" altLang="en-US" sz="2800" b="1" kern="0" dirty="0">
                <a:solidFill>
                  <a:schemeClr val="bg1"/>
                </a:solidFill>
              </a:rPr>
              <a:t>       materialism, alcoholism, etc.</a:t>
            </a:r>
          </a:p>
          <a:p>
            <a:pPr marL="346075" indent="0" eaLnBrk="1" hangingPunct="1">
              <a:buNone/>
            </a:pPr>
            <a:endParaRPr lang="en-US" altLang="en-US" sz="2800" b="1" kern="0" dirty="0">
              <a:solidFill>
                <a:schemeClr val="bg1"/>
              </a:solidFill>
            </a:endParaRPr>
          </a:p>
          <a:p>
            <a:pPr marL="346075" indent="0" eaLnBrk="1" hangingPunct="1">
              <a:buNone/>
            </a:pPr>
            <a:r>
              <a:rPr lang="en-US" altLang="en-US" sz="2800" b="1" kern="0" dirty="0">
                <a:solidFill>
                  <a:schemeClr val="bg1"/>
                </a:solidFill>
              </a:rPr>
              <a:t>10) Discover Cultural Preferences: music, dress, leadership	 styles, learning style, etc. </a:t>
            </a:r>
            <a:endParaRPr lang="en-US" altLang="en-US" b="1" kern="0" dirty="0">
              <a:solidFill>
                <a:schemeClr val="bg1"/>
              </a:solidFill>
            </a:endParaRPr>
          </a:p>
        </p:txBody>
      </p:sp>
      <p:pic>
        <p:nvPicPr>
          <p:cNvPr id="8" name="Picture 7" descr="A close up of a logo&#10;&#10;Description generated with very high confidence">
            <a:extLst>
              <a:ext uri="{FF2B5EF4-FFF2-40B4-BE49-F238E27FC236}">
                <a16:creationId xmlns:a16="http://schemas.microsoft.com/office/drawing/2014/main" id="{D3BAA25C-2217-478A-9EDD-755D04590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9" name="Picture 8">
            <a:extLst>
              <a:ext uri="{FF2B5EF4-FFF2-40B4-BE49-F238E27FC236}">
                <a16:creationId xmlns:a16="http://schemas.microsoft.com/office/drawing/2014/main" id="{6DC70700-DE61-457C-AA51-A0334924C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50" y="478172"/>
            <a:ext cx="2134565" cy="1277136"/>
          </a:xfrm>
          <a:prstGeom prst="rect">
            <a:avLst/>
          </a:prstGeom>
        </p:spPr>
      </p:pic>
    </p:spTree>
    <p:extLst>
      <p:ext uri="{BB962C8B-B14F-4D97-AF65-F5344CB8AC3E}">
        <p14:creationId xmlns:p14="http://schemas.microsoft.com/office/powerpoint/2010/main" val="405066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39</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Another Consulting Tool: Malphurs- </a:t>
            </a:r>
          </a:p>
          <a:p>
            <a:pPr algn="ctr">
              <a:lnSpc>
                <a:spcPct val="115000"/>
              </a:lnSpc>
            </a:pPr>
            <a:r>
              <a:rPr lang="en-US" sz="2800" b="1" dirty="0">
                <a:solidFill>
                  <a:schemeClr val="bg1"/>
                </a:solidFill>
              </a:rPr>
              <a:t>Better Understand Your Community</a:t>
            </a:r>
          </a:p>
        </p:txBody>
      </p:sp>
      <p:pic>
        <p:nvPicPr>
          <p:cNvPr id="7" name="Picture 6" descr="14-ways-to-better-understand-your-community-Malphurs-Group">
            <a:hlinkClick r:id="rId3" tgtFrame="&quot;_blank&quot;"/>
            <a:extLst>
              <a:ext uri="{FF2B5EF4-FFF2-40B4-BE49-F238E27FC236}">
                <a16:creationId xmlns:a16="http://schemas.microsoft.com/office/drawing/2014/main" id="{E9C84FCD-D8DD-45C9-A140-893073C57E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46438" y="2229993"/>
            <a:ext cx="5491162" cy="2871788"/>
          </a:xfrm>
          <a:prstGeom prst="rect">
            <a:avLst/>
          </a:prstGeom>
          <a:noFill/>
          <a:ln>
            <a:noFill/>
          </a:ln>
        </p:spPr>
      </p:pic>
      <p:sp>
        <p:nvSpPr>
          <p:cNvPr id="8" name="TextBox 7">
            <a:extLst>
              <a:ext uri="{FF2B5EF4-FFF2-40B4-BE49-F238E27FC236}">
                <a16:creationId xmlns:a16="http://schemas.microsoft.com/office/drawing/2014/main" id="{1E3D878D-5D65-488E-81BC-757D5D8D2C9B}"/>
              </a:ext>
            </a:extLst>
          </p:cNvPr>
          <p:cNvSpPr txBox="1"/>
          <p:nvPr/>
        </p:nvSpPr>
        <p:spPr>
          <a:xfrm>
            <a:off x="4419600" y="5638800"/>
            <a:ext cx="2544286" cy="523220"/>
          </a:xfrm>
          <a:prstGeom prst="rect">
            <a:avLst/>
          </a:prstGeom>
          <a:noFill/>
        </p:spPr>
        <p:txBody>
          <a:bodyPr wrap="none" rtlCol="0">
            <a:spAutoFit/>
          </a:bodyPr>
          <a:lstStyle/>
          <a:p>
            <a:pPr marL="914400" indent="-533400">
              <a:buClr>
                <a:schemeClr val="tx1"/>
              </a:buClr>
            </a:pPr>
            <a:r>
              <a:rPr lang="en-US" sz="2800" b="1" i="1" kern="0" dirty="0">
                <a:solidFill>
                  <a:schemeClr val="bg1"/>
                </a:solidFill>
                <a:effectLst>
                  <a:outerShdw blurRad="38100" dist="38100" dir="2700000" algn="tl">
                    <a:srgbClr val="000000">
                      <a:alpha val="43137"/>
                    </a:srgbClr>
                  </a:outerShdw>
                </a:effectLst>
                <a:latin typeface="+mj-lt"/>
              </a:rPr>
              <a:t>See handout</a:t>
            </a:r>
          </a:p>
        </p:txBody>
      </p:sp>
      <p:pic>
        <p:nvPicPr>
          <p:cNvPr id="9" name="Picture 8" descr="A close up of a logo&#10;&#10;Description generated with very high confidence">
            <a:extLst>
              <a:ext uri="{FF2B5EF4-FFF2-40B4-BE49-F238E27FC236}">
                <a16:creationId xmlns:a16="http://schemas.microsoft.com/office/drawing/2014/main" id="{5C372F1C-5FE2-4734-87E5-B8BAAE954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Tree>
    <p:extLst>
      <p:ext uri="{BB962C8B-B14F-4D97-AF65-F5344CB8AC3E}">
        <p14:creationId xmlns:p14="http://schemas.microsoft.com/office/powerpoint/2010/main" val="402891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288869" y="660400"/>
            <a:ext cx="8921931" cy="614912"/>
          </a:xfrm>
          <a:prstGeom prst="rect">
            <a:avLst/>
          </a:prstGeom>
        </p:spPr>
        <p:txBody>
          <a:bodyPr wrap="square">
            <a:spAutoFit/>
          </a:bodyPr>
          <a:lstStyle/>
          <a:p>
            <a:pPr algn="ctr">
              <a:lnSpc>
                <a:spcPct val="115000"/>
              </a:lnSpc>
            </a:pPr>
            <a:r>
              <a:rPr lang="en-US" sz="3200" b="1" dirty="0">
                <a:solidFill>
                  <a:srgbClr val="FFFFFF"/>
                </a:solidFill>
                <a:latin typeface="Gill Sans MT"/>
              </a:rPr>
              <a:t>Fishbone Diagram Process of Revitalization</a:t>
            </a:r>
          </a:p>
        </p:txBody>
      </p:sp>
      <p:graphicFrame>
        <p:nvGraphicFramePr>
          <p:cNvPr id="7" name="Diagram 6">
            <a:extLst>
              <a:ext uri="{FF2B5EF4-FFF2-40B4-BE49-F238E27FC236}">
                <a16:creationId xmlns:a16="http://schemas.microsoft.com/office/drawing/2014/main" id="{48BF97EA-FE8B-43AC-9085-03C1010DDABF}"/>
              </a:ext>
            </a:extLst>
          </p:cNvPr>
          <p:cNvGraphicFramePr/>
          <p:nvPr>
            <p:extLst>
              <p:ext uri="{D42A27DB-BD31-4B8C-83A1-F6EECF244321}">
                <p14:modId xmlns:p14="http://schemas.microsoft.com/office/powerpoint/2010/main" val="1030614118"/>
              </p:ext>
            </p:extLst>
          </p:nvPr>
        </p:nvGraphicFramePr>
        <p:xfrm>
          <a:off x="2059577" y="1567404"/>
          <a:ext cx="7380514" cy="455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D235689-2F65-4789-9163-16F154B48EA5}"/>
              </a:ext>
            </a:extLst>
          </p:cNvPr>
          <p:cNvSpPr txBox="1"/>
          <p:nvPr/>
        </p:nvSpPr>
        <p:spPr>
          <a:xfrm>
            <a:off x="635726" y="5596712"/>
            <a:ext cx="8339142" cy="1216743"/>
          </a:xfrm>
          <a:prstGeom prst="rect">
            <a:avLst/>
          </a:prstGeom>
          <a:noFill/>
        </p:spPr>
        <p:txBody>
          <a:bodyPr wrap="none" rtlCol="0">
            <a:spAutoFit/>
          </a:bodyPr>
          <a:lstStyle/>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Tool #          1-2             </a:t>
            </a:r>
            <a:r>
              <a:rPr lang="en-US" sz="2400" b="1" kern="0" dirty="0">
                <a:solidFill>
                  <a:srgbClr val="FFC000"/>
                </a:solidFill>
                <a:effectLst>
                  <a:outerShdw blurRad="38100" dist="38100" dir="2700000" algn="tl">
                    <a:srgbClr val="000000">
                      <a:alpha val="43137"/>
                    </a:srgbClr>
                  </a:outerShdw>
                </a:effectLst>
                <a:latin typeface="+mj-lt"/>
              </a:rPr>
              <a:t>3-5</a:t>
            </a:r>
            <a:r>
              <a:rPr lang="en-US" sz="2400" b="1" kern="0" dirty="0">
                <a:solidFill>
                  <a:schemeClr val="bg1"/>
                </a:solidFill>
                <a:effectLst>
                  <a:outerShdw blurRad="38100" dist="38100" dir="2700000" algn="tl">
                    <a:srgbClr val="000000">
                      <a:alpha val="43137"/>
                    </a:srgbClr>
                  </a:outerShdw>
                </a:effectLst>
                <a:latin typeface="+mj-lt"/>
              </a:rPr>
              <a:t>              6               6                7</a:t>
            </a:r>
          </a:p>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Session #      1                 </a:t>
            </a:r>
            <a:r>
              <a:rPr lang="en-US" sz="2800" b="1" kern="0" dirty="0">
                <a:solidFill>
                  <a:srgbClr val="FFC000"/>
                </a:solidFill>
                <a:effectLst>
                  <a:outerShdw blurRad="38100" dist="38100" dir="2700000" algn="tl">
                    <a:srgbClr val="000000">
                      <a:alpha val="43137"/>
                    </a:srgbClr>
                  </a:outerShdw>
                </a:effectLst>
                <a:latin typeface="+mj-lt"/>
              </a:rPr>
              <a:t>2</a:t>
            </a:r>
            <a:r>
              <a:rPr lang="en-US" sz="2400" b="1" kern="0" dirty="0">
                <a:solidFill>
                  <a:schemeClr val="bg1"/>
                </a:solidFill>
                <a:effectLst>
                  <a:outerShdw blurRad="38100" dist="38100" dir="2700000" algn="tl">
                    <a:srgbClr val="000000">
                      <a:alpha val="43137"/>
                    </a:srgbClr>
                  </a:outerShdw>
                </a:effectLst>
                <a:latin typeface="+mj-lt"/>
              </a:rPr>
              <a:t>                3               3                3</a:t>
            </a:r>
          </a:p>
        </p:txBody>
      </p:sp>
    </p:spTree>
    <p:extLst>
      <p:ext uri="{BB962C8B-B14F-4D97-AF65-F5344CB8AC3E}">
        <p14:creationId xmlns:p14="http://schemas.microsoft.com/office/powerpoint/2010/main" val="2831789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40</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Another Consulting Tool: Malphurs- </a:t>
            </a:r>
          </a:p>
          <a:p>
            <a:pPr algn="ctr">
              <a:lnSpc>
                <a:spcPct val="115000"/>
              </a:lnSpc>
            </a:pPr>
            <a:r>
              <a:rPr lang="en-US" sz="2800" b="1" dirty="0">
                <a:solidFill>
                  <a:schemeClr val="bg1"/>
                </a:solidFill>
              </a:rPr>
              <a:t>Better Understand Your Community</a:t>
            </a:r>
          </a:p>
        </p:txBody>
      </p:sp>
      <p:pic>
        <p:nvPicPr>
          <p:cNvPr id="9" name="Picture 8" descr="A close up of a logo&#10;&#10;Description generated with very high confidence">
            <a:extLst>
              <a:ext uri="{FF2B5EF4-FFF2-40B4-BE49-F238E27FC236}">
                <a16:creationId xmlns:a16="http://schemas.microsoft.com/office/drawing/2014/main" id="{5C372F1C-5FE2-4734-87E5-B8BAAE954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
        <p:nvSpPr>
          <p:cNvPr id="10" name="Rectangle 3">
            <a:extLst>
              <a:ext uri="{FF2B5EF4-FFF2-40B4-BE49-F238E27FC236}">
                <a16:creationId xmlns:a16="http://schemas.microsoft.com/office/drawing/2014/main" id="{D6DD5F61-C63D-4BB4-9DBB-4FF0302F0D3C}"/>
              </a:ext>
            </a:extLst>
          </p:cNvPr>
          <p:cNvSpPr txBox="1">
            <a:spLocks noChangeArrowheads="1"/>
          </p:cNvSpPr>
          <p:nvPr/>
        </p:nvSpPr>
        <p:spPr>
          <a:xfrm>
            <a:off x="767418" y="1921575"/>
            <a:ext cx="11287948"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60425" indent="-514350" eaLnBrk="1" hangingPunct="1">
              <a:buAutoNum type="arabicParenR"/>
            </a:pPr>
            <a:r>
              <a:rPr lang="en-US" altLang="en-US" sz="2800" b="1" kern="0" dirty="0">
                <a:solidFill>
                  <a:schemeClr val="bg1"/>
                </a:solidFill>
              </a:rPr>
              <a:t>Do demographic research (see 5 resources, some free some not e.g. </a:t>
            </a:r>
            <a:r>
              <a:rPr lang="en-US" altLang="en-US" sz="2800" b="1" kern="0" dirty="0" err="1">
                <a:solidFill>
                  <a:schemeClr val="bg1"/>
                </a:solidFill>
              </a:rPr>
              <a:t>arda</a:t>
            </a:r>
            <a:r>
              <a:rPr lang="en-US" altLang="en-US" sz="2800" b="1" kern="0" dirty="0">
                <a:solidFill>
                  <a:schemeClr val="bg1"/>
                </a:solidFill>
              </a:rPr>
              <a:t> free and Percept not </a:t>
            </a:r>
          </a:p>
          <a:p>
            <a:pPr marL="860425" indent="-514350" eaLnBrk="1" hangingPunct="1">
              <a:buAutoNum type="arabicParenR"/>
            </a:pPr>
            <a:r>
              <a:rPr lang="en-US" altLang="en-US" sz="2800" b="1" kern="0" dirty="0">
                <a:solidFill>
                  <a:schemeClr val="bg1"/>
                </a:solidFill>
              </a:rPr>
              <a:t>Identify the churches and religious groups in your community. Whose growing? How? Candidate for adoption?</a:t>
            </a:r>
          </a:p>
          <a:p>
            <a:pPr marL="860425" indent="-514350" eaLnBrk="1" hangingPunct="1">
              <a:buAutoNum type="arabicParenR"/>
            </a:pPr>
            <a:r>
              <a:rPr lang="en-US" altLang="en-US" sz="2800" b="1" kern="0" dirty="0">
                <a:solidFill>
                  <a:schemeClr val="bg1"/>
                </a:solidFill>
              </a:rPr>
              <a:t>Look at how churched/unchurched your community is</a:t>
            </a:r>
          </a:p>
          <a:p>
            <a:pPr marL="860425" indent="-514350" eaLnBrk="1" hangingPunct="1">
              <a:buAutoNum type="arabicParenR"/>
            </a:pPr>
            <a:r>
              <a:rPr lang="en-US" altLang="en-US" sz="2800" b="1" kern="0" dirty="0">
                <a:solidFill>
                  <a:schemeClr val="bg1"/>
                </a:solidFill>
              </a:rPr>
              <a:t>Discover how many schools there are and see if there are </a:t>
            </a:r>
          </a:p>
          <a:p>
            <a:pPr marL="346075" indent="0" eaLnBrk="1" hangingPunct="1">
              <a:buNone/>
            </a:pPr>
            <a:r>
              <a:rPr lang="en-US" altLang="en-US" sz="2800" b="1" kern="0" dirty="0">
                <a:solidFill>
                  <a:schemeClr val="bg1"/>
                </a:solidFill>
              </a:rPr>
              <a:t>       opportunities to serve. Interview for needs</a:t>
            </a:r>
          </a:p>
          <a:p>
            <a:pPr marL="346075" indent="0" eaLnBrk="1" hangingPunct="1">
              <a:buNone/>
            </a:pPr>
            <a:r>
              <a:rPr lang="en-US" altLang="en-US" sz="2800" b="1" kern="0" dirty="0">
                <a:solidFill>
                  <a:schemeClr val="bg1"/>
                </a:solidFill>
              </a:rPr>
              <a:t>5) Look at the shopping centers: where are they? Used for			 plants?  </a:t>
            </a:r>
          </a:p>
          <a:p>
            <a:pPr marL="860425" indent="-514350" eaLnBrk="1" hangingPunct="1">
              <a:buAutoNum type="arabicParenR"/>
            </a:pPr>
            <a:endParaRPr lang="en-US" altLang="en-US" b="1" kern="0" dirty="0">
              <a:solidFill>
                <a:schemeClr val="bg1"/>
              </a:solidFill>
            </a:endParaRPr>
          </a:p>
        </p:txBody>
      </p:sp>
      <p:pic>
        <p:nvPicPr>
          <p:cNvPr id="11" name="Picture 10" descr="14-ways-to-better-understand-your-community-Malphurs-Group">
            <a:hlinkClick r:id="rId4" tgtFrame="&quot;_blank&quot;"/>
            <a:extLst>
              <a:ext uri="{FF2B5EF4-FFF2-40B4-BE49-F238E27FC236}">
                <a16:creationId xmlns:a16="http://schemas.microsoft.com/office/drawing/2014/main" id="{E6A06123-D96B-41E7-89E8-E5253C18C58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6050" y="437419"/>
            <a:ext cx="2316964" cy="1369855"/>
          </a:xfrm>
          <a:prstGeom prst="rect">
            <a:avLst/>
          </a:prstGeom>
          <a:noFill/>
          <a:ln>
            <a:noFill/>
          </a:ln>
        </p:spPr>
      </p:pic>
    </p:spTree>
    <p:extLst>
      <p:ext uri="{BB962C8B-B14F-4D97-AF65-F5344CB8AC3E}">
        <p14:creationId xmlns:p14="http://schemas.microsoft.com/office/powerpoint/2010/main" val="2317817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41</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Another Consulting Tool: Malphurs- </a:t>
            </a:r>
          </a:p>
          <a:p>
            <a:pPr algn="ctr">
              <a:lnSpc>
                <a:spcPct val="115000"/>
              </a:lnSpc>
            </a:pPr>
            <a:r>
              <a:rPr lang="en-US" sz="2800" b="1" dirty="0">
                <a:solidFill>
                  <a:schemeClr val="bg1"/>
                </a:solidFill>
              </a:rPr>
              <a:t>Better Understand Your Community</a:t>
            </a:r>
          </a:p>
        </p:txBody>
      </p:sp>
      <p:pic>
        <p:nvPicPr>
          <p:cNvPr id="9" name="Picture 8" descr="A close up of a logo&#10;&#10;Description generated with very high confidence">
            <a:extLst>
              <a:ext uri="{FF2B5EF4-FFF2-40B4-BE49-F238E27FC236}">
                <a16:creationId xmlns:a16="http://schemas.microsoft.com/office/drawing/2014/main" id="{5C372F1C-5FE2-4734-87E5-B8BAAE954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
        <p:nvSpPr>
          <p:cNvPr id="10" name="Rectangle 3">
            <a:extLst>
              <a:ext uri="{FF2B5EF4-FFF2-40B4-BE49-F238E27FC236}">
                <a16:creationId xmlns:a16="http://schemas.microsoft.com/office/drawing/2014/main" id="{D6DD5F61-C63D-4BB4-9DBB-4FF0302F0D3C}"/>
              </a:ext>
            </a:extLst>
          </p:cNvPr>
          <p:cNvSpPr txBox="1">
            <a:spLocks noChangeArrowheads="1"/>
          </p:cNvSpPr>
          <p:nvPr/>
        </p:nvSpPr>
        <p:spPr>
          <a:xfrm>
            <a:off x="767418" y="1921575"/>
            <a:ext cx="11287948"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buNone/>
            </a:pPr>
            <a:r>
              <a:rPr lang="en-US" altLang="en-US" b="1" kern="0" dirty="0">
                <a:solidFill>
                  <a:schemeClr val="bg1"/>
                </a:solidFill>
              </a:rPr>
              <a:t>6) Take note of how many church plants. Meet pastors. </a:t>
            </a:r>
          </a:p>
          <a:p>
            <a:pPr marL="346075" indent="0" eaLnBrk="1" hangingPunct="1">
              <a:buNone/>
            </a:pPr>
            <a:r>
              <a:rPr lang="en-US" altLang="en-US" b="1" kern="0" dirty="0">
                <a:solidFill>
                  <a:schemeClr val="bg1"/>
                </a:solidFill>
              </a:rPr>
              <a:t>     Partner with them. </a:t>
            </a:r>
          </a:p>
          <a:p>
            <a:pPr marL="346075" indent="0" eaLnBrk="1" hangingPunct="1">
              <a:buNone/>
            </a:pPr>
            <a:r>
              <a:rPr lang="en-US" altLang="en-US" b="1" kern="0" dirty="0">
                <a:solidFill>
                  <a:schemeClr val="bg1"/>
                </a:solidFill>
              </a:rPr>
              <a:t>7) Be a networker: church and city leaders, understand </a:t>
            </a:r>
          </a:p>
          <a:p>
            <a:pPr marL="346075" indent="0" eaLnBrk="1" hangingPunct="1">
              <a:buNone/>
            </a:pPr>
            <a:r>
              <a:rPr lang="en-US" altLang="en-US" b="1" kern="0" dirty="0">
                <a:solidFill>
                  <a:schemeClr val="bg1"/>
                </a:solidFill>
              </a:rPr>
              <a:t>    issues. </a:t>
            </a:r>
          </a:p>
          <a:p>
            <a:pPr marL="346075" indent="0" eaLnBrk="1" hangingPunct="1">
              <a:buNone/>
            </a:pPr>
            <a:r>
              <a:rPr lang="en-US" altLang="en-US" b="1" kern="0" dirty="0">
                <a:solidFill>
                  <a:schemeClr val="bg1"/>
                </a:solidFill>
              </a:rPr>
              <a:t>8) Ride with a police officer or firefighter.</a:t>
            </a:r>
          </a:p>
          <a:p>
            <a:pPr marL="346075" indent="0" eaLnBrk="1" hangingPunct="1">
              <a:buNone/>
            </a:pPr>
            <a:r>
              <a:rPr lang="en-US" altLang="en-US" b="1" kern="0" dirty="0">
                <a:solidFill>
                  <a:schemeClr val="bg1"/>
                </a:solidFill>
              </a:rPr>
              <a:t>9) Interview people especially city leaders. </a:t>
            </a:r>
          </a:p>
          <a:p>
            <a:pPr marL="346075" indent="0" eaLnBrk="1" hangingPunct="1">
              <a:buNone/>
            </a:pPr>
            <a:r>
              <a:rPr lang="en-US" altLang="en-US" b="1" kern="0" dirty="0">
                <a:solidFill>
                  <a:schemeClr val="bg1"/>
                </a:solidFill>
              </a:rPr>
              <a:t>10) Spend time in local establishments. </a:t>
            </a:r>
          </a:p>
        </p:txBody>
      </p:sp>
      <p:pic>
        <p:nvPicPr>
          <p:cNvPr id="7" name="Picture 6" descr="14-ways-to-better-understand-your-community-Malphurs-Group">
            <a:hlinkClick r:id="rId4" tgtFrame="&quot;_blank&quot;"/>
            <a:extLst>
              <a:ext uri="{FF2B5EF4-FFF2-40B4-BE49-F238E27FC236}">
                <a16:creationId xmlns:a16="http://schemas.microsoft.com/office/drawing/2014/main" id="{5C17A780-2505-4960-B291-41C90B30C72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6050" y="437419"/>
            <a:ext cx="2316964" cy="1369855"/>
          </a:xfrm>
          <a:prstGeom prst="rect">
            <a:avLst/>
          </a:prstGeom>
          <a:noFill/>
          <a:ln>
            <a:noFill/>
          </a:ln>
        </p:spPr>
      </p:pic>
    </p:spTree>
    <p:extLst>
      <p:ext uri="{BB962C8B-B14F-4D97-AF65-F5344CB8AC3E}">
        <p14:creationId xmlns:p14="http://schemas.microsoft.com/office/powerpoint/2010/main" val="3238667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42</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Another Consulting Tool: Malphurs- </a:t>
            </a:r>
          </a:p>
          <a:p>
            <a:pPr algn="ctr">
              <a:lnSpc>
                <a:spcPct val="115000"/>
              </a:lnSpc>
            </a:pPr>
            <a:r>
              <a:rPr lang="en-US" sz="2800" b="1" dirty="0">
                <a:solidFill>
                  <a:schemeClr val="bg1"/>
                </a:solidFill>
              </a:rPr>
              <a:t>Better Understand Your Community</a:t>
            </a:r>
          </a:p>
        </p:txBody>
      </p:sp>
      <p:pic>
        <p:nvPicPr>
          <p:cNvPr id="9" name="Picture 8" descr="A close up of a logo&#10;&#10;Description generated with very high confidence">
            <a:extLst>
              <a:ext uri="{FF2B5EF4-FFF2-40B4-BE49-F238E27FC236}">
                <a16:creationId xmlns:a16="http://schemas.microsoft.com/office/drawing/2014/main" id="{5C372F1C-5FE2-4734-87E5-B8BAAE954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sp>
        <p:nvSpPr>
          <p:cNvPr id="10" name="Rectangle 3">
            <a:extLst>
              <a:ext uri="{FF2B5EF4-FFF2-40B4-BE49-F238E27FC236}">
                <a16:creationId xmlns:a16="http://schemas.microsoft.com/office/drawing/2014/main" id="{D6DD5F61-C63D-4BB4-9DBB-4FF0302F0D3C}"/>
              </a:ext>
            </a:extLst>
          </p:cNvPr>
          <p:cNvSpPr txBox="1">
            <a:spLocks noChangeArrowheads="1"/>
          </p:cNvSpPr>
          <p:nvPr/>
        </p:nvSpPr>
        <p:spPr>
          <a:xfrm>
            <a:off x="767418" y="1921575"/>
            <a:ext cx="11287948" cy="30367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indent="0" eaLnBrk="1" hangingPunct="1">
              <a:buNone/>
            </a:pPr>
            <a:r>
              <a:rPr lang="en-US" altLang="en-US" b="1" kern="0" dirty="0">
                <a:solidFill>
                  <a:schemeClr val="bg1"/>
                </a:solidFill>
              </a:rPr>
              <a:t>11) Find what organizations provide social services. Ask </a:t>
            </a:r>
          </a:p>
          <a:p>
            <a:pPr marL="346075" indent="0" eaLnBrk="1" hangingPunct="1">
              <a:buNone/>
            </a:pPr>
            <a:r>
              <a:rPr lang="en-US" altLang="en-US" b="1" kern="0" dirty="0">
                <a:solidFill>
                  <a:schemeClr val="bg1"/>
                </a:solidFill>
              </a:rPr>
              <a:t>       how you can help. Connect your members. </a:t>
            </a:r>
          </a:p>
          <a:p>
            <a:pPr marL="346075" indent="0" eaLnBrk="1" hangingPunct="1">
              <a:buNone/>
            </a:pPr>
            <a:r>
              <a:rPr lang="en-US" altLang="en-US" b="1" kern="0" dirty="0">
                <a:solidFill>
                  <a:schemeClr val="bg1"/>
                </a:solidFill>
              </a:rPr>
              <a:t>12) Do a neighborhood survey: felt needs, spiritual			 needs, views of the church. </a:t>
            </a:r>
          </a:p>
          <a:p>
            <a:pPr marL="346075" indent="0" eaLnBrk="1" hangingPunct="1">
              <a:buNone/>
            </a:pPr>
            <a:r>
              <a:rPr lang="en-US" altLang="en-US" b="1" kern="0" dirty="0">
                <a:solidFill>
                  <a:schemeClr val="bg1"/>
                </a:solidFill>
              </a:rPr>
              <a:t>13) Form (</a:t>
            </a:r>
            <a:r>
              <a:rPr lang="en-US" altLang="en-US" b="1" kern="0" dirty="0" err="1">
                <a:solidFill>
                  <a:schemeClr val="bg1"/>
                </a:solidFill>
              </a:rPr>
              <a:t>sp</a:t>
            </a:r>
            <a:r>
              <a:rPr lang="en-US" altLang="en-US" b="1" kern="0" dirty="0">
                <a:solidFill>
                  <a:schemeClr val="bg1"/>
                </a:solidFill>
              </a:rPr>
              <a:t>? Inform?) a portion of the community. Let</a:t>
            </a:r>
          </a:p>
          <a:p>
            <a:pPr marL="346075" indent="0" eaLnBrk="1" hangingPunct="1">
              <a:buNone/>
            </a:pPr>
            <a:r>
              <a:rPr lang="en-US" altLang="en-US" b="1" kern="0" dirty="0">
                <a:solidFill>
                  <a:schemeClr val="bg1"/>
                </a:solidFill>
              </a:rPr>
              <a:t>       them know you exist, be willing to serve and pray		 for.</a:t>
            </a:r>
          </a:p>
          <a:p>
            <a:pPr marL="346075" indent="0" eaLnBrk="1" hangingPunct="1">
              <a:buNone/>
            </a:pPr>
            <a:r>
              <a:rPr lang="en-US" altLang="en-US" b="1" kern="0" dirty="0">
                <a:solidFill>
                  <a:schemeClr val="bg1"/>
                </a:solidFill>
              </a:rPr>
              <a:t>14) Prayer-walk, -run, -drive </a:t>
            </a:r>
          </a:p>
        </p:txBody>
      </p:sp>
      <p:pic>
        <p:nvPicPr>
          <p:cNvPr id="7" name="Picture 6" descr="14-ways-to-better-understand-your-community-Malphurs-Group">
            <a:hlinkClick r:id="rId4" tgtFrame="&quot;_blank&quot;"/>
            <a:extLst>
              <a:ext uri="{FF2B5EF4-FFF2-40B4-BE49-F238E27FC236}">
                <a16:creationId xmlns:a16="http://schemas.microsoft.com/office/drawing/2014/main" id="{1D95BF19-4C86-4151-A834-13D523C7F81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6050" y="437419"/>
            <a:ext cx="2316964" cy="1369855"/>
          </a:xfrm>
          <a:prstGeom prst="rect">
            <a:avLst/>
          </a:prstGeom>
          <a:noFill/>
          <a:ln>
            <a:noFill/>
          </a:ln>
        </p:spPr>
      </p:pic>
    </p:spTree>
    <p:extLst>
      <p:ext uri="{BB962C8B-B14F-4D97-AF65-F5344CB8AC3E}">
        <p14:creationId xmlns:p14="http://schemas.microsoft.com/office/powerpoint/2010/main" val="3932860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43</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Percept Demographics and Psychographics</a:t>
            </a:r>
          </a:p>
          <a:p>
            <a:pPr algn="ctr">
              <a:lnSpc>
                <a:spcPct val="115000"/>
              </a:lnSpc>
            </a:pPr>
            <a:r>
              <a:rPr lang="en-US" sz="2800" b="1" dirty="0">
                <a:solidFill>
                  <a:schemeClr val="bg1"/>
                </a:solidFill>
              </a:rPr>
              <a:t>(see also </a:t>
            </a:r>
            <a:r>
              <a:rPr lang="en-US" sz="2800" b="1" dirty="0" err="1">
                <a:solidFill>
                  <a:schemeClr val="bg1"/>
                </a:solidFill>
              </a:rPr>
              <a:t>MissionInsite</a:t>
            </a:r>
            <a:r>
              <a:rPr lang="en-US" sz="2800" b="1" dirty="0">
                <a:solidFill>
                  <a:schemeClr val="bg1"/>
                </a:solidFill>
              </a:rPr>
              <a:t> alternative)</a:t>
            </a:r>
          </a:p>
        </p:txBody>
      </p:sp>
      <p:sp>
        <p:nvSpPr>
          <p:cNvPr id="3" name="TextBox 2">
            <a:extLst>
              <a:ext uri="{FF2B5EF4-FFF2-40B4-BE49-F238E27FC236}">
                <a16:creationId xmlns:a16="http://schemas.microsoft.com/office/drawing/2014/main" id="{C5A008D1-9AD5-4CBA-80DB-5DB9364F76D6}"/>
              </a:ext>
            </a:extLst>
          </p:cNvPr>
          <p:cNvSpPr txBox="1"/>
          <p:nvPr/>
        </p:nvSpPr>
        <p:spPr>
          <a:xfrm>
            <a:off x="7569469" y="2157088"/>
            <a:ext cx="4507028" cy="4517583"/>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Go to ministryarea.com</a:t>
            </a:r>
          </a:p>
          <a:p>
            <a:pPr marL="342900" indent="-342900">
              <a:buClr>
                <a:schemeClr val="bg1"/>
              </a:buClr>
              <a:buFont typeface="Arial" panose="020B0604020202020204" pitchFamily="34" charset="0"/>
              <a:buChar char="•"/>
            </a:pPr>
            <a:endParaRPr lang="en-US" sz="22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User defines radius around the church (any shape)</a:t>
            </a:r>
          </a:p>
          <a:p>
            <a:pPr>
              <a:lnSpc>
                <a:spcPct val="150000"/>
              </a:lnSpc>
              <a:buClr>
                <a:schemeClr val="bg1"/>
              </a:buClr>
            </a:pPr>
            <a:endParaRPr lang="en-US" sz="1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Government Census Date and other door-to-door or phone survey info of beliefs/values</a:t>
            </a:r>
          </a:p>
          <a:p>
            <a:pPr>
              <a:buClr>
                <a:schemeClr val="bg1"/>
              </a:buClr>
            </a:pPr>
            <a:endParaRPr lang="en-US" sz="1400" b="1" kern="0" dirty="0">
              <a:solidFill>
                <a:schemeClr val="bg1"/>
              </a:solidFill>
              <a:effectLst>
                <a:outerShdw blurRad="38100" dist="38100" dir="2700000" algn="tl">
                  <a:srgbClr val="000000">
                    <a:alpha val="43137"/>
                  </a:srgbClr>
                </a:outerShdw>
              </a:effectLst>
              <a:latin typeface="+mj-lt"/>
            </a:endParaRPr>
          </a:p>
          <a:p>
            <a:pPr marL="342900" indent="-342900">
              <a:lnSpc>
                <a:spcPct val="150000"/>
              </a:lnSpc>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40 page report </a:t>
            </a:r>
            <a:r>
              <a:rPr lang="en-US" sz="2200" b="1" kern="0" dirty="0">
                <a:solidFill>
                  <a:srgbClr val="FFC000"/>
                </a:solidFill>
                <a:effectLst>
                  <a:outerShdw blurRad="38100" dist="38100" dir="2700000" algn="tl">
                    <a:srgbClr val="000000">
                      <a:alpha val="43137"/>
                    </a:srgbClr>
                  </a:outerShdw>
                </a:effectLst>
                <a:latin typeface="+mj-lt"/>
              </a:rPr>
              <a:t>(See Sample)</a:t>
            </a:r>
          </a:p>
          <a:p>
            <a:pPr>
              <a:lnSpc>
                <a:spcPct val="150000"/>
              </a:lnSpc>
              <a:buClr>
                <a:schemeClr val="bg1"/>
              </a:buClr>
            </a:pPr>
            <a:endParaRPr lang="en-US" sz="1200" b="1" kern="0" dirty="0">
              <a:solidFill>
                <a:schemeClr val="bg1"/>
              </a:solidFill>
              <a:effectLst>
                <a:outerShdw blurRad="38100" dist="38100" dir="2700000" algn="tl">
                  <a:srgbClr val="000000">
                    <a:alpha val="43137"/>
                  </a:srgbClr>
                </a:outerShdw>
              </a:effectLst>
              <a:latin typeface="+mj-lt"/>
            </a:endParaRPr>
          </a:p>
          <a:p>
            <a:pPr marL="342900" indent="-342900">
              <a:lnSpc>
                <a:spcPct val="150000"/>
              </a:lnSpc>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Summary/detail</a:t>
            </a:r>
          </a:p>
          <a:p>
            <a:pPr>
              <a:lnSpc>
                <a:spcPct val="150000"/>
              </a:lnSpc>
              <a:buClr>
                <a:schemeClr val="bg1"/>
              </a:buClr>
            </a:pPr>
            <a:endParaRPr lang="en-US" sz="1100" b="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very high confidence">
            <a:extLst>
              <a:ext uri="{FF2B5EF4-FFF2-40B4-BE49-F238E27FC236}">
                <a16:creationId xmlns:a16="http://schemas.microsoft.com/office/drawing/2014/main" id="{90E538E4-72B1-45F2-A894-0B00E3BE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8" name="Picture 7" descr="A close up of text on a white background&#10;&#10;Description generated with very high confidence">
            <a:extLst>
              <a:ext uri="{FF2B5EF4-FFF2-40B4-BE49-F238E27FC236}">
                <a16:creationId xmlns:a16="http://schemas.microsoft.com/office/drawing/2014/main" id="{2B630A82-059A-431D-A64A-4FA5AAE73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13" y="609600"/>
            <a:ext cx="2168361" cy="1083374"/>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801ADEC0-AC84-4693-A57A-44212CEF9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41" y="2292496"/>
            <a:ext cx="6701835" cy="3158720"/>
          </a:xfrm>
          <a:prstGeom prst="rect">
            <a:avLst/>
          </a:prstGeom>
        </p:spPr>
      </p:pic>
      <p:sp>
        <p:nvSpPr>
          <p:cNvPr id="10" name="TextBox 9">
            <a:extLst>
              <a:ext uri="{FF2B5EF4-FFF2-40B4-BE49-F238E27FC236}">
                <a16:creationId xmlns:a16="http://schemas.microsoft.com/office/drawing/2014/main" id="{3D9D0295-FAFA-4009-8006-00199C9ABEA6}"/>
              </a:ext>
            </a:extLst>
          </p:cNvPr>
          <p:cNvSpPr txBox="1"/>
          <p:nvPr/>
        </p:nvSpPr>
        <p:spPr>
          <a:xfrm>
            <a:off x="1403318" y="5525110"/>
            <a:ext cx="4730782" cy="830997"/>
          </a:xfrm>
          <a:prstGeom prst="rect">
            <a:avLst/>
          </a:prstGeom>
          <a:noFill/>
        </p:spPr>
        <p:txBody>
          <a:bodyPr wrap="none" rtlCol="0">
            <a:spAutoFit/>
          </a:bodyPr>
          <a:lstStyle/>
          <a:p>
            <a:pPr>
              <a:buClr>
                <a:schemeClr val="tx1"/>
              </a:buClr>
            </a:pPr>
            <a:r>
              <a:rPr lang="en-US" sz="2400" b="1" kern="0" dirty="0">
                <a:solidFill>
                  <a:schemeClr val="bg1"/>
                </a:solidFill>
                <a:effectLst>
                  <a:outerShdw blurRad="38100" dist="38100" dir="2700000" algn="tl">
                    <a:srgbClr val="000000">
                      <a:alpha val="43137"/>
                    </a:srgbClr>
                  </a:outerShdw>
                </a:effectLst>
                <a:latin typeface="+mj-lt"/>
              </a:rPr>
              <a:t>Both for $239 and $10 discount </a:t>
            </a:r>
          </a:p>
          <a:p>
            <a:pPr>
              <a:buClr>
                <a:schemeClr val="tx1"/>
              </a:buClr>
            </a:pPr>
            <a:r>
              <a:rPr lang="en-US" sz="2400" b="1" kern="0" dirty="0">
                <a:solidFill>
                  <a:schemeClr val="bg1"/>
                </a:solidFill>
                <a:effectLst>
                  <a:outerShdw blurRad="38100" dist="38100" dir="2700000" algn="tl">
                    <a:srgbClr val="000000">
                      <a:alpha val="43137"/>
                    </a:srgbClr>
                  </a:outerShdw>
                </a:effectLst>
                <a:latin typeface="+mj-lt"/>
              </a:rPr>
              <a:t>            for SCC members  </a:t>
            </a:r>
          </a:p>
        </p:txBody>
      </p:sp>
    </p:spTree>
    <p:extLst>
      <p:ext uri="{BB962C8B-B14F-4D97-AF65-F5344CB8AC3E}">
        <p14:creationId xmlns:p14="http://schemas.microsoft.com/office/powerpoint/2010/main" val="1524989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44</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6" name="Rectangle 5"/>
          <p:cNvSpPr/>
          <p:nvPr/>
        </p:nvSpPr>
        <p:spPr>
          <a:xfrm>
            <a:off x="2057400" y="609600"/>
            <a:ext cx="8153400" cy="1083374"/>
          </a:xfrm>
          <a:prstGeom prst="rect">
            <a:avLst/>
          </a:prstGeom>
        </p:spPr>
        <p:txBody>
          <a:bodyPr wrap="square">
            <a:spAutoFit/>
          </a:bodyPr>
          <a:lstStyle/>
          <a:p>
            <a:pPr algn="ctr">
              <a:lnSpc>
                <a:spcPct val="115000"/>
              </a:lnSpc>
            </a:pPr>
            <a:r>
              <a:rPr lang="en-US" sz="2800" b="1" dirty="0">
                <a:solidFill>
                  <a:schemeClr val="bg1"/>
                </a:solidFill>
              </a:rPr>
              <a:t>Percept Demographics and Psychographics</a:t>
            </a:r>
          </a:p>
          <a:p>
            <a:pPr algn="ctr">
              <a:lnSpc>
                <a:spcPct val="115000"/>
              </a:lnSpc>
            </a:pPr>
            <a:r>
              <a:rPr lang="en-US" sz="2800" b="1" dirty="0">
                <a:solidFill>
                  <a:schemeClr val="bg1"/>
                </a:solidFill>
              </a:rPr>
              <a:t>(see also </a:t>
            </a:r>
            <a:r>
              <a:rPr lang="en-US" sz="2800" b="1" dirty="0" err="1">
                <a:solidFill>
                  <a:schemeClr val="bg1"/>
                </a:solidFill>
              </a:rPr>
              <a:t>MissionInsite</a:t>
            </a:r>
            <a:r>
              <a:rPr lang="en-US" sz="2800" b="1" dirty="0">
                <a:solidFill>
                  <a:schemeClr val="bg1"/>
                </a:solidFill>
              </a:rPr>
              <a:t> alternative)</a:t>
            </a:r>
          </a:p>
        </p:txBody>
      </p:sp>
      <p:pic>
        <p:nvPicPr>
          <p:cNvPr id="7" name="Picture 6" descr="A close up of a logo&#10;&#10;Description generated with very high confidence">
            <a:extLst>
              <a:ext uri="{FF2B5EF4-FFF2-40B4-BE49-F238E27FC236}">
                <a16:creationId xmlns:a16="http://schemas.microsoft.com/office/drawing/2014/main" id="{90E538E4-72B1-45F2-A894-0B00E3BE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8" name="Picture 7" descr="A close up of text on a white background&#10;&#10;Description generated with very high confidence">
            <a:extLst>
              <a:ext uri="{FF2B5EF4-FFF2-40B4-BE49-F238E27FC236}">
                <a16:creationId xmlns:a16="http://schemas.microsoft.com/office/drawing/2014/main" id="{2B630A82-059A-431D-A64A-4FA5AAE73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13" y="609600"/>
            <a:ext cx="2168361" cy="1083374"/>
          </a:xfrm>
          <a:prstGeom prst="rect">
            <a:avLst/>
          </a:prstGeom>
        </p:spPr>
      </p:pic>
      <p:pic>
        <p:nvPicPr>
          <p:cNvPr id="16" name="Picture 15" descr="A close up of a map&#10;&#10;Description generated with high confidence">
            <a:extLst>
              <a:ext uri="{FF2B5EF4-FFF2-40B4-BE49-F238E27FC236}">
                <a16:creationId xmlns:a16="http://schemas.microsoft.com/office/drawing/2014/main" id="{03A93C6A-859A-4190-829E-84E6E4CE8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356" y="2029296"/>
            <a:ext cx="4299171" cy="4515082"/>
          </a:xfrm>
          <a:prstGeom prst="rect">
            <a:avLst/>
          </a:prstGeom>
          <a:ln w="38100">
            <a:solidFill>
              <a:schemeClr val="tx1"/>
            </a:solidFill>
          </a:ln>
        </p:spPr>
      </p:pic>
      <p:sp>
        <p:nvSpPr>
          <p:cNvPr id="18" name="TextBox 17">
            <a:extLst>
              <a:ext uri="{FF2B5EF4-FFF2-40B4-BE49-F238E27FC236}">
                <a16:creationId xmlns:a16="http://schemas.microsoft.com/office/drawing/2014/main" id="{0DFE4F79-3F60-445D-971D-CF4C2B917A24}"/>
              </a:ext>
            </a:extLst>
          </p:cNvPr>
          <p:cNvSpPr txBox="1"/>
          <p:nvPr/>
        </p:nvSpPr>
        <p:spPr>
          <a:xfrm>
            <a:off x="5779170" y="2173951"/>
            <a:ext cx="5684518" cy="4370427"/>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Use 10 mile radius to start</a:t>
            </a:r>
          </a:p>
          <a:p>
            <a:pPr>
              <a:buClr>
                <a:schemeClr val="bg1"/>
              </a:buClr>
            </a:pPr>
            <a:r>
              <a:rPr lang="en-US" sz="2200" b="1" kern="0" dirty="0">
                <a:solidFill>
                  <a:schemeClr val="bg1"/>
                </a:solidFill>
                <a:effectLst>
                  <a:outerShdw blurRad="38100" dist="38100" dir="2700000" algn="tl">
                    <a:srgbClr val="000000">
                      <a:alpha val="43137"/>
                    </a:srgbClr>
                  </a:outerShdw>
                </a:effectLst>
                <a:latin typeface="+mj-lt"/>
              </a:rPr>
              <a:t>      Win Arn study (20 min drive time)</a:t>
            </a:r>
          </a:p>
          <a:p>
            <a:pPr>
              <a:buClr>
                <a:schemeClr val="bg1"/>
              </a:buClr>
            </a:pPr>
            <a:endParaRPr lang="en-US" sz="22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Discuss where congregants live now (Google Maps Plot)</a:t>
            </a:r>
          </a:p>
          <a:p>
            <a:pPr>
              <a:buClr>
                <a:schemeClr val="bg1"/>
              </a:buClr>
            </a:pPr>
            <a:endParaRPr lang="en-US" sz="22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Discuss where they could come from if more missional</a:t>
            </a:r>
          </a:p>
          <a:p>
            <a:pPr marL="342900" indent="-342900">
              <a:buClr>
                <a:schemeClr val="bg1"/>
              </a:buClr>
              <a:buFont typeface="Arial" panose="020B0604020202020204" pitchFamily="34" charset="0"/>
              <a:buChar char="•"/>
            </a:pPr>
            <a:endParaRPr lang="en-US" sz="22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Draw around natural barriers</a:t>
            </a:r>
          </a:p>
          <a:p>
            <a:pPr>
              <a:buClr>
                <a:schemeClr val="bg1"/>
              </a:buClr>
            </a:pPr>
            <a:endParaRPr lang="en-US" sz="1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200" b="1" kern="0" dirty="0">
                <a:solidFill>
                  <a:schemeClr val="bg1"/>
                </a:solidFill>
                <a:effectLst>
                  <a:outerShdw blurRad="38100" dist="38100" dir="2700000" algn="tl">
                    <a:srgbClr val="000000">
                      <a:alpha val="43137"/>
                    </a:srgbClr>
                  </a:outerShdw>
                </a:effectLst>
                <a:latin typeface="+mj-lt"/>
              </a:rPr>
              <a:t>Ensure leadership team ownership before ordering</a:t>
            </a:r>
          </a:p>
        </p:txBody>
      </p:sp>
    </p:spTree>
    <p:extLst>
      <p:ext uri="{BB962C8B-B14F-4D97-AF65-F5344CB8AC3E}">
        <p14:creationId xmlns:p14="http://schemas.microsoft.com/office/powerpoint/2010/main" val="1854028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1" y="381001"/>
            <a:ext cx="825867" cy="646331"/>
          </a:xfrm>
          <a:prstGeom prst="rect">
            <a:avLst/>
          </a:prstGeom>
          <a:noFill/>
        </p:spPr>
        <p:txBody>
          <a:bodyPr wrap="none" rtlCol="0">
            <a:spAutoFit/>
          </a:bodyPr>
          <a:lstStyle/>
          <a:p>
            <a:r>
              <a:rPr lang="en-US" sz="3600" b="1" dirty="0">
                <a:solidFill>
                  <a:schemeClr val="bg1"/>
                </a:solidFill>
              </a:rPr>
              <a:t>     </a:t>
            </a:r>
            <a:endParaRPr lang="en-US" sz="3600" b="1" dirty="0"/>
          </a:p>
        </p:txBody>
      </p:sp>
      <p:sp>
        <p:nvSpPr>
          <p:cNvPr id="12" name="TextBox 11"/>
          <p:cNvSpPr txBox="1"/>
          <p:nvPr/>
        </p:nvSpPr>
        <p:spPr>
          <a:xfrm>
            <a:off x="4762500" y="1828801"/>
            <a:ext cx="5638800" cy="2616101"/>
          </a:xfrm>
          <a:prstGeom prst="rect">
            <a:avLst/>
          </a:prstGeom>
          <a:noFill/>
        </p:spPr>
        <p:txBody>
          <a:bodyPr wrap="square" rtlCol="0">
            <a:spAutoFit/>
          </a:bodyPr>
          <a:lstStyle/>
          <a:p>
            <a:r>
              <a:rPr lang="en-US" sz="2800" b="1" dirty="0">
                <a:solidFill>
                  <a:schemeClr val="bg1"/>
                </a:solidFill>
              </a:rPr>
              <a:t>       *36,000 in church radius</a:t>
            </a:r>
          </a:p>
          <a:p>
            <a:r>
              <a:rPr lang="en-US" sz="2400" b="1" i="1" dirty="0">
                <a:solidFill>
                  <a:schemeClr val="bg1"/>
                </a:solidFill>
              </a:rPr>
              <a:t>          and growing 3% thru 2020</a:t>
            </a:r>
          </a:p>
          <a:p>
            <a:endParaRPr lang="en-US" sz="2800" b="1" dirty="0">
              <a:solidFill>
                <a:schemeClr val="bg1"/>
              </a:solidFill>
            </a:endParaRPr>
          </a:p>
          <a:p>
            <a:r>
              <a:rPr lang="en-US" sz="2800" dirty="0">
                <a:solidFill>
                  <a:schemeClr val="bg1"/>
                </a:solidFill>
              </a:rPr>
              <a:t>     87% = 31,000 believe in God</a:t>
            </a:r>
          </a:p>
          <a:p>
            <a:r>
              <a:rPr lang="en-US" sz="2800" dirty="0">
                <a:solidFill>
                  <a:schemeClr val="bg1"/>
                </a:solidFill>
              </a:rPr>
              <a:t>                            </a:t>
            </a:r>
            <a:r>
              <a:rPr lang="en-US" sz="2000" dirty="0">
                <a:solidFill>
                  <a:schemeClr val="bg1"/>
                </a:solidFill>
              </a:rPr>
              <a:t>(Ps 14:1; Rom. 1:20)</a:t>
            </a:r>
          </a:p>
          <a:p>
            <a:endParaRPr lang="en-US" sz="2800" dirty="0"/>
          </a:p>
        </p:txBody>
      </p:sp>
      <p:cxnSp>
        <p:nvCxnSpPr>
          <p:cNvPr id="14" name="Straight Connector 13"/>
          <p:cNvCxnSpPr/>
          <p:nvPr/>
        </p:nvCxnSpPr>
        <p:spPr>
          <a:xfrm>
            <a:off x="5181600" y="2667000"/>
            <a:ext cx="48006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4724401"/>
            <a:ext cx="609462" cy="461665"/>
          </a:xfrm>
          <a:prstGeom prst="rect">
            <a:avLst/>
          </a:prstGeom>
          <a:noFill/>
        </p:spPr>
        <p:txBody>
          <a:bodyPr wrap="none" rtlCol="0">
            <a:spAutoFit/>
          </a:bodyPr>
          <a:lstStyle/>
          <a:p>
            <a:r>
              <a:rPr lang="en-US" sz="2400" b="1" i="1" dirty="0"/>
              <a:t>     </a:t>
            </a:r>
            <a:endParaRPr lang="en-US" sz="2400" b="1" i="1" u="sng" dirty="0"/>
          </a:p>
        </p:txBody>
      </p:sp>
      <p:sp>
        <p:nvSpPr>
          <p:cNvPr id="5" name="AutoShape 2" descr="data:image/jpeg;base64,/9j/4AAQSkZJRgABAQAAAQABAAD/2wCEAAkGBxQTEhUUExMWFhUXGBcbGBcYGBgaHRgcGhoaHhseHxwbHyggGholHRgdITEjJSkrLi4uGh8zODMsNygtLisBCgoKDg0OGxAQGywkHyQvLCwsLCwsLCwsLCwsLCwsLCwsLCwsLCwsLCwsLCwsLCwsLCwsLCwsLCwsLCwsLCwsLP/AABEIALcBFAMBIgACEQEDEQH/xAAbAAACAgMBAAAAAAAAAAAAAAADBAIFAAEGB//EAEYQAAECBAMFBgMFBQYFBQEAAAECEQADITEEEkEFIlFhcQYTMoGRobHB8BQjQlLRYnLC4fEHM4KSorIVQ1Nz0haDk9PiNP/EABoBAAMBAQEBAAAAAAAAAAAAAAABAgMEBQb/xAAvEQACAgECBQEGBgMAAAAAAAAAAQIRAxIhBBMxQVHwBRQiYXGxMoGRwdHhFUKh/9oADAMBAAIRAxEAPwDzPEeN09W/m7cYCMbRljNw0+ENrSFIDlTbxSogVAZ+ZYkCK9UoE0fKGc2NX9/aMVsMFOlah36M8SSvTTrBlKBFaNUCpJFBfw1rzpAkLGggYGlcAHN9YzKSamrUdvp40Vgs70txgazUEDhAgJCUsksDB8JKzHK7PdyzdNCda84UVmPT+bQeXh1JAUEBYPDeI8kl0mjw6EEm4XLMCJi0gEsFAOKanVni62fhFySmaSlYQasM1LOB+K9LVfhFGuZuvmBGgqctBVrN9GLfZE6Y4GQqTUvLBACmchiQH5AahnjOd0NDX2RMvEheXMiaykVIZ2eiX1INbxi5ijOUoGaMz5UnKU01ckBt1veOhwUpCk52S6VOyCwexzAk1JelQCTEVrlkqGXxslSa5SVUJygAgli55izGOfmb7/QujotgdmU93383FpGVKgtAygpUxYFWYshxQgF9IopWOWCtJSXmJTLzZRkOUhTndBNqF3dIvaLCRPkpzLxCpjENusUgsySQxZAHCEtpTShTKlpTRBIcKBo5XqFAgBVHFTWEpX0RQrKmlRURRTJDF6DMpzlFHJF43iMMSyHU+8cyatxfNrXgdIFl8RerAJzF1EBLkqZLEbxAbgxGsTkzjlSQwVUGgDXtz5kc2iJPfYQROCSAkmpTVjQKLUcWfrB8cuXuqnIz5XDFyzu9BRTgcoVxE0hT0SlO8UgPRqVF+dveE9oKmKyIYJUsl1FTBKU8VZXHIDlo8EU5O2BXqx+eYpWUISovlZhdNSHFic1dYRnzmmHMS4UpmLEFzVgzdIc7RYXugnIglyAFKeoFSq9nIFGHpC2OZWZSUpqpKiwKluX5skOC/SOtVSExjB4klO6d5t0k0UTS1agNyLxZTpgC3Sa1dyQkOWso0L2HU1iowiJYBIAJDpylIDOam7CnwN4KJ5OUgZlfhKlXKS4oOtPfkqV7DXQssepALkqWBVIe4chgRevwMSlYxaZcoJAClFTEjwpettcw+MUU8TFkAOo7ycq3Dl3twci3OGdpTwCJMpBKUpSlSiTVkuwUKM5NdYekdnSY/tHMmZJCVFRSFELdRBVlJK95YOYV3gwcWOqczaWJAAcVCO7BKhuCqVJAoACaEuGU4o8c7IwRLbqgGU5LVAZwKNrWtHNHaOu2DgyCJi5KZ60lBRKUlSwpbkbygoIKUpUlRB/KGDgQOS7kUz0DsyjvMOlc5ecuoJzhRDZt1rZs29vV0Z46nDYEpK6qKV3JJLMmobg/6xyPZXt0HEvGJShS27vKlSUpCUgKBCiVJYDpD+z/AO0fCzpsyTKRM3fCrIooXxLy3UlL6kNUViEo9Ruy2n4y6A2XKo0BDVpTQZmLk2cxRTld9mVLmCYAwUHc1LrSR0zljWK/tT2o+zLSlS1A5UlaUBKgQxYBSt9WYg0L0SXIji8Z2mxAmGdIIlGYrMKuAK6EZgOJ1Oaukc84uS+L+Ck0jvZsxISUrmMCLqcAJJbM7UBBIhWTjc6Zasw3szMRfjermlyLxwk7bZlhZGJmGaspBztlAfMpYNkgKJADMxqTD+z9vyUpCV5yoFgRkVUOAAQfDah9RHFLhppbfuVrQbtbtNUjMgpNlITuhnADkVDEZgCGOnKK7A7bVNGQrPeLS6lsFBgwJyhu7dma1SXhbbU9EwEJmlCTlpRmIANXpWjNoXKjUUMiciUpvEQTpvMWHHKePGOuGGGnpuQ5bnbzdpB6SFTRRlZ0DybNpGRw4xoQ6RVjdifoxqD3VerDWVqcYyd0UFyyXuKHlS3SIDFEkJADNwBf+cIsW+UaEz+jCPS0ozG1gOcpp0+T6dYIogMkhiwJ8w4v1gEmUSDUaXbXqfpog5y9fhDaAMpDng0aNA0FwqhlYM+ocpPrUK6MI2S6mABLhmq8SFge4JSVBqM/J7Pw19InmZOUsDwdz8KQX7PXxZQQ1LHiGcdHhafhyAd4EPxY+n1aGmmBZYHDTFBMyUoFaFDdID661cFgNLxcbNnlLrkjOk1WgM6FMcxclyC3rpWKDZKClKlKQVIIuFeBiHVlB4Gjxe7KnhSiSUqLJBW2VXRQV8BGOXZMaLE4lLBSWl8d0pFtaU8Wt3gyManxKypU1TRgWLMfVmOsLd0lLs4f8JJKTfQk+z2g8iYGCWCSPCQKMKs4ABFPaOTbsUGn4kpSModrc6PewhdKkqLTGCi+R1EkMLZSwFQeOsLTVjMxXRwQAklnBq+perQBbLWhXejxWUKqYi1mF700ioxCxrE4e65lEJOaliAKEj81WbXWNIxRJWpyQDlBAbhu1uRBMGooDKGZksSRwVRi9L+bRW4tZOYZHVlLqIJYl6JFnOqrWjSKt0wHl7WWykpVlLpC8xopOhexZzyeA4nElKUy5a5SLpqzgAWAFQ6urONIqkFKVBJllyQwfPlDhxoz8A7s8WKJoSVl0UOgBLCpUwDuCTTqeUaOCiKxjZWAObNiFFYScoRL8SltmKSTRIa7BzS14Ntja8+WTLymSEgbiR3YqXBZLU56w1/Z3t0d+pKZImGYD3QBYCcBmLqIcOlKqtyjpO12wDijLVO+6WCKBWf7t3IYAVrQvGkXpe5vCGqPw9TztW1hMQrMAmYGJW1VpeoUGZSuDhzV3hKZiSElKR4WsQKKZrWBc1jtNs9ke8UlWGVLRlQpK33QWBynhmsDpDGzuxE1UtZmGUsqKXzqQAcvOWsljdqXa1COSq6CeGadVZz+zsTLlSszSyuhUqYQTbdVul0qsn9qrvpYYPaMpcyaUyQElSH3FNkZ8rjwy0hipTOzOCCRGba7Ld2iYnugkrUjIQsLlqYlksCVA1sWii+0zJUx5S+7UBRSSXG6lwwbQcYi1L6mbUlsz0PFSTOEoJkS5M115VnKSt1y1UIKlJNDc2epqzWJEvDiWpajnyy3mhireUQpCGNcoJ3i5OVnjhsPt7EEoSZveFCkkIU1CFAg8+JFbReDtDNUlaJndnOneASAE1dwUgZVGocVryjKUX+RZDaO05ZWTlUQH+8WQ/7oJNQBRwS79I5xW2FSpgnSsktcsEJohiGqlvCToH5kAtB9qbQQa5QkEpdk7ofecD3r7tHOY7EFnAozpZSS+bVsorbQRePGrM5stts7QVtDEpXOmolnKASlKiEtZIYGrhuqg8O9uZqETQhEnuu7ASO7mlTqBVmpZAPiysDUaFo4/CCYqoK1KIJBqcoAqXOpFK6eUBm5gkkuDSrfPQVvGvLXQzDzcak5iM2bwjMXpq/G/kYOJwyoUXuX3ncjlpcG0VCpZZ2px/rDqMIsKCinyIvyp1inFASxE+jZixZQAJaj6Oz3rAUF1glTl6kQads6co5u5mBJAAUpJSn1UwiaNlrQRm7sG7KmykivMqhqNIQRC5aQxSSTU+flGozDJUkN3sq+neKHqhBT7xkQ4ux2dSnsGFOk4lWv4Qzbza67h/xHhG0f2fS2JM6ZR/wpt6/Rjq04tf8A0jX90fxQaViFindmv7nzVG+w6ORkf2fSrqmzWBDgZAWdGZqGvj8wmJp7BSM4QqdMLlDspBuEE/h45/8AMjgX6qXiyAwllq3KPP8AFEFzT35eWFOmSoFwGOUUv0g2AoZvYuVlCVLmUTQgpu1/B+YE9GgiuwUgkpCplHYkh3yrKXITXxSzrZXGnQzsVQPKBeg37V1PU+8Qn40qDZUh2HjLuH1y2pEukPYpZPYPDZhmVNatczkbyiNGDApHPKeME2f2MwqSSUKUaMFKJSaAqbnurD6Zhwi9lYxbKGSWCBX7wtpX+74GJonLFBLk1cHePN/+XzMNpAU2H7I4ajoykDKShSk5mADliyiTmNRYwdXZaSoElO8XY1o4V6gZ0/8AxjiYtpc5RtLkil94n/b9PBEzZmndUb81onSgKz/03h0lxLJBVZSlGjpNK0sR58ohh+zEhLgIIIA3ipZfwh2Jucr9VGLdC5x0kj/DMP8AEIjLxM0g78qjikten/uc4NEfAFNi+zuHTkeXmzEluLO1y34x/kEOS9jyXQDKS9SQXrlUkgdKEdFGD42bNBlEGW/3oLoUQU7hDDPQvq/lDCZ85x95JYjSUq+v/Ms0PTHwKxJGwsMAxlpKkkjMQ6iWFXu+vUQVWw5FSZaXcMGFipRaum83QCDrmTa/eIo1pZ4f9yJiZNoO9RU/9L/92g0oYlh9g4cZj3KQXDnKA5BRVhfwCv7S+JgCNgYZKmEmW1XdCatnL2qd9vJPCLJKZrE96l/+0PmuNrXNysZqaj/pj/yh0Ans7ZUqUp0IEtTGqQAQShKFNTVKL3dSuMS2nNmZUy5SCssRmrugWdSjdubxi1zcw+8TUA/3Y584I0wt97/oTSsRKCZpjyuHQqBjCiSqWQc6mSyrsTvH/KDDEnFkLSgn8rDqTmPowg21kJWEqU6lISpOY60Sa+ai3CK3GTAJ0vizc6ghPk5945JOmfX8DirCtXV7/YLjZhIKFAKrZW8FMaAg9OhjJWxZExAmiWgKVqUgkKSlSSWZsz6sapBg+PlEFRA1hXZOKWDNlJIBExShmTmooAtcEXfzMbQ67nL7UwLJh1xW8d/y7/yPzNiylEbqXOayb74UdLFsvQwovsth+6ylOU5TVi7lBSFVVUhTL6iHCiaQ4mS3Z6yzx5TKRtKZ6UuZko9Ja+oH95SN6R8vYA9ncLdUu5cupVWKWF7MMvQmAp7J4QJIMq4DkrXdKAkFwQRUFXUnSgdWieUj71AvZK+T3XaBrkzqHvU2FMq//OCkITHZ3Dgg9yllE3VMLjM4FV0ABCegEDl9mJDBKZYScviy5q5crjO7VZf8osRJmuRnlmorlW2umf6aBqTOP/MQDWoC6f6uMFIYP/0/KzoSBlCimgKgGzAkMkilQmmnOFJPZ2WtBSZk0lKFJfvJlcqVJBy5muQpmuIs8EiYJ8sKUlTTEAnec1BNyYq8FPmEEpys6qOqoc3YQUhCc/sZhiR9yQ63IzKs4UzvwBT/AInhdXYvCBIORQNmzqqRmBN7OpJ/9vmYulLnEhigEkHxLpbinUGNd7OADiWoHTOq/wDk4wBt4K6f2VwqVEKlrVZmXMAAYUoeL+sZFwqbN1Si3/UV/wDXGQUh7AUTd3/G3qBE8ZPoOSVW4sR8oVTMYXZyFaaROcsLoCHqL9X+MWSTws53D/nP16wcq30njLR7OPlFdLIB3lDXVndv0hybiApMlgxMtYP+CasafvCBPcGQxc3cOjK9TmEAlqJSrkQQ97l/YiMXJKs1UuS4rzf1tBZcgJzjMDmSE34HhE9WAacrKsi2Yg+qT62gsia5NdT8X+cRxCiSlQLAAaG4SRA0TBqrWnMEB/d4LGMyZp3eb+zQSTiTmVeyfjT4wunFIDOah+Osal4mWkk1006fpAA/hsTup0fP+vvCiJpdQb8S2bg4b4RtM1JAqA3EpD0bUxAYhCVO6Hd2cHXlrCtDoY2nPZMo81/wxOTPLy+ZPo0JbQmJWiWygxWsO4agSeMBTOShnW7aUPzhkotp06/URsziSjgXeKpePQp6gOx6NxLwX7SndOdIbmLu9KwWMslzXQsOzpZ4Hi59CeAMJJxkuxVWtae1YxWISX3kl9XH6wrAZlLdY1on4GDyp1AOR9jFd9uQC7p0/EnTziMvHpqH9SB84AG6gVNCS3LKEk+oUPQxzm2mQTlABBBdquKgPrF7PxKAJBfdVMWNNRK4GFk7CXip4ljdQ7rW7kJBYtUtQco5M0Klt3PqvZPFqWB63+Hr9OxZ9ltkCfJTipsxU1SypwSoJSQWKQl2YRUbUaVjVlIYZkMBZihI/WOp29tSVh0BCd2VKSwArRPz+cee4jaap6+8IAeiQNEjw+dYq9qMPZ6eXNJ/679fDOrlKYpBP4f4h+sHnrAYcWb0tFf9tTuk0LEaasdYmvHSyxCrdPkY6E7VnhcRheHJKD7ekWPeeHoaeYgSpm8QeH6wqvFy2FaAH5V9oHKxsstlL0YvU639YoxGUTmUs8+PIQvMW6vj7xAYhFWN+ELoPFxr8YQyzwcx8RLud8+wEUmxpv3b8fmDFjsxQM5KgXAKz/oJ+XtFNsyUUygC1k1B5VhiLgzRmI4A+RAaBKmbjClC3v8A18oEuaHJsCDXmX+ZgKJ6GQHsa8oBlhiJwzHkw9hGQjMmpJJfWMhAZNkJyFQTWvy58xDMzDSxmCRZbA8QVN/ED5QkSWW3F/ZI/hgsmZTyB8939IZIDIjNlYGouHuBx6xvEYfdk0DgTWpbMUlvMmAygSouGqf9NP4YanklEp+M1P8Asb4QJAyK5SRmYAM5sOHKJ4XKvNup8CtBcFntGaGumgvuq/lAdmnIoub5j61aGCCYyUkKTupYpGg0/rEpcpIcZRUoq3CNYwvlANQKVreCJSSaG2WvUfzhUAajJYCp4C1G+MFQhJDEDhYcYFhw4QB+YexY/CHAjnYj2U5hDAqICQ4FGqwc3/SIoWGWzAhY05QOYrMWFm+aoiGClkWJBPoPrzgA1tOYO4lnhNV/tECkTN4tao9M0SxheQj/ALx/2wDCS2BP7aj5EqMMSH8TMH3laU8rQOfN8H+L5xuakOrmPnESHy2d1NCGMpnvLJ/ajJK6DQN8hA5BASoA2WfYkesaw5BCKu5HwEAEf+Yjy/ii1Vs8JUiWZn3s1ymWEEtQOCdVDUAFne1YpTjEmZuETZoLZA7IUklzNJskH8IdStKOYewOLEudMOInzp+JIoUZUCTmBClHKGlKIOUAupjbUJ32LhpvcvJnZ0ZpX2gpCJSlLUhJfNupYPQAOmsR23tWXhEqQlGSZMZS3ZzmfKP3aMByioxu2lpSklKS5UlLE/hA8RUSpRrcmOX2hsxS5q5iiEIIRmUVElgnQEnyAjHI9rPQ4LBzZ8uMtur/ACFdtY5U9Ie617o4gUfzUf8ATBpUllZRpT0DfKJYbDhU5SmZEoAB9GFHPGpPUweZiJckFU1QQ7kFVCf3U+JXtGMT6fFDHgj2SRZ4WSFJIN2LDyYt5NDy5SNEptwEef4/tY5HdJUlIIJmG5ALkADwg6vUiO9UQQ4qDbzFI64RaW58r7Ty4sudyxu/Pi/kQVJRQ5U0CvwhtPd43MkJzl0pG6KMmlOl7RooLfVI1NVvE8QK+kUeeKzJKA+4i/5Q/wAIGjDIzHcQ1BRIb4QaYlzwr8Af0iMg75+tRAMng0JTPcISGlz1BgB+CYIqcDIHdij0Z/rrFxNLFZ/Lhp3wI+cVUgESgOBT8U/pALuFXh0tQVpqaOevOJfZE/dhnd3Yqqzc42sbprwr0aCgb0oPVi7cPpPvAAqMOjgf8yv1jUbQaW4fCMgGbOPTrL8R43pGhtGWmhkvT8+nC0Lqw9jq1Pr2iCUUsBRq8KiON8Yl2MtYyvaYDAShq1eJ6c43i9qDu5a+7DJm5SnjmRT/AG+whQyPpvlEpmHKk5SkFIILFgHFvQEw1xiYOVllJ2iV1EkW4psW4J5+0bTtBLt9nD0q/R/w1HGK6WlQVmYpJuQfr6EMNMIZyws5NoPfI+B6w0zHkH+5A8+Ap+Hr6QzI2gbCQl6Vc1uw8PKEShYAL+pNL249Yn3ijQqfzML32PgNZYDHr0khJch3JYuR+Xj8YJIxylLKciD4g78OO7R4pVKUPC56KMS3+DEfth/Tyg98XgWstJmJmM/dpFWofnlgQxEwuwHrTW9OUJmfMALZq6PT4xqZNWUkELyu5ux968Ifva8D5g1j8eoSULypcTSG47quAu4jWExcxYBBAvZy3tzivWsFIlqBbNmALk5mI9KwSQkS1EoKkkjT+etYPekLXuWMrETczcgevtG5E2Yt2SA2Ys5uHf4e8JGeu5mqHIt6WvEVY6aglIUuYrLWWkgMS9FLtLNqVUXsLxcM6kUpof8At8wBRVlSlJOZSiQkV1OWrvQVJ4GFJm0pikkoHdSUgFc1W6rKdUsCZINtVmwyxFWImJmJVMUVz0+GUkpAlOK5iQRLJ4nMtTm0D7ha1JUsvkOZCEgBCDZwmuZX7SiT0ipcRCPX16+YaiWGxalAS8MDLRlfvGZaxqEOHlgv41Os1tB8JNUiWlKEDI9nN6OS6XKi9y5gisbMBB7xWboDQ+UaOLmN/eq6AAV8hEe9RHrQXa+JUhMlWRLhU1wDyQX8Jr5RxMztKRNWqZLCsxcAse7LAApelgHHnHUbaxp7kla1HKCxUzqzZQx5UjzPFTASWbyb5RtCUcsfka4c8sUtcHudDiO08wpyyR3dSStRBW5uwbKk1vfnFBOJKipRKlG6lEknzMaw81xUAkcY1MOvtFxio7IrPxGTM7m7N5aGuhj1OXjV5UskEMlnUOFPwx5SY9IwG0ZkyVLWFyvCgjMizCtQa/1gyzUUmzntLqPr2mcwC0F9GUKVbgIDMxznwqJbimzQuMRNJf7iljlULl38fExhXNUzDDnQHKsMw/frwjLnQ8j1IKNoH8inr+TTziMvHF91CnpfJ/5QKWZ4zf8A89rjP5sM14lLzp3iJXuNOGetaQc6HkNSGUYt0zyQXGHmaJFCpNKKIesIpxYyjdUz8uX7UEViSUzklKUlcvKhszeJJOYmosYihRTQpQedf1g50K6i1LqQOOOUgJLHl58Y3K2mp07rlILbptX9rrEVTCXDSm4V4X9IHJx6cxZMskCtSONvWFz4hrRJGPoGTToR84yIoUGp3bdXsG4jhG4OfENaHJeJl8AYkMUh2yE2YNG5khYonLdyN0e3yicrvDUskPyJNOVo8rYyIy5gdxLaDKmJfwmhZmsxr0iEqWTckn0bQN7RtYJuWYN6WEZS+oBAUXABf4HrEyEN+HzhJSSnR60qPrSIfZyoUoXDkvBG/IDqcj3H110jGTWo6gsPr1hWXstRObOHuHtpERg5wcKVLHID6a3vF6aXUdMamSk6lm4B3jSMMCxSp+or/KBTSoK3QVcTc+T/AFeCIklQr7aekJXViJ/ZRx629IkMPSh+cBRJJJDHkXDesW+xezuInKAl5iNVlgkf4tegcxUU5OluOitRhmq4PP6EWuy+y2KnsqXLTlLb6ypI8qOq2kd3snslJw7LnL7xQ/MN0HkLnz9IT7TdvUyVCRh0GdiFDclpZ+taJSOKo7sfCN7zY6FZ/Y7CYbDTF4yfloXmJOQI/d1J53jgphVNJVISqVLVvd4wRMWWGZUtA/ukqLnMXWX0jpsL2dmz1/aNoTBOmA5kSg/dyzRqHxkcTSto5/aMyZ300AKbvFgXbxH+cHFS5UEsa9eRvZApOCCE5UhmqRckm5PE8zWCTMMaeJ/YdOEAE+Ym6S3F4midNYkDXnaPL1Sb3JJokKABJLv1f3gqQaj4a+0AOJXSjk3rb6eCpmraidWPzirkGx0nZCQAuZNUkZUpCQ4BBKq2OoA/1Qj2nMiYC8iSrn3SHPs7xrBY5RQJakukLKmBbM4GvAEQPaaFZc4Fnt8ukelinWG0dkEljtHEYnskhRzgKlksGSkZA/I6Nq8clipJQtSFBlJJBHAiPUpeIUz141MJYzZsqarPMw6Co3OYglrOxqWjLDxcl+OzlUjzaXLUpQSlJUpRYJAqY9CwGyVyZUuXMTvhAtUBy40qRbyix7P7ClS050ABT1Dh/wBY6nE4HvpYynLMT4XLBQ/KeHI6R0ZpPLj+H6/U2lhemzjE4ZPBRs9/rWNqkJOqwAbUZnexeGsWmYgkKBBFw9QY0cSRQj1jzNcu6OYXMoOWC2elmI4gcf0MYMMk8RdtX0P1zgyMcSaI6kaP9e8FGJDZVNxy2vSxHIQ+ZKu4CKZDPdnOgb0EDmSqsRlNKihYaGtmi3E5ID5L6OxtfhAZmJS9Q3ofKHrfcBFElt4Jlk87l/m0YrCSgxGGlkgVYX+RuYYVjkPo/wBeWsElT0kfMH3ilkY9iEvBYUh1SUJPAylP7RkG78igcjm5jIOYXaMTh38SR1+vKNIkNRwODA3+jGfaC1HArYNeh+ED703IJP8AT9Y5uZXYhsjiMMSBU+X1aNHCAXJJ8/rjEJmKUCwS/wBD9RB5E8Ebzg1t7cjrF25KqFZqTLAsCXo7P7xd4LY65lklurCpZybACpYkW1hPY2ISqaO8pK3nWo0FC1fT1hbaHbczDuGQEucrKBYaUdhTlG+DFGSuVno8HwazK79evW518jYuHSgKnrWVOd1C5YDAsCHNiK6RVbXn4NCkS800KXRLhJTvGilKQFEsxAZ/nHn6+1+cqIWAQ1wkegJqNXhHG9olrFVzFMFZSN5n4Md0HyjvWOKVaP8Ah1S4bhl0mv1/s76epKVd2C5AzVSQCNDzB58YlnURX2ji+xm0pq865pUsJZAJJLPpUuwryD84f7SbUmKMuVISe8mkZUp8Si7JAayXr5DR45MmG8/LijyG03sekdj9hd7MM6dLAkI8AVaaoiqm/Kl2rc9I6/aG2kS0lilKUiqlMEpAjidp9qJeBw8qVPm55iEIlhCA6piwneISLAqo/SKfDYDEY1QXivu5QLpk8OBIPiVzVQaJdlR6kYRxqooGNbU7RYjGrMvBkpSfFiViw4oSbDgTfQEVFx2f7PysMjKgEqVWZMVVcw8VH5WEOYLCoQMqAAPieJNyeZh1MMRpRYekcBMmEKUFPmzLcDiFF6a1jvJ6aRx/ayYmVO7xTMtCVWrmqk18n844eOg3FS8fuAmEuXAJpq4PvC8xSzRCdQ9f61jDtBJFVKoaJJYvzblGvt6U1yqAoQ4IcGxrd48sVomtIIAyu4GvH5wNalOQEl+lvXWJHEIVRKiDXQfKFv8AiqU7qlOXZyAz8K61FIdfILQxsqSpM9Ks4I3syXuFBqdI6eehPdlPWOYO1MtQE1s1240i7ws3vZIUXBIL8iKER28JPrE6MElTic7NwKgXExjzqPeNyZQdirMRyuSIdmHeY5TcBiHfmPKJIwQBLZRSxvelI5HfQ52KSJFXSpQN6n5WtF3s7GEBlXHvFVimSKk04XvEFTQgO5DanVuPpF4csoPfoa48unZ9C323LE5IVZSGfmn+R+cVSsOC1XarNfrxtDmGxIWAR5jr/WK7HKUF5XZq6VDUMa8VHdTXceaKT1LuYHFSj66xKWlwN1hqk8GjUuYQ9aUeJS8egPWla/GOVNox2MXJl2KTSpLqJ5UsNBGzJQN1GUvx1HnwicuaG8T8XjClC9EqGkXv3GAEpBBG6eTVq7fCIzMKkBgAAWoRrExhGzUq3iCqX4nSNl0gBVT/AEhSbAXRgy1MjaRkGXNOgTzqLxkCb8BsVCMcVBgTV79PjGS1rUTduA5adYL3TEDKC9eFuehhhEotdn+dKwfAuxAotagxBYvYi7j2NINNxQlyytRZI4j2HUtTjBZzpSVJQZqh+EcjegLxpez1YoZCFIRQqCks3F08fjG8IJrVW10VGDk0ka7KYfFT0iauWheHSoLKphSM0vNRJSAyhQ2Z8rWveTcDLWXOFw6jclUmX8SItdnYXMSlPeIUlH3ZCUqQEkEVSoB6FnB4sY59WwMUnOhaTOlrLMJqkFmIoz5KF6FrXj0Mc66Kvoepk9m06jJfnsJ7T7Q7ORuTJeGXlplRJdiP3QA8eUTi6ipNA9NG4WtHoI7AgJZUieFubLSUs9Bxpx1hVXYxLjcUgA1MyYke1/aNeau9ij7Myt7NfqXPZJWGRJlpVKxJmTVzAllJCV5ScgUouyQzFwCDVjFfgpayVYqWtMtWYpViZqu7TJcNklKdypizpBPDK8W0qZJw6SDPIUxIygAJyoO8ApySEpJdgI7Hst2VTkC5p7qaUjuwCnNh0EDKhGYEJU3iUzqUVVpEQjcm6qxZ1Dh2qScjhtlbKkSFpmzFLmlJUozVyZ43iAEkTJiWypGbqWMeh7Ex8qcjNKWmYOIIPwiuw3YTF4fELmIxUzEoWAAZswhaCC9SSQocw3SM7ZdllypJxkhQTi5Izze7DJnITVQKRQrCahTOWaNtLR57Z0sswUGPPJn9oSLS0F2D5iwBI9T7QpN7ZT1uRNCQdEpA9yCYynnhD+hHoeMxSU+IhI1JLCOI7U7ckTVIRLZYQleZZTQ5lCgCrs3vHPr2mqYd5ZUeKiS17PT0gyElvwvZ6eUcObinNaUq+4jDjApynKASGSBwv84GqYSCHAOnAtZ/T3iUxIVcPzYWblpCxw6dHrR45KRJrDr1NNCpiNNNHB4QydopzFpSVZgxKk7pvX96l71jcjZ6ifFYC9jW45weXh6hKyLWGukU69MaTFlbSCQFMkC1qvSnodIscFtZpSmQVb3HLoNGMIYxSEqBMy9paEuaO9bC0VGM2rOKlZRllh2QwoRq+pL9I68GHTJN7Fw2ds6BO1FEjKgJNyRUnj1NIH/xSZ3mXIWe519NLxQSMTNKwO8SkG6RoX48Tyi4XMKaqVQUalfNxGWaEVJ/Mh9SwxG0GLMHa7Vb+be0LzZ6VXAL2SbEsaehrCOHXKKmzgE0ZT2Da8ucWBkpBsFJsD1b2jKlERgxCkAlKUPfUCwHy9jCq8a6CpawV00G8CWAbQAn0PGJbVxwSAARm5NR+Wn9Y5ebtKYoMQkfupLlrBtDaO/h8erHUu5svw0zpJuJbm120+niIxqMwSXJahAr1PKoiWzMMe7T3gD1Js4qWB6AgecN/ZZRD1saPd/5UjzpaItoyoWRMUrdSlwTWrMACat0HvEzLSqiVqSzUA6hqafpBk4aWKAAEcHr+vWClLgBIDcAcvwreCM10ChaehL5SpT+TU5fVo0UMAErVo+bnRg0MzUZgQpLEuHflSuh5wKVhlJGp6K0HuaQ9mtgSAqKtFI8z+kahn/hyVVKFg2oKU9IyGojo2tbVIb2gcoi9S9+Tvx6QJaS5cg1d3PX2jclKSCFKKTlJGVvHUJeoypbqYz2JLzsvsTDYiWF4yacykd6mUxCESnYOPCpTDedyHLMzwh247MScPh0zJE8LmMFKlICgFyipCCtKSpWVQUsEsySCaBojhMSuUsFJylIJSwG6hYIKX6qNK61hZTALqVKUkJJNXS7lLl6O3pxEekuMhFJJFait2J2lxyEt3sxQYEBZJYAgCirO2XnURdze209VTIlsSyQc2vNw/G0IqA04MaWZyOQvElo7x3unMkcQdLmtfoRj7zb8Hdj9ouKqUU/uCxvafEEN3dHrvFvKtIp8bt+dU5AkAil2e3WLf7I4JJ1BZuFT7i/KI4nCIUHIPBh1t+9UX4xa4jyX/k5PZxOM+2nOVrD1BIZnDuRycUjuu1ne4fbCcRJUQmeZU2XMD5VSlhAUGsoNcHiOUKI2DKJOaWAOGpApfQOT6RafagZKcOsiZKllWRKrywLBKhUNVuTCN48RDoceTiNctVHp/aXaycEmdiVqWpCE/3aUpvmAG+eJoBzjzjYnbXEY/ETp6x3ODwsifMWlJdyZakpC1fiUc1E2paLHF9pJWJlLk4qWuYiZcJ5MQQolwrMBVv50O0sRmk/ZcPLEjCiaF5PxTMoFZirrIa1qC8bS4mFXZlqRwEuUqlfwgeghqUFcafL+sdHKwyASkC76VqKGD/ZJeUABNARUXHPlHHLOn2JspRKUaEkF2HGLTDzSAMxrrG501KQFFJPhqWduR+riLA4RC3DAhtCKDWpYlQf21jCXxLoOwSa61POCIQFFgbfXGN/YQFg5gABxu384yXIDlT3sBRrE/GMWgsewsiY5GajdCONaRvEyEpJP4iL3o8RlT2DVJqLv8fSDTMQ58IoNBUN8TENl2qFJODBeoBZ6muvrAVbPIDAimt/QdIeE0qpk1qS4t/XSDFaQmqQ+reesUr7C2KhWHR+IJKtfb3qzQWdlq6czkudLvqWuIZEip3LBnNqBOtX+LvE0Sy4FAnUmvP5wNvuISw8lBPhKRaz1NCC/S0F7oOQkJIrQkgZtKg8/aDAKNMgIrZjUgcx6c43h5P7JBra9aanlCdhuhLG4ALI3UjLYh3fd1/E9fM84VTsdKFZgpRUokpondfM7HjvNew1i5ly1a7vAm59KPEyjhYO5LNa30YrnTqrH9SpwaFS2zJJehBD1Ni+jP7Q3Mmj8rMzlqueJ+cMzcaGDEqDtoK0fVh7vGps45QCaFqV5G3qWjJyt7iF04UhiQwIcOQWDt5Vehg6pJL/AJeLBxQmCpmvVJtwI46gvzgalZeLmlD9cPjAmOzScMyTdwHNhcsKl2B9o1OC03YXq6T8DBBOFWFQBdy7cOFOesSc0LVbS1PP1eKb2+QUDGKeozl2qApvhGRNc0moAr+0Q3StoyHza7/YRzi0KZRNAkOA55jzB+UTl4Qh8wJLgJUaZnBOhs4H6jViWxBpa7jUU+TRMzq1o3DiBb4Rcp0qSIogkKY5jlDX4a/Ej1MbnioZTBlFqXYe71hObjAolKUkgAijni78t0xCZjCkOElWof8ANwYw1CXgVjKZKiXTY0uXIPDiYOUZAd9zl3UgOXrrrRoUwilKcrDJASztqbAcXYQdeHHjYl/gCp/jfi3CHpfRgAKFqADXUB5VJ6awVRWkOA4arMSOJcUNaekFUsBOagoXepoDTyaIqmMHAa5y0uSfmIfXZARmrJFSaXBJrR4DKwOf8Xq4NADoa261gcxKyVWKRXMf2Syq6He5RJKjLUakuHr0PzJ9opakKw0vDM4AYuKZgWTUv5wY4Q1ALsplGyaAm56i0ARtCjOeAZ/MB9OkQkKmKAzFqKrSgII9XNoVTbuqGMTGclCVEJFCQAWIv7mNqlm7UZgaHgOt6esZKUoqCL1pV90a9GYc9IJiAVEgmlaAXuPKtuhiXsAsiW5yCjs9ma5Hq4ialFCSx0AD11r8RyvEvs4bgwJF66EO8AxGBUEkBRCmZ3/CObF6cngVeR7g5hWo7r8eIBfU6+UWGFVQWvXKTcDg300VacPMWfFupKAp8wcGtywR5VrpFn3WVNQQ+YsGdgOHLw+UPJGkAD7RxNNKfWsNy5xG8bk1tYf0bzhKZhQWULqJDgcxU8mIvG0oANTRRLdPr4Rk4oVllJnhTgUYPdqVNeLOT6RFwgFROY0D1t09NNDCSMQBl0c00oKkQRTFVFHK9n+f18oF13HZNWNUCxKk2d9XAYcqEVjDiiU33AKF+LvYUb6tEsShJqWfMDXSlOdBVucaMtgllZbrdy5LD0FfeKqIDErGF70+F9IZRNf4+XXWEZKCNQybebfXnB0SwAK6XJpa3ziXFeSk2OJSbkj61vEVqagFAOGjn+cKKmnWzgDpSvw941KnnLew4PrdolodjS8Q1CK2ZvMe0KTJuRA/EWJBLkt0Z6HlE5eIbM5cWeleWvrGTFoJ3npX3P8AKCu7CxbDYoLJGVLsd4gcLh7Q9IS26aXufi/lCyRVwEkgEEuxIqco5Pz1hPGEUUMxAza2JueBbQco15etrSUo30LfINNGYudP6wNagSX5u3ppzhTDYygNSKUfU6OIdRlIeoFKEcb+8YSUk/iCgJQBqff9YyJTsOX1sOOteHOMguQUVcxRO6ksAWPM1PxeJsbNSoejkpd9LVGupjUZF12MiJCEpUA4zXA43+upjSpyAlSQMwVd9Wqfl6RuMilbrcAqprEksQS4etXvbdbl8YGuaaOpgBvML1q3RwPlG4yEnugAS5BW6lVLvU23mHW1Ynh5TuXq5NdeHwfzjIyLcmh0NSsIFKKEJ3l6E3ygq1poYz7KkuFAaNrQlKvPTyjIyFvo13uFGsPslIcgtUGoDNew1JhszQigZxZ+NvgIyMieZKT3CgciZmdjUAaXBfieRgU1LBgenv8ArGRkTPZoAP2VW7lOj/Xw8xzgwlqFXf8AQvX2A0jcZCUrCg6yzpd6sH+PWATVgJKiNSBeoar86+5jIyGgYjPWyAQfyn1alvLpEFSDnCkqGVbpZrFg4b8t/URkZG0XtYgOGWQFUD0DXqC5rzywVRUCrMQfjmUaPpRxZ+sbjI1aQUZLWTY1D+gYF/WgHKHUrUAlNlE+wLCzcDGRkQ0hmFCs5DjK6wDWoTQc/Fx0ic+Yo+El1OK8zXlq0ZGRMkrARViDRiauoDkC5r0DNGHEEpSoOxFibulJHxeMjI2cEkAfBLUS7NQOaaGg9ukNLmJ8NS1bdPrzMajI5ZPegIoBBdw1BbjQekMompADjyH1yjIyIbaexSCCaH3RUFufPlGSzelX+rUd29I3GRDb6lE5U9SUihL1uIyMjI0UR2f/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936" y="1828801"/>
            <a:ext cx="2590800" cy="2338387"/>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981200" y="455831"/>
            <a:ext cx="8229600" cy="1143000"/>
          </a:xfrm>
        </p:spPr>
        <p:txBody>
          <a:bodyPr/>
          <a:lstStyle/>
          <a:p>
            <a:r>
              <a:rPr lang="en-US" sz="2800" b="1" dirty="0">
                <a:solidFill>
                  <a:srgbClr val="FFFFFF"/>
                </a:solidFill>
              </a:rPr>
              <a:t>Percept Report Example: Belief in God and </a:t>
            </a:r>
            <a:br>
              <a:rPr lang="en-US" sz="2800" b="1" dirty="0">
                <a:solidFill>
                  <a:srgbClr val="FFFFFF"/>
                </a:solidFill>
              </a:rPr>
            </a:br>
            <a:r>
              <a:rPr lang="en-US" sz="2800" b="1" dirty="0">
                <a:solidFill>
                  <a:srgbClr val="FFFFFF"/>
                </a:solidFill>
              </a:rPr>
              <a:t>Church involvement </a:t>
            </a:r>
            <a:endParaRPr lang="en-US" sz="2800" dirty="0"/>
          </a:p>
        </p:txBody>
      </p:sp>
      <p:sp>
        <p:nvSpPr>
          <p:cNvPr id="4" name="TextBox 3"/>
          <p:cNvSpPr txBox="1"/>
          <p:nvPr/>
        </p:nvSpPr>
        <p:spPr>
          <a:xfrm>
            <a:off x="1524001" y="4344382"/>
            <a:ext cx="4463081" cy="1446550"/>
          </a:xfrm>
          <a:prstGeom prst="rect">
            <a:avLst/>
          </a:prstGeom>
          <a:noFill/>
        </p:spPr>
        <p:txBody>
          <a:bodyPr wrap="none" rtlCol="0">
            <a:spAutoFit/>
          </a:bodyPr>
          <a:lstStyle/>
          <a:p>
            <a:pPr marL="457200">
              <a:buClr>
                <a:schemeClr val="tx1"/>
              </a:buClr>
            </a:pPr>
            <a:r>
              <a:rPr lang="en-US" sz="2800" b="1" kern="0" dirty="0">
                <a:solidFill>
                  <a:schemeClr val="bg1"/>
                </a:solidFill>
                <a:effectLst>
                  <a:outerShdw blurRad="38100" dist="38100" dir="2700000" algn="tl">
                    <a:srgbClr val="000000">
                      <a:alpha val="43137"/>
                    </a:srgbClr>
                  </a:outerShdw>
                </a:effectLst>
                <a:latin typeface="+mj-lt"/>
              </a:rPr>
              <a:t>*  </a:t>
            </a:r>
            <a:r>
              <a:rPr lang="en-US" sz="2000" b="1" kern="0" dirty="0">
                <a:solidFill>
                  <a:schemeClr val="accent1">
                    <a:lumMod val="75000"/>
                  </a:schemeClr>
                </a:solidFill>
                <a:effectLst>
                  <a:outerShdw blurRad="38100" dist="38100" dir="2700000" algn="tl">
                    <a:srgbClr val="000000">
                      <a:alpha val="43137"/>
                    </a:srgbClr>
                  </a:outerShdw>
                </a:effectLst>
                <a:latin typeface="+mj-lt"/>
              </a:rPr>
              <a:t>A church in western MN</a:t>
            </a:r>
          </a:p>
          <a:p>
            <a:pPr marL="457200">
              <a:buClr>
                <a:schemeClr val="tx1"/>
              </a:buClr>
            </a:pPr>
            <a:r>
              <a:rPr lang="en-US" sz="2000" b="1" kern="0" dirty="0">
                <a:solidFill>
                  <a:schemeClr val="accent1">
                    <a:lumMod val="75000"/>
                  </a:schemeClr>
                </a:solidFill>
                <a:effectLst>
                  <a:outerShdw blurRad="38100" dist="38100" dir="2700000" algn="tl">
                    <a:srgbClr val="000000">
                      <a:alpha val="43137"/>
                    </a:srgbClr>
                  </a:outerShdw>
                </a:effectLst>
                <a:latin typeface="+mj-lt"/>
              </a:rPr>
              <a:t>   Fall of 2015 </a:t>
            </a:r>
          </a:p>
          <a:p>
            <a:pPr marL="457200">
              <a:buClr>
                <a:schemeClr val="tx1"/>
              </a:buClr>
            </a:pPr>
            <a:r>
              <a:rPr lang="en-US" sz="2000" b="1" kern="0" dirty="0">
                <a:solidFill>
                  <a:schemeClr val="accent1">
                    <a:lumMod val="75000"/>
                  </a:schemeClr>
                </a:solidFill>
                <a:effectLst>
                  <a:outerShdw blurRad="38100" dist="38100" dir="2700000" algn="tl">
                    <a:srgbClr val="000000">
                      <a:alpha val="43137"/>
                    </a:srgbClr>
                  </a:outerShdw>
                </a:effectLst>
                <a:latin typeface="+mj-lt"/>
              </a:rPr>
              <a:t>   Data from Percept </a:t>
            </a:r>
          </a:p>
          <a:p>
            <a:pPr marL="457200">
              <a:buClr>
                <a:schemeClr val="tx1"/>
              </a:buClr>
            </a:pPr>
            <a:r>
              <a:rPr lang="en-US" sz="2000" b="1" kern="0" dirty="0">
                <a:solidFill>
                  <a:schemeClr val="accent1">
                    <a:lumMod val="75000"/>
                  </a:schemeClr>
                </a:solidFill>
                <a:effectLst>
                  <a:outerShdw blurRad="38100" dist="38100" dir="2700000" algn="tl">
                    <a:srgbClr val="000000">
                      <a:alpha val="43137"/>
                    </a:srgbClr>
                  </a:outerShdw>
                </a:effectLst>
                <a:latin typeface="+mj-lt"/>
              </a:rPr>
              <a:t>    demographics/</a:t>
            </a:r>
            <a:r>
              <a:rPr lang="en-US" sz="2000" b="1" i="1" kern="0" dirty="0">
                <a:solidFill>
                  <a:schemeClr val="accent1">
                    <a:lumMod val="75000"/>
                  </a:schemeClr>
                </a:solidFill>
                <a:effectLst>
                  <a:outerShdw blurRad="38100" dist="38100" dir="2700000" algn="tl">
                    <a:srgbClr val="000000">
                      <a:alpha val="43137"/>
                    </a:srgbClr>
                  </a:outerShdw>
                </a:effectLst>
                <a:latin typeface="+mj-lt"/>
              </a:rPr>
              <a:t>psychographics</a:t>
            </a:r>
            <a:r>
              <a:rPr lang="en-US" sz="2000" b="1" kern="0" dirty="0">
                <a:solidFill>
                  <a:schemeClr val="accent1">
                    <a:lumMod val="75000"/>
                  </a:schemeClr>
                </a:solidFill>
                <a:effectLst>
                  <a:outerShdw blurRad="38100" dist="38100" dir="2700000" algn="tl">
                    <a:srgbClr val="000000">
                      <a:alpha val="43137"/>
                    </a:srgbClr>
                  </a:outerShdw>
                </a:effectLst>
                <a:latin typeface="+mj-lt"/>
              </a:rPr>
              <a:t> </a:t>
            </a:r>
          </a:p>
        </p:txBody>
      </p:sp>
      <p:pic>
        <p:nvPicPr>
          <p:cNvPr id="11" name="Picture 10" descr="A close up of a logo&#10;&#10;Description generated with very high confidence">
            <a:extLst>
              <a:ext uri="{FF2B5EF4-FFF2-40B4-BE49-F238E27FC236}">
                <a16:creationId xmlns:a16="http://schemas.microsoft.com/office/drawing/2014/main" id="{12D3EB40-32C3-4A40-9963-227BD8E1A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13" name="Picture 12" descr="A close up of text on a white background&#10;&#10;Description generated with very high confidence">
            <a:extLst>
              <a:ext uri="{FF2B5EF4-FFF2-40B4-BE49-F238E27FC236}">
                <a16:creationId xmlns:a16="http://schemas.microsoft.com/office/drawing/2014/main" id="{A588A5FD-F150-4AB0-9C45-B75AEDC73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13" y="609600"/>
            <a:ext cx="2168361" cy="1083374"/>
          </a:xfrm>
          <a:prstGeom prst="rect">
            <a:avLst/>
          </a:prstGeom>
        </p:spPr>
      </p:pic>
    </p:spTree>
    <p:extLst>
      <p:ext uri="{BB962C8B-B14F-4D97-AF65-F5344CB8AC3E}">
        <p14:creationId xmlns:p14="http://schemas.microsoft.com/office/powerpoint/2010/main" val="1196090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29201" y="1844040"/>
            <a:ext cx="5638800" cy="2185214"/>
          </a:xfrm>
          <a:prstGeom prst="rect">
            <a:avLst/>
          </a:prstGeom>
          <a:noFill/>
        </p:spPr>
        <p:txBody>
          <a:bodyPr wrap="square" rtlCol="0">
            <a:spAutoFit/>
          </a:bodyPr>
          <a:lstStyle/>
          <a:p>
            <a:r>
              <a:rPr lang="en-US" sz="2800" b="1" dirty="0">
                <a:solidFill>
                  <a:schemeClr val="bg1"/>
                </a:solidFill>
              </a:rPr>
              <a:t>       36,000 in church radius</a:t>
            </a:r>
          </a:p>
          <a:p>
            <a:r>
              <a:rPr lang="en-US" sz="2400" b="1" i="1" dirty="0">
                <a:solidFill>
                  <a:schemeClr val="bg1"/>
                </a:solidFill>
              </a:rPr>
              <a:t>          and growing 3% thru 2020</a:t>
            </a:r>
          </a:p>
          <a:p>
            <a:endParaRPr lang="en-US" sz="2800" b="1" dirty="0">
              <a:solidFill>
                <a:schemeClr val="bg1"/>
              </a:solidFill>
            </a:endParaRPr>
          </a:p>
          <a:p>
            <a:r>
              <a:rPr lang="en-US" sz="2800" dirty="0">
                <a:solidFill>
                  <a:schemeClr val="bg1"/>
                </a:solidFill>
              </a:rPr>
              <a:t>87% = 31,000 believe in God</a:t>
            </a:r>
          </a:p>
          <a:p>
            <a:endParaRPr lang="en-US" sz="2800" dirty="0">
              <a:solidFill>
                <a:schemeClr val="bg1"/>
              </a:solidFill>
            </a:endParaRPr>
          </a:p>
        </p:txBody>
      </p:sp>
      <p:cxnSp>
        <p:nvCxnSpPr>
          <p:cNvPr id="14" name="Straight Connector 13"/>
          <p:cNvCxnSpPr/>
          <p:nvPr/>
        </p:nvCxnSpPr>
        <p:spPr>
          <a:xfrm>
            <a:off x="5181600" y="2667000"/>
            <a:ext cx="48006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4724401"/>
            <a:ext cx="609462" cy="461665"/>
          </a:xfrm>
          <a:prstGeom prst="rect">
            <a:avLst/>
          </a:prstGeom>
          <a:noFill/>
        </p:spPr>
        <p:txBody>
          <a:bodyPr wrap="none" rtlCol="0">
            <a:spAutoFit/>
          </a:bodyPr>
          <a:lstStyle/>
          <a:p>
            <a:r>
              <a:rPr lang="en-US" sz="2400" b="1" i="1" dirty="0"/>
              <a:t>     </a:t>
            </a:r>
            <a:endParaRPr lang="en-US" sz="2400" b="1" i="1" u="sng" dirty="0"/>
          </a:p>
        </p:txBody>
      </p:sp>
      <p:sp>
        <p:nvSpPr>
          <p:cNvPr id="5" name="AutoShape 2" descr="data:image/jpeg;base64,/9j/4AAQSkZJRgABAQAAAQABAAD/2wCEAAkGBxQTEhUUExMWFhUXGBcbGBcYGBgaHRgcGhoaHhseHxwbHyggGholHRgdITEjJSkrLi4uGh8zODMsNygtLisBCgoKDg0OGxAQGywkHyQvLCwsLCwsLCwsLCwsLCwsLCwsLCwsLCwsLCwsLCwsLCwsLCwsLCwsLCwsLCwsLCwsLP/AABEIALcBFAMBIgACEQEDEQH/xAAbAAACAgMBAAAAAAAAAAAAAAADBAIFAAEGB//EAEYQAAECBAMFBgMFBQYFBQEAAAECEQADITEEEkEFIlFhcQYTMoGRobHB8BQjQlLRYnLC4fEHM4KSorIVQ1Nz0haDk9PiNP/EABoBAAMBAQEBAAAAAAAAAAAAAAABAgMEBQb/xAAvEQACAgECBQEGBgMAAAAAAAAAAQIRAxIhBBMxQVHwBRQiYXGxMoGRwdHhFUKh/9oADAMBAAIRAxEAPwDzPEeN09W/m7cYCMbRljNw0+ENrSFIDlTbxSogVAZ+ZYkCK9UoE0fKGc2NX9/aMVsMFOlah36M8SSvTTrBlKBFaNUCpJFBfw1rzpAkLGggYGlcAHN9YzKSamrUdvp40Vgs70txgazUEDhAgJCUsksDB8JKzHK7PdyzdNCda84UVmPT+bQeXh1JAUEBYPDeI8kl0mjw6EEm4XLMCJi0gEsFAOKanVni62fhFySmaSlYQasM1LOB+K9LVfhFGuZuvmBGgqctBVrN9GLfZE6Y4GQqTUvLBACmchiQH5AahnjOd0NDX2RMvEheXMiaykVIZ2eiX1INbxi5ijOUoGaMz5UnKU01ckBt1veOhwUpCk52S6VOyCwexzAk1JelQCTEVrlkqGXxslSa5SVUJygAgli55izGOfmb7/QujotgdmU93383FpGVKgtAygpUxYFWYshxQgF9IopWOWCtJSXmJTLzZRkOUhTndBNqF3dIvaLCRPkpzLxCpjENusUgsySQxZAHCEtpTShTKlpTRBIcKBo5XqFAgBVHFTWEpX0RQrKmlRURRTJDF6DMpzlFHJF43iMMSyHU+8cyatxfNrXgdIFl8RerAJzF1EBLkqZLEbxAbgxGsTkzjlSQwVUGgDXtz5kc2iJPfYQROCSAkmpTVjQKLUcWfrB8cuXuqnIz5XDFyzu9BRTgcoVxE0hT0SlO8UgPRqVF+dveE9oKmKyIYJUsl1FTBKU8VZXHIDlo8EU5O2BXqx+eYpWUISovlZhdNSHFic1dYRnzmmHMS4UpmLEFzVgzdIc7RYXugnIglyAFKeoFSq9nIFGHpC2OZWZSUpqpKiwKluX5skOC/SOtVSExjB4klO6d5t0k0UTS1agNyLxZTpgC3Sa1dyQkOWso0L2HU1iowiJYBIAJDpylIDOam7CnwN4KJ5OUgZlfhKlXKS4oOtPfkqV7DXQssepALkqWBVIe4chgRevwMSlYxaZcoJAClFTEjwpettcw+MUU8TFkAOo7ycq3Dl3twci3OGdpTwCJMpBKUpSlSiTVkuwUKM5NdYekdnSY/tHMmZJCVFRSFELdRBVlJK95YOYV3gwcWOqczaWJAAcVCO7BKhuCqVJAoACaEuGU4o8c7IwRLbqgGU5LVAZwKNrWtHNHaOu2DgyCJi5KZ60lBRKUlSwpbkbygoIKUpUlRB/KGDgQOS7kUz0DsyjvMOlc5ecuoJzhRDZt1rZs29vV0Z46nDYEpK6qKV3JJLMmobg/6xyPZXt0HEvGJShS27vKlSUpCUgKBCiVJYDpD+z/AO0fCzpsyTKRM3fCrIooXxLy3UlL6kNUViEo9Ruy2n4y6A2XKo0BDVpTQZmLk2cxRTld9mVLmCYAwUHc1LrSR0zljWK/tT2o+zLSlS1A5UlaUBKgQxYBSt9WYg0L0SXIji8Z2mxAmGdIIlGYrMKuAK6EZgOJ1Oaukc84uS+L+Ck0jvZsxISUrmMCLqcAJJbM7UBBIhWTjc6Zasw3szMRfjermlyLxwk7bZlhZGJmGaspBztlAfMpYNkgKJADMxqTD+z9vyUpCV5yoFgRkVUOAAQfDah9RHFLhppbfuVrQbtbtNUjMgpNlITuhnADkVDEZgCGOnKK7A7bVNGQrPeLS6lsFBgwJyhu7dma1SXhbbU9EwEJmlCTlpRmIANXpWjNoXKjUUMiciUpvEQTpvMWHHKePGOuGGGnpuQ5bnbzdpB6SFTRRlZ0DybNpGRw4xoQ6RVjdifoxqD3VerDWVqcYyd0UFyyXuKHlS3SIDFEkJADNwBf+cIsW+UaEz+jCPS0ozG1gOcpp0+T6dYIogMkhiwJ8w4v1gEmUSDUaXbXqfpog5y9fhDaAMpDng0aNA0FwqhlYM+ocpPrUK6MI2S6mABLhmq8SFge4JSVBqM/J7Pw19InmZOUsDwdz8KQX7PXxZQQ1LHiGcdHhafhyAd4EPxY+n1aGmmBZYHDTFBMyUoFaFDdID661cFgNLxcbNnlLrkjOk1WgM6FMcxclyC3rpWKDZKClKlKQVIIuFeBiHVlB4Gjxe7KnhSiSUqLJBW2VXRQV8BGOXZMaLE4lLBSWl8d0pFtaU8Wt3gyManxKypU1TRgWLMfVmOsLd0lLs4f8JJKTfQk+z2g8iYGCWCSPCQKMKs4ABFPaOTbsUGn4kpSModrc6PewhdKkqLTGCi+R1EkMLZSwFQeOsLTVjMxXRwQAklnBq+perQBbLWhXejxWUKqYi1mF700ioxCxrE4e65lEJOaliAKEj81WbXWNIxRJWpyQDlBAbhu1uRBMGooDKGZksSRwVRi9L+bRW4tZOYZHVlLqIJYl6JFnOqrWjSKt0wHl7WWykpVlLpC8xopOhexZzyeA4nElKUy5a5SLpqzgAWAFQ6urONIqkFKVBJllyQwfPlDhxoz8A7s8WKJoSVl0UOgBLCpUwDuCTTqeUaOCiKxjZWAObNiFFYScoRL8SltmKSTRIa7BzS14Ntja8+WTLymSEgbiR3YqXBZLU56w1/Z3t0d+pKZImGYD3QBYCcBmLqIcOlKqtyjpO12wDijLVO+6WCKBWf7t3IYAVrQvGkXpe5vCGqPw9TztW1hMQrMAmYGJW1VpeoUGZSuDhzV3hKZiSElKR4WsQKKZrWBc1jtNs9ke8UlWGVLRlQpK33QWBynhmsDpDGzuxE1UtZmGUsqKXzqQAcvOWsljdqXa1COSq6CeGadVZz+zsTLlSszSyuhUqYQTbdVul0qsn9qrvpYYPaMpcyaUyQElSH3FNkZ8rjwy0hipTOzOCCRGba7Ld2iYnugkrUjIQsLlqYlksCVA1sWii+0zJUx5S+7UBRSSXG6lwwbQcYi1L6mbUlsz0PFSTOEoJkS5M115VnKSt1y1UIKlJNDc2epqzWJEvDiWpajnyy3mhireUQpCGNcoJ3i5OVnjhsPt7EEoSZveFCkkIU1CFAg8+JFbReDtDNUlaJndnOneASAE1dwUgZVGocVryjKUX+RZDaO05ZWTlUQH+8WQ/7oJNQBRwS79I5xW2FSpgnSsktcsEJohiGqlvCToH5kAtB9qbQQa5QkEpdk7ofecD3r7tHOY7EFnAozpZSS+bVsorbQRePGrM5stts7QVtDEpXOmolnKASlKiEtZIYGrhuqg8O9uZqETQhEnuu7ASO7mlTqBVmpZAPiysDUaFo4/CCYqoK1KIJBqcoAqXOpFK6eUBm5gkkuDSrfPQVvGvLXQzDzcak5iM2bwjMXpq/G/kYOJwyoUXuX3ncjlpcG0VCpZZ2px/rDqMIsKCinyIvyp1inFASxE+jZixZQAJaj6Oz3rAUF1glTl6kQads6co5u5mBJAAUpJSn1UwiaNlrQRm7sG7KmykivMqhqNIQRC5aQxSSTU+flGozDJUkN3sq+neKHqhBT7xkQ4ux2dSnsGFOk4lWv4Qzbza67h/xHhG0f2fS2JM6ZR/wpt6/Rjq04tf8A0jX90fxQaViFindmv7nzVG+w6ORkf2fSrqmzWBDgZAWdGZqGvj8wmJp7BSM4QqdMLlDspBuEE/h45/8AMjgX6qXiyAwllq3KPP8AFEFzT35eWFOmSoFwGOUUv0g2AoZvYuVlCVLmUTQgpu1/B+YE9GgiuwUgkpCplHYkh3yrKXITXxSzrZXGnQzsVQPKBeg37V1PU+8Qn40qDZUh2HjLuH1y2pEukPYpZPYPDZhmVNatczkbyiNGDApHPKeME2f2MwqSSUKUaMFKJSaAqbnurD6Zhwi9lYxbKGSWCBX7wtpX+74GJonLFBLk1cHePN/+XzMNpAU2H7I4ajoykDKShSk5mADliyiTmNRYwdXZaSoElO8XY1o4V6gZ0/8AxjiYtpc5RtLkil94n/b9PBEzZmndUb81onSgKz/03h0lxLJBVZSlGjpNK0sR58ohh+zEhLgIIIA3ipZfwh2Jucr9VGLdC5x0kj/DMP8AEIjLxM0g78qjikten/uc4NEfAFNi+zuHTkeXmzEluLO1y34x/kEOS9jyXQDKS9SQXrlUkgdKEdFGD42bNBlEGW/3oLoUQU7hDDPQvq/lDCZ85x95JYjSUq+v/Ms0PTHwKxJGwsMAxlpKkkjMQ6iWFXu+vUQVWw5FSZaXcMGFipRaum83QCDrmTa/eIo1pZ4f9yJiZNoO9RU/9L/92g0oYlh9g4cZj3KQXDnKA5BRVhfwCv7S+JgCNgYZKmEmW1XdCatnL2qd9vJPCLJKZrE96l/+0PmuNrXNysZqaj/pj/yh0Ans7ZUqUp0IEtTGqQAQShKFNTVKL3dSuMS2nNmZUy5SCssRmrugWdSjdubxi1zcw+8TUA/3Y584I0wt97/oTSsRKCZpjyuHQqBjCiSqWQc6mSyrsTvH/KDDEnFkLSgn8rDqTmPowg21kJWEqU6lISpOY60Sa+ai3CK3GTAJ0vizc6ghPk5945JOmfX8DirCtXV7/YLjZhIKFAKrZW8FMaAg9OhjJWxZExAmiWgKVqUgkKSlSSWZsz6sapBg+PlEFRA1hXZOKWDNlJIBExShmTmooAtcEXfzMbQ67nL7UwLJh1xW8d/y7/yPzNiylEbqXOayb74UdLFsvQwovsth+6ylOU5TVi7lBSFVVUhTL6iHCiaQ4mS3Z6yzx5TKRtKZ6UuZko9Ja+oH95SN6R8vYA9ncLdUu5cupVWKWF7MMvQmAp7J4QJIMq4DkrXdKAkFwQRUFXUnSgdWieUj71AvZK+T3XaBrkzqHvU2FMq//OCkITHZ3Dgg9yllE3VMLjM4FV0ABCegEDl9mJDBKZYScviy5q5crjO7VZf8osRJmuRnlmorlW2umf6aBqTOP/MQDWoC6f6uMFIYP/0/KzoSBlCimgKgGzAkMkilQmmnOFJPZ2WtBSZk0lKFJfvJlcqVJBy5muQpmuIs8EiYJ8sKUlTTEAnec1BNyYq8FPmEEpys6qOqoc3YQUhCc/sZhiR9yQ63IzKs4UzvwBT/AInhdXYvCBIORQNmzqqRmBN7OpJ/9vmYulLnEhigEkHxLpbinUGNd7OADiWoHTOq/wDk4wBt4K6f2VwqVEKlrVZmXMAAYUoeL+sZFwqbN1Si3/UV/wDXGQUh7AUTd3/G3qBE8ZPoOSVW4sR8oVTMYXZyFaaROcsLoCHqL9X+MWSTws53D/nP16wcq30njLR7OPlFdLIB3lDXVndv0hybiApMlgxMtYP+CasafvCBPcGQxc3cOjK9TmEAlqJSrkQQ97l/YiMXJKs1UuS4rzf1tBZcgJzjMDmSE34HhE9WAacrKsi2Yg+qT62gsia5NdT8X+cRxCiSlQLAAaG4SRA0TBqrWnMEB/d4LGMyZp3eb+zQSTiTmVeyfjT4wunFIDOah+Osal4mWkk1006fpAA/hsTup0fP+vvCiJpdQb8S2bg4b4RtM1JAqA3EpD0bUxAYhCVO6Hd2cHXlrCtDoY2nPZMo81/wxOTPLy+ZPo0JbQmJWiWygxWsO4agSeMBTOShnW7aUPzhkotp06/URsziSjgXeKpePQp6gOx6NxLwX7SndOdIbmLu9KwWMslzXQsOzpZ4Hi59CeAMJJxkuxVWtae1YxWISX3kl9XH6wrAZlLdY1on4GDyp1AOR9jFd9uQC7p0/EnTziMvHpqH9SB84AG6gVNCS3LKEk+oUPQxzm2mQTlABBBdquKgPrF7PxKAJBfdVMWNNRK4GFk7CXip4ljdQ7rW7kJBYtUtQco5M0Klt3PqvZPFqWB63+Hr9OxZ9ltkCfJTipsxU1SypwSoJSQWKQl2YRUbUaVjVlIYZkMBZihI/WOp29tSVh0BCd2VKSwArRPz+cee4jaap6+8IAeiQNEjw+dYq9qMPZ6eXNJ/679fDOrlKYpBP4f4h+sHnrAYcWb0tFf9tTuk0LEaasdYmvHSyxCrdPkY6E7VnhcRheHJKD7ekWPeeHoaeYgSpm8QeH6wqvFy2FaAH5V9oHKxsstlL0YvU639YoxGUTmUs8+PIQvMW6vj7xAYhFWN+ELoPFxr8YQyzwcx8RLud8+wEUmxpv3b8fmDFjsxQM5KgXAKz/oJ+XtFNsyUUygC1k1B5VhiLgzRmI4A+RAaBKmbjClC3v8A18oEuaHJsCDXmX+ZgKJ6GQHsa8oBlhiJwzHkw9hGQjMmpJJfWMhAZNkJyFQTWvy58xDMzDSxmCRZbA8QVN/ED5QkSWW3F/ZI/hgsmZTyB8939IZIDIjNlYGouHuBx6xvEYfdk0DgTWpbMUlvMmAygSouGqf9NP4YanklEp+M1P8Asb4QJAyK5SRmYAM5sOHKJ4XKvNup8CtBcFntGaGumgvuq/lAdmnIoub5j61aGCCYyUkKTupYpGg0/rEpcpIcZRUoq3CNYwvlANQKVreCJSSaG2WvUfzhUAajJYCp4C1G+MFQhJDEDhYcYFhw4QB+YexY/CHAjnYj2U5hDAqICQ4FGqwc3/SIoWGWzAhY05QOYrMWFm+aoiGClkWJBPoPrzgA1tOYO4lnhNV/tECkTN4tao9M0SxheQj/ALx/2wDCS2BP7aj5EqMMSH8TMH3laU8rQOfN8H+L5xuakOrmPnESHy2d1NCGMpnvLJ/ajJK6DQN8hA5BASoA2WfYkesaw5BCKu5HwEAEf+Yjy/ii1Vs8JUiWZn3s1ymWEEtQOCdVDUAFne1YpTjEmZuETZoLZA7IUklzNJskH8IdStKOYewOLEudMOInzp+JIoUZUCTmBClHKGlKIOUAupjbUJ32LhpvcvJnZ0ZpX2gpCJSlLUhJfNupYPQAOmsR23tWXhEqQlGSZMZS3ZzmfKP3aMByioxu2lpSklKS5UlLE/hA8RUSpRrcmOX2hsxS5q5iiEIIRmUVElgnQEnyAjHI9rPQ4LBzZ8uMtur/ACFdtY5U9Ie617o4gUfzUf8ATBpUllZRpT0DfKJYbDhU5SmZEoAB9GFHPGpPUweZiJckFU1QQ7kFVCf3U+JXtGMT6fFDHgj2SRZ4WSFJIN2LDyYt5NDy5SNEptwEef4/tY5HdJUlIIJmG5ALkADwg6vUiO9UQQ4qDbzFI64RaW58r7Ty4sudyxu/Pi/kQVJRQ5U0CvwhtPd43MkJzl0pG6KMmlOl7RooLfVI1NVvE8QK+kUeeKzJKA+4i/5Q/wAIGjDIzHcQ1BRIb4QaYlzwr8Af0iMg75+tRAMng0JTPcISGlz1BgB+CYIqcDIHdij0Z/rrFxNLFZ/Lhp3wI+cVUgESgOBT8U/pALuFXh0tQVpqaOevOJfZE/dhnd3Yqqzc42sbprwr0aCgb0oPVi7cPpPvAAqMOjgf8yv1jUbQaW4fCMgGbOPTrL8R43pGhtGWmhkvT8+nC0Lqw9jq1Pr2iCUUsBRq8KiON8Yl2MtYyvaYDAShq1eJ6c43i9qDu5a+7DJm5SnjmRT/AG+whQyPpvlEpmHKk5SkFIILFgHFvQEw1xiYOVllJ2iV1EkW4psW4J5+0bTtBLt9nD0q/R/w1HGK6WlQVmYpJuQfr6EMNMIZyws5NoPfI+B6w0zHkH+5A8+Ap+Hr6QzI2gbCQl6Vc1uw8PKEShYAL+pNL249Yn3ijQqfzML32PgNZYDHr0khJch3JYuR+Xj8YJIxylLKciD4g78OO7R4pVKUPC56KMS3+DEfth/Tyg98XgWstJmJmM/dpFWofnlgQxEwuwHrTW9OUJmfMALZq6PT4xqZNWUkELyu5ux968Ifva8D5g1j8eoSULypcTSG47quAu4jWExcxYBBAvZy3tzivWsFIlqBbNmALk5mI9KwSQkS1EoKkkjT+etYPekLXuWMrETczcgevtG5E2Yt2SA2Ys5uHf4e8JGeu5mqHIt6WvEVY6aglIUuYrLWWkgMS9FLtLNqVUXsLxcM6kUpof8At8wBRVlSlJOZSiQkV1OWrvQVJ4GFJm0pikkoHdSUgFc1W6rKdUsCZINtVmwyxFWImJmJVMUVz0+GUkpAlOK5iQRLJ4nMtTm0D7ha1JUsvkOZCEgBCDZwmuZX7SiT0ipcRCPX16+YaiWGxalAS8MDLRlfvGZaxqEOHlgv41Os1tB8JNUiWlKEDI9nN6OS6XKi9y5gisbMBB7xWboDQ+UaOLmN/eq6AAV8hEe9RHrQXa+JUhMlWRLhU1wDyQX8Jr5RxMztKRNWqZLCsxcAse7LAApelgHHnHUbaxp7kla1HKCxUzqzZQx5UjzPFTASWbyb5RtCUcsfka4c8sUtcHudDiO08wpyyR3dSStRBW5uwbKk1vfnFBOJKipRKlG6lEknzMaw81xUAkcY1MOvtFxio7IrPxGTM7m7N5aGuhj1OXjV5UskEMlnUOFPwx5SY9IwG0ZkyVLWFyvCgjMizCtQa/1gyzUUmzntLqPr2mcwC0F9GUKVbgIDMxznwqJbimzQuMRNJf7iljlULl38fExhXNUzDDnQHKsMw/frwjLnQ8j1IKNoH8inr+TTziMvHF91CnpfJ/5QKWZ4zf8A89rjP5sM14lLzp3iJXuNOGetaQc6HkNSGUYt0zyQXGHmaJFCpNKKIesIpxYyjdUz8uX7UEViSUzklKUlcvKhszeJJOYmosYihRTQpQedf1g50K6i1LqQOOOUgJLHl58Y3K2mp07rlILbptX9rrEVTCXDSm4V4X9IHJx6cxZMskCtSONvWFz4hrRJGPoGTToR84yIoUGp3bdXsG4jhG4OfENaHJeJl8AYkMUh2yE2YNG5khYonLdyN0e3yicrvDUskPyJNOVo8rYyIy5gdxLaDKmJfwmhZmsxr0iEqWTckn0bQN7RtYJuWYN6WEZS+oBAUXABf4HrEyEN+HzhJSSnR60qPrSIfZyoUoXDkvBG/IDqcj3H110jGTWo6gsPr1hWXstRObOHuHtpERg5wcKVLHID6a3vF6aXUdMamSk6lm4B3jSMMCxSp+or/KBTSoK3QVcTc+T/AFeCIklQr7aekJXViJ/ZRx629IkMPSh+cBRJJJDHkXDesW+xezuInKAl5iNVlgkf4tegcxUU5OluOitRhmq4PP6EWuy+y2KnsqXLTlLb6ypI8qOq2kd3snslJw7LnL7xQ/MN0HkLnz9IT7TdvUyVCRh0GdiFDclpZ+taJSOKo7sfCN7zY6FZ/Y7CYbDTF4yfloXmJOQI/d1J53jgphVNJVISqVLVvd4wRMWWGZUtA/ukqLnMXWX0jpsL2dmz1/aNoTBOmA5kSg/dyzRqHxkcTSto5/aMyZ300AKbvFgXbxH+cHFS5UEsa9eRvZApOCCE5UhmqRckm5PE8zWCTMMaeJ/YdOEAE+Ym6S3F4midNYkDXnaPL1Sb3JJokKABJLv1f3gqQaj4a+0AOJXSjk3rb6eCpmraidWPzirkGx0nZCQAuZNUkZUpCQ4BBKq2OoA/1Qj2nMiYC8iSrn3SHPs7xrBY5RQJakukLKmBbM4GvAEQPaaFZc4Fnt8ukelinWG0dkEljtHEYnskhRzgKlksGSkZA/I6Nq8clipJQtSFBlJJBHAiPUpeIUz141MJYzZsqarPMw6Co3OYglrOxqWjLDxcl+OzlUjzaXLUpQSlJUpRYJAqY9CwGyVyZUuXMTvhAtUBy40qRbyix7P7ClS050ABT1Dh/wBY6nE4HvpYynLMT4XLBQ/KeHI6R0ZpPLj+H6/U2lhemzjE4ZPBRs9/rWNqkJOqwAbUZnexeGsWmYgkKBBFw9QY0cSRQj1jzNcu6OYXMoOWC2elmI4gcf0MYMMk8RdtX0P1zgyMcSaI6kaP9e8FGJDZVNxy2vSxHIQ+ZKu4CKZDPdnOgb0EDmSqsRlNKihYaGtmi3E5ID5L6OxtfhAZmJS9Q3ofKHrfcBFElt4Jlk87l/m0YrCSgxGGlkgVYX+RuYYVjkPo/wBeWsElT0kfMH3ilkY9iEvBYUh1SUJPAylP7RkG78igcjm5jIOYXaMTh38SR1+vKNIkNRwODA3+jGfaC1HArYNeh+ED703IJP8AT9Y5uZXYhsjiMMSBU+X1aNHCAXJJ8/rjEJmKUCwS/wBD9RB5E8Ebzg1t7cjrF25KqFZqTLAsCXo7P7xd4LY65lklurCpZybACpYkW1hPY2ISqaO8pK3nWo0FC1fT1hbaHbczDuGQEucrKBYaUdhTlG+DFGSuVno8HwazK79evW518jYuHSgKnrWVOd1C5YDAsCHNiK6RVbXn4NCkS800KXRLhJTvGilKQFEsxAZ/nHn6+1+cqIWAQ1wkegJqNXhHG9olrFVzFMFZSN5n4Md0HyjvWOKVaP8Ah1S4bhl0mv1/s76epKVd2C5AzVSQCNDzB58YlnURX2ji+xm0pq865pUsJZAJJLPpUuwryD84f7SbUmKMuVISe8mkZUp8Si7JAayXr5DR45MmG8/LijyG03sekdj9hd7MM6dLAkI8AVaaoiqm/Kl2rc9I6/aG2kS0lilKUiqlMEpAjidp9qJeBw8qVPm55iEIlhCA6piwneISLAqo/SKfDYDEY1QXivu5QLpk8OBIPiVzVQaJdlR6kYRxqooGNbU7RYjGrMvBkpSfFiViw4oSbDgTfQEVFx2f7PysMjKgEqVWZMVVcw8VH5WEOYLCoQMqAAPieJNyeZh1MMRpRYekcBMmEKUFPmzLcDiFF6a1jvJ6aRx/ayYmVO7xTMtCVWrmqk18n844eOg3FS8fuAmEuXAJpq4PvC8xSzRCdQ9f61jDtBJFVKoaJJYvzblGvt6U1yqAoQ4IcGxrd48sVomtIIAyu4GvH5wNalOQEl+lvXWJHEIVRKiDXQfKFv8AiqU7qlOXZyAz8K61FIdfILQxsqSpM9Ks4I3syXuFBqdI6eehPdlPWOYO1MtQE1s1240i7ws3vZIUXBIL8iKER28JPrE6MElTic7NwKgXExjzqPeNyZQdirMRyuSIdmHeY5TcBiHfmPKJIwQBLZRSxvelI5HfQ52KSJFXSpQN6n5WtF3s7GEBlXHvFVimSKk04XvEFTQgO5DanVuPpF4csoPfoa48unZ9C323LE5IVZSGfmn+R+cVSsOC1XarNfrxtDmGxIWAR5jr/WK7HKUF5XZq6VDUMa8VHdTXceaKT1LuYHFSj66xKWlwN1hqk8GjUuYQ9aUeJS8egPWla/GOVNox2MXJl2KTSpLqJ5UsNBGzJQN1GUvx1HnwicuaG8T8XjClC9EqGkXv3GAEpBBG6eTVq7fCIzMKkBgAAWoRrExhGzUq3iCqX4nSNl0gBVT/AEhSbAXRgy1MjaRkGXNOgTzqLxkCb8BsVCMcVBgTV79PjGS1rUTduA5adYL3TEDKC9eFuehhhEotdn+dKwfAuxAotagxBYvYi7j2NINNxQlyytRZI4j2HUtTjBZzpSVJQZqh+EcjegLxpez1YoZCFIRQqCks3F08fjG8IJrVW10VGDk0ka7KYfFT0iauWheHSoLKphSM0vNRJSAyhQ2Z8rWveTcDLWXOFw6jclUmX8SItdnYXMSlPeIUlH3ZCUqQEkEVSoB6FnB4sY59WwMUnOhaTOlrLMJqkFmIoz5KF6FrXj0Mc66Kvoepk9m06jJfnsJ7T7Q7ORuTJeGXlplRJdiP3QA8eUTi6ipNA9NG4WtHoI7AgJZUieFubLSUs9Bxpx1hVXYxLjcUgA1MyYke1/aNeau9ij7Myt7NfqXPZJWGRJlpVKxJmTVzAllJCV5ScgUouyQzFwCDVjFfgpayVYqWtMtWYpViZqu7TJcNklKdypizpBPDK8W0qZJw6SDPIUxIygAJyoO8ApySEpJdgI7Hst2VTkC5p7qaUjuwCnNh0EDKhGYEJU3iUzqUVVpEQjcm6qxZ1Dh2qScjhtlbKkSFpmzFLmlJUozVyZ43iAEkTJiWypGbqWMeh7Ex8qcjNKWmYOIIPwiuw3YTF4fELmIxUzEoWAAZswhaCC9SSQocw3SM7ZdllypJxkhQTi5Izze7DJnITVQKRQrCahTOWaNtLR57Z0sswUGPPJn9oSLS0F2D5iwBI9T7QpN7ZT1uRNCQdEpA9yCYynnhD+hHoeMxSU+IhI1JLCOI7U7ckTVIRLZYQleZZTQ5lCgCrs3vHPr2mqYd5ZUeKiS17PT0gyElvwvZ6eUcObinNaUq+4jDjApynKASGSBwv84GqYSCHAOnAtZ/T3iUxIVcPzYWblpCxw6dHrR45KRJrDr1NNCpiNNNHB4QydopzFpSVZgxKk7pvX96l71jcjZ6ifFYC9jW45weXh6hKyLWGukU69MaTFlbSCQFMkC1qvSnodIscFtZpSmQVb3HLoNGMIYxSEqBMy9paEuaO9bC0VGM2rOKlZRllh2QwoRq+pL9I68GHTJN7Fw2ds6BO1FEjKgJNyRUnj1NIH/xSZ3mXIWe519NLxQSMTNKwO8SkG6RoX48Tyi4XMKaqVQUalfNxGWaEVJ/Mh9SwxG0GLMHa7Vb+be0LzZ6VXAL2SbEsaehrCOHXKKmzgE0ZT2Da8ucWBkpBsFJsD1b2jKlERgxCkAlKUPfUCwHy9jCq8a6CpawV00G8CWAbQAn0PGJbVxwSAARm5NR+Wn9Y5ebtKYoMQkfupLlrBtDaO/h8erHUu5svw0zpJuJbm120+niIxqMwSXJahAr1PKoiWzMMe7T3gD1Js4qWB6AgecN/ZZRD1saPd/5UjzpaItoyoWRMUrdSlwTWrMACat0HvEzLSqiVqSzUA6hqafpBk4aWKAAEcHr+vWClLgBIDcAcvwreCM10ChaehL5SpT+TU5fVo0UMAErVo+bnRg0MzUZgQpLEuHflSuh5wKVhlJGp6K0HuaQ9mtgSAqKtFI8z+kahn/hyVVKFg2oKU9IyGojo2tbVIb2gcoi9S9+Tvx6QJaS5cg1d3PX2jclKSCFKKTlJGVvHUJeoypbqYz2JLzsvsTDYiWF4yacykd6mUxCESnYOPCpTDedyHLMzwh247MScPh0zJE8LmMFKlICgFyipCCtKSpWVQUsEsySCaBojhMSuUsFJylIJSwG6hYIKX6qNK61hZTALqVKUkJJNXS7lLl6O3pxEekuMhFJJFait2J2lxyEt3sxQYEBZJYAgCirO2XnURdze209VTIlsSyQc2vNw/G0IqA04MaWZyOQvElo7x3unMkcQdLmtfoRj7zb8Hdj9ouKqUU/uCxvafEEN3dHrvFvKtIp8bt+dU5AkAil2e3WLf7I4JJ1BZuFT7i/KI4nCIUHIPBh1t+9UX4xa4jyX/k5PZxOM+2nOVrD1BIZnDuRycUjuu1ne4fbCcRJUQmeZU2XMD5VSlhAUGsoNcHiOUKI2DKJOaWAOGpApfQOT6RafagZKcOsiZKllWRKrywLBKhUNVuTCN48RDoceTiNctVHp/aXaycEmdiVqWpCE/3aUpvmAG+eJoBzjzjYnbXEY/ETp6x3ODwsifMWlJdyZakpC1fiUc1E2paLHF9pJWJlLk4qWuYiZcJ5MQQolwrMBVv50O0sRmk/ZcPLEjCiaF5PxTMoFZirrIa1qC8bS4mFXZlqRwEuUqlfwgeghqUFcafL+sdHKwyASkC76VqKGD/ZJeUABNARUXHPlHHLOn2JspRKUaEkF2HGLTDzSAMxrrG501KQFFJPhqWduR+riLA4RC3DAhtCKDWpYlQf21jCXxLoOwSa61POCIQFFgbfXGN/YQFg5gABxu384yXIDlT3sBRrE/GMWgsewsiY5GajdCONaRvEyEpJP4iL3o8RlT2DVJqLv8fSDTMQ58IoNBUN8TENl2qFJODBeoBZ6muvrAVbPIDAimt/QdIeE0qpk1qS4t/XSDFaQmqQ+reesUr7C2KhWHR+IJKtfb3qzQWdlq6czkudLvqWuIZEip3LBnNqBOtX+LvE0Sy4FAnUmvP5wNvuISw8lBPhKRaz1NCC/S0F7oOQkJIrQkgZtKg8/aDAKNMgIrZjUgcx6c43h5P7JBra9aanlCdhuhLG4ALI3UjLYh3fd1/E9fM84VTsdKFZgpRUokpondfM7HjvNew1i5ly1a7vAm59KPEyjhYO5LNa30YrnTqrH9SpwaFS2zJJehBD1Ni+jP7Q3Mmj8rMzlqueJ+cMzcaGDEqDtoK0fVh7vGps45QCaFqV5G3qWjJyt7iF04UhiQwIcOQWDt5Vehg6pJL/AJeLBxQmCpmvVJtwI46gvzgalZeLmlD9cPjAmOzScMyTdwHNhcsKl2B9o1OC03YXq6T8DBBOFWFQBdy7cOFOesSc0LVbS1PP1eKb2+QUDGKeozl2qApvhGRNc0moAr+0Q3StoyHza7/YRzi0KZRNAkOA55jzB+UTl4Qh8wJLgJUaZnBOhs4H6jViWxBpa7jUU+TRMzq1o3DiBb4Rcp0qSIogkKY5jlDX4a/Ej1MbnioZTBlFqXYe71hObjAolKUkgAijni78t0xCZjCkOElWof8ANwYw1CXgVjKZKiXTY0uXIPDiYOUZAd9zl3UgOXrrrRoUwilKcrDJASztqbAcXYQdeHHjYl/gCp/jfi3CHpfRgAKFqADXUB5VJ6awVRWkOA4arMSOJcUNaekFUsBOagoXepoDTyaIqmMHAa5y0uSfmIfXZARmrJFSaXBJrR4DKwOf8Xq4NADoa261gcxKyVWKRXMf2Syq6He5RJKjLUakuHr0PzJ9opakKw0vDM4AYuKZgWTUv5wY4Q1ALsplGyaAm56i0ARtCjOeAZ/MB9OkQkKmKAzFqKrSgII9XNoVTbuqGMTGclCVEJFCQAWIv7mNqlm7UZgaHgOt6esZKUoqCL1pV90a9GYc9IJiAVEgmlaAXuPKtuhiXsAsiW5yCjs9ma5Hq4ialFCSx0AD11r8RyvEvs4bgwJF66EO8AxGBUEkBRCmZ3/CObF6cngVeR7g5hWo7r8eIBfU6+UWGFVQWvXKTcDg300VacPMWfFupKAp8wcGtywR5VrpFn3WVNQQ+YsGdgOHLw+UPJGkAD7RxNNKfWsNy5xG8bk1tYf0bzhKZhQWULqJDgcxU8mIvG0oANTRRLdPr4Rk4oVllJnhTgUYPdqVNeLOT6RFwgFROY0D1t09NNDCSMQBl0c00oKkQRTFVFHK9n+f18oF13HZNWNUCxKk2d9XAYcqEVjDiiU33AKF+LvYUb6tEsShJqWfMDXSlOdBVucaMtgllZbrdy5LD0FfeKqIDErGF70+F9IZRNf4+XXWEZKCNQybebfXnB0SwAK6XJpa3ziXFeSk2OJSbkj61vEVqagFAOGjn+cKKmnWzgDpSvw941KnnLew4PrdolodjS8Q1CK2ZvMe0KTJuRA/EWJBLkt0Z6HlE5eIbM5cWeleWvrGTFoJ3npX3P8AKCu7CxbDYoLJGVLsd4gcLh7Q9IS26aXufi/lCyRVwEkgEEuxIqco5Pz1hPGEUUMxAza2JueBbQco15etrSUo30LfINNGYudP6wNagSX5u3ppzhTDYygNSKUfU6OIdRlIeoFKEcb+8YSUk/iCgJQBqff9YyJTsOX1sOOteHOMguQUVcxRO6ksAWPM1PxeJsbNSoejkpd9LVGupjUZF12MiJCEpUA4zXA43+upjSpyAlSQMwVd9Wqfl6RuMilbrcAqprEksQS4etXvbdbl8YGuaaOpgBvML1q3RwPlG4yEnugAS5BW6lVLvU23mHW1Ynh5TuXq5NdeHwfzjIyLcmh0NSsIFKKEJ3l6E3ygq1poYz7KkuFAaNrQlKvPTyjIyFvo13uFGsPslIcgtUGoDNew1JhszQigZxZ+NvgIyMieZKT3CgciZmdjUAaXBfieRgU1LBgenv8ArGRkTPZoAP2VW7lOj/Xw8xzgwlqFXf8AQvX2A0jcZCUrCg6yzpd6sH+PWATVgJKiNSBeoar86+5jIyGgYjPWyAQfyn1alvLpEFSDnCkqGVbpZrFg4b8t/URkZG0XtYgOGWQFUD0DXqC5rzywVRUCrMQfjmUaPpRxZ+sbjI1aQUZLWTY1D+gYF/WgHKHUrUAlNlE+wLCzcDGRkQ0hmFCs5DjK6wDWoTQc/Fx0ic+Yo+El1OK8zXlq0ZGRMkrARViDRiauoDkC5r0DNGHEEpSoOxFibulJHxeMjI2cEkAfBLUS7NQOaaGg9ukNLmJ8NS1bdPrzMajI5ZPegIoBBdw1BbjQekMompADjyH1yjIyIbaexSCCaH3RUFufPlGSzelX+rUd29I3GRDb6lE5U9SUihL1uIyMjI0UR2f/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Connector 7"/>
          <p:cNvCxnSpPr/>
          <p:nvPr/>
        </p:nvCxnSpPr>
        <p:spPr>
          <a:xfrm>
            <a:off x="5181600" y="3733800"/>
            <a:ext cx="48006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99616" y="3985737"/>
            <a:ext cx="7432869" cy="2777683"/>
          </a:xfrm>
          <a:prstGeom prst="rect">
            <a:avLst/>
          </a:prstGeom>
          <a:noFill/>
        </p:spPr>
        <p:txBody>
          <a:bodyPr wrap="none" rtlCol="0">
            <a:spAutoFit/>
          </a:bodyPr>
          <a:lstStyle/>
          <a:p>
            <a:endParaRPr lang="en-US" sz="2800" dirty="0"/>
          </a:p>
          <a:p>
            <a:r>
              <a:rPr lang="en-US" sz="2800" dirty="0">
                <a:solidFill>
                  <a:schemeClr val="bg1"/>
                </a:solidFill>
              </a:rPr>
              <a:t>39% 	14,000 	Strong *faith involvement</a:t>
            </a:r>
          </a:p>
          <a:p>
            <a:endParaRPr lang="en-US" sz="1200" dirty="0">
              <a:solidFill>
                <a:schemeClr val="bg1"/>
              </a:solidFill>
            </a:endParaRPr>
          </a:p>
          <a:p>
            <a:r>
              <a:rPr lang="en-US" sz="2800" dirty="0">
                <a:solidFill>
                  <a:schemeClr val="bg1"/>
                </a:solidFill>
              </a:rPr>
              <a:t>34% 	12,000	Some faith involvement (C+E?)</a:t>
            </a:r>
          </a:p>
          <a:p>
            <a:endParaRPr lang="en-US" sz="1200" dirty="0">
              <a:solidFill>
                <a:schemeClr val="bg1"/>
              </a:solidFill>
            </a:endParaRPr>
          </a:p>
          <a:p>
            <a:r>
              <a:rPr lang="en-US" sz="2800" dirty="0">
                <a:solidFill>
                  <a:schemeClr val="bg1"/>
                </a:solidFill>
              </a:rPr>
              <a:t>27% 	10,000	No faith involvement at all </a:t>
            </a:r>
          </a:p>
          <a:p>
            <a:endParaRPr lang="en-US" sz="1050" dirty="0">
              <a:solidFill>
                <a:schemeClr val="bg1"/>
              </a:solidFill>
            </a:endParaRPr>
          </a:p>
          <a:p>
            <a:r>
              <a:rPr lang="en-US" sz="2800" dirty="0">
                <a:solidFill>
                  <a:schemeClr val="bg1"/>
                </a:solidFill>
              </a:rPr>
              <a:t>*faith=historic Christian religious affiliation</a:t>
            </a:r>
            <a:r>
              <a:rPr lang="en-US" sz="2800" dirty="0"/>
              <a:t>	</a:t>
            </a:r>
          </a:p>
        </p:txBody>
      </p:sp>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936" y="1828801"/>
            <a:ext cx="2590800" cy="2338387"/>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990725" y="457200"/>
            <a:ext cx="8229600" cy="1143000"/>
          </a:xfrm>
        </p:spPr>
        <p:txBody>
          <a:bodyPr/>
          <a:lstStyle/>
          <a:p>
            <a:r>
              <a:rPr lang="en-US" sz="2800" b="1" dirty="0">
                <a:solidFill>
                  <a:srgbClr val="FFFFFF"/>
                </a:solidFill>
              </a:rPr>
              <a:t>Example: Belief in God and </a:t>
            </a:r>
            <a:br>
              <a:rPr lang="en-US" sz="2800" b="1" dirty="0">
                <a:solidFill>
                  <a:srgbClr val="FFFFFF"/>
                </a:solidFill>
              </a:rPr>
            </a:br>
            <a:r>
              <a:rPr lang="en-US" sz="2800" b="1" dirty="0">
                <a:solidFill>
                  <a:srgbClr val="FFFFFF"/>
                </a:solidFill>
              </a:rPr>
              <a:t>Church involvement </a:t>
            </a:r>
            <a:endParaRPr lang="en-US" sz="2800" dirty="0"/>
          </a:p>
        </p:txBody>
      </p:sp>
      <p:pic>
        <p:nvPicPr>
          <p:cNvPr id="13" name="Picture 12" descr="A close up of a logo&#10;&#10;Description generated with very high confidence">
            <a:extLst>
              <a:ext uri="{FF2B5EF4-FFF2-40B4-BE49-F238E27FC236}">
                <a16:creationId xmlns:a16="http://schemas.microsoft.com/office/drawing/2014/main" id="{94AFD0AB-B255-4D96-9510-1BB37661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15" name="Picture 14" descr="A close up of text on a white background&#10;&#10;Description generated with very high confidence">
            <a:extLst>
              <a:ext uri="{FF2B5EF4-FFF2-40B4-BE49-F238E27FC236}">
                <a16:creationId xmlns:a16="http://schemas.microsoft.com/office/drawing/2014/main" id="{B35CD8A8-CBF7-4877-AC33-356C255A1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13" y="609600"/>
            <a:ext cx="2168361" cy="1083374"/>
          </a:xfrm>
          <a:prstGeom prst="rect">
            <a:avLst/>
          </a:prstGeom>
        </p:spPr>
      </p:pic>
    </p:spTree>
    <p:extLst>
      <p:ext uri="{BB962C8B-B14F-4D97-AF65-F5344CB8AC3E}">
        <p14:creationId xmlns:p14="http://schemas.microsoft.com/office/powerpoint/2010/main" val="1655605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29201" y="1844040"/>
            <a:ext cx="5638800" cy="2185214"/>
          </a:xfrm>
          <a:prstGeom prst="rect">
            <a:avLst/>
          </a:prstGeom>
          <a:noFill/>
        </p:spPr>
        <p:txBody>
          <a:bodyPr wrap="square" rtlCol="0">
            <a:spAutoFit/>
          </a:bodyPr>
          <a:lstStyle/>
          <a:p>
            <a:r>
              <a:rPr lang="en-US" sz="2800" b="1" dirty="0">
                <a:solidFill>
                  <a:srgbClr val="FFFFFF"/>
                </a:solidFill>
              </a:rPr>
              <a:t>       36,000 in church radius</a:t>
            </a:r>
          </a:p>
          <a:p>
            <a:r>
              <a:rPr lang="en-US" sz="2400" b="1" i="1" dirty="0">
                <a:solidFill>
                  <a:srgbClr val="FFFFFF"/>
                </a:solidFill>
              </a:rPr>
              <a:t>          and growing 3% thru 2020</a:t>
            </a:r>
          </a:p>
          <a:p>
            <a:endParaRPr lang="en-US" sz="2800" b="1" dirty="0">
              <a:solidFill>
                <a:srgbClr val="FFFFFF"/>
              </a:solidFill>
            </a:endParaRPr>
          </a:p>
          <a:p>
            <a:r>
              <a:rPr lang="en-US" sz="2800" dirty="0">
                <a:solidFill>
                  <a:srgbClr val="FFFFFF"/>
                </a:solidFill>
              </a:rPr>
              <a:t>87% = 31,000 believe in God</a:t>
            </a:r>
          </a:p>
          <a:p>
            <a:endParaRPr lang="en-US" sz="2800" dirty="0">
              <a:solidFill>
                <a:srgbClr val="FFFFFF"/>
              </a:solidFill>
            </a:endParaRPr>
          </a:p>
        </p:txBody>
      </p:sp>
      <p:cxnSp>
        <p:nvCxnSpPr>
          <p:cNvPr id="14" name="Straight Connector 13"/>
          <p:cNvCxnSpPr/>
          <p:nvPr/>
        </p:nvCxnSpPr>
        <p:spPr>
          <a:xfrm>
            <a:off x="5181600" y="2667000"/>
            <a:ext cx="48006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4724401"/>
            <a:ext cx="609462" cy="461665"/>
          </a:xfrm>
          <a:prstGeom prst="rect">
            <a:avLst/>
          </a:prstGeom>
          <a:noFill/>
        </p:spPr>
        <p:txBody>
          <a:bodyPr wrap="none" rtlCol="0">
            <a:spAutoFit/>
          </a:bodyPr>
          <a:lstStyle/>
          <a:p>
            <a:r>
              <a:rPr lang="en-US" sz="2400" b="1" i="1" dirty="0">
                <a:solidFill>
                  <a:srgbClr val="000000"/>
                </a:solidFill>
              </a:rPr>
              <a:t>     </a:t>
            </a:r>
            <a:endParaRPr lang="en-US" sz="2400" b="1" i="1" u="sng" dirty="0">
              <a:solidFill>
                <a:srgbClr val="000000"/>
              </a:solidFill>
            </a:endParaRPr>
          </a:p>
        </p:txBody>
      </p:sp>
      <p:sp>
        <p:nvSpPr>
          <p:cNvPr id="5" name="AutoShape 2" descr="data:image/jpeg;base64,/9j/4AAQSkZJRgABAQAAAQABAAD/2wCEAAkGBxQTEhUUExMWFhUXGBcbGBcYGBgaHRgcGhoaHhseHxwbHyggGholHRgdITEjJSkrLi4uGh8zODMsNygtLisBCgoKDg0OGxAQGywkHyQvLCwsLCwsLCwsLCwsLCwsLCwsLCwsLCwsLCwsLCwsLCwsLCwsLCwsLCwsLCwsLCwsLP/AABEIALcBFAMBIgACEQEDEQH/xAAbAAACAgMBAAAAAAAAAAAAAAADBAIFAAEGB//EAEYQAAECBAMFBgMFBQYFBQEAAAECEQADITEEEkEFIlFhcQYTMoGRobHB8BQjQlLRYnLC4fEHM4KSorIVQ1Nz0haDk9PiNP/EABoBAAMBAQEBAAAAAAAAAAAAAAABAgMEBQb/xAAvEQACAgECBQEGBgMAAAAAAAAAAQIRAxIhBBMxQVHwBRQiYXGxMoGRwdHhFUKh/9oADAMBAAIRAxEAPwDzPEeN09W/m7cYCMbRljNw0+ENrSFIDlTbxSogVAZ+ZYkCK9UoE0fKGc2NX9/aMVsMFOlah36M8SSvTTrBlKBFaNUCpJFBfw1rzpAkLGggYGlcAHN9YzKSamrUdvp40Vgs70txgazUEDhAgJCUsksDB8JKzHK7PdyzdNCda84UVmPT+bQeXh1JAUEBYPDeI8kl0mjw6EEm4XLMCJi0gEsFAOKanVni62fhFySmaSlYQasM1LOB+K9LVfhFGuZuvmBGgqctBVrN9GLfZE6Y4GQqTUvLBACmchiQH5AahnjOd0NDX2RMvEheXMiaykVIZ2eiX1INbxi5ijOUoGaMz5UnKU01ckBt1veOhwUpCk52S6VOyCwexzAk1JelQCTEVrlkqGXxslSa5SVUJygAgli55izGOfmb7/QujotgdmU93383FpGVKgtAygpUxYFWYshxQgF9IopWOWCtJSXmJTLzZRkOUhTndBNqF3dIvaLCRPkpzLxCpjENusUgsySQxZAHCEtpTShTKlpTRBIcKBo5XqFAgBVHFTWEpX0RQrKmlRURRTJDF6DMpzlFHJF43iMMSyHU+8cyatxfNrXgdIFl8RerAJzF1EBLkqZLEbxAbgxGsTkzjlSQwVUGgDXtz5kc2iJPfYQROCSAkmpTVjQKLUcWfrB8cuXuqnIz5XDFyzu9BRTgcoVxE0hT0SlO8UgPRqVF+dveE9oKmKyIYJUsl1FTBKU8VZXHIDlo8EU5O2BXqx+eYpWUISovlZhdNSHFic1dYRnzmmHMS4UpmLEFzVgzdIc7RYXugnIglyAFKeoFSq9nIFGHpC2OZWZSUpqpKiwKluX5skOC/SOtVSExjB4klO6d5t0k0UTS1agNyLxZTpgC3Sa1dyQkOWso0L2HU1iowiJYBIAJDpylIDOam7CnwN4KJ5OUgZlfhKlXKS4oOtPfkqV7DXQssepALkqWBVIe4chgRevwMSlYxaZcoJAClFTEjwpettcw+MUU8TFkAOo7ycq3Dl3twci3OGdpTwCJMpBKUpSlSiTVkuwUKM5NdYekdnSY/tHMmZJCVFRSFELdRBVlJK95YOYV3gwcWOqczaWJAAcVCO7BKhuCqVJAoACaEuGU4o8c7IwRLbqgGU5LVAZwKNrWtHNHaOu2DgyCJi5KZ60lBRKUlSwpbkbygoIKUpUlRB/KGDgQOS7kUz0DsyjvMOlc5ecuoJzhRDZt1rZs29vV0Z46nDYEpK6qKV3JJLMmobg/6xyPZXt0HEvGJShS27vKlSUpCUgKBCiVJYDpD+z/AO0fCzpsyTKRM3fCrIooXxLy3UlL6kNUViEo9Ruy2n4y6A2XKo0BDVpTQZmLk2cxRTld9mVLmCYAwUHc1LrSR0zljWK/tT2o+zLSlS1A5UlaUBKgQxYBSt9WYg0L0SXIji8Z2mxAmGdIIlGYrMKuAK6EZgOJ1Oaukc84uS+L+Ck0jvZsxISUrmMCLqcAJJbM7UBBIhWTjc6Zasw3szMRfjermlyLxwk7bZlhZGJmGaspBztlAfMpYNkgKJADMxqTD+z9vyUpCV5yoFgRkVUOAAQfDah9RHFLhppbfuVrQbtbtNUjMgpNlITuhnADkVDEZgCGOnKK7A7bVNGQrPeLS6lsFBgwJyhu7dma1SXhbbU9EwEJmlCTlpRmIANXpWjNoXKjUUMiciUpvEQTpvMWHHKePGOuGGGnpuQ5bnbzdpB6SFTRRlZ0DybNpGRw4xoQ6RVjdifoxqD3VerDWVqcYyd0UFyyXuKHlS3SIDFEkJADNwBf+cIsW+UaEz+jCPS0ozG1gOcpp0+T6dYIogMkhiwJ8w4v1gEmUSDUaXbXqfpog5y9fhDaAMpDng0aNA0FwqhlYM+ocpPrUK6MI2S6mABLhmq8SFge4JSVBqM/J7Pw19InmZOUsDwdz8KQX7PXxZQQ1LHiGcdHhafhyAd4EPxY+n1aGmmBZYHDTFBMyUoFaFDdID661cFgNLxcbNnlLrkjOk1WgM6FMcxclyC3rpWKDZKClKlKQVIIuFeBiHVlB4Gjxe7KnhSiSUqLJBW2VXRQV8BGOXZMaLE4lLBSWl8d0pFtaU8Wt3gyManxKypU1TRgWLMfVmOsLd0lLs4f8JJKTfQk+z2g8iYGCWCSPCQKMKs4ABFPaOTbsUGn4kpSModrc6PewhdKkqLTGCi+R1EkMLZSwFQeOsLTVjMxXRwQAklnBq+perQBbLWhXejxWUKqYi1mF700ioxCxrE4e65lEJOaliAKEj81WbXWNIxRJWpyQDlBAbhu1uRBMGooDKGZksSRwVRi9L+bRW4tZOYZHVlLqIJYl6JFnOqrWjSKt0wHl7WWykpVlLpC8xopOhexZzyeA4nElKUy5a5SLpqzgAWAFQ6urONIqkFKVBJllyQwfPlDhxoz8A7s8WKJoSVl0UOgBLCpUwDuCTTqeUaOCiKxjZWAObNiFFYScoRL8SltmKSTRIa7BzS14Ntja8+WTLymSEgbiR3YqXBZLU56w1/Z3t0d+pKZImGYD3QBYCcBmLqIcOlKqtyjpO12wDijLVO+6WCKBWf7t3IYAVrQvGkXpe5vCGqPw9TztW1hMQrMAmYGJW1VpeoUGZSuDhzV3hKZiSElKR4WsQKKZrWBc1jtNs9ke8UlWGVLRlQpK33QWBynhmsDpDGzuxE1UtZmGUsqKXzqQAcvOWsljdqXa1COSq6CeGadVZz+zsTLlSszSyuhUqYQTbdVul0qsn9qrvpYYPaMpcyaUyQElSH3FNkZ8rjwy0hipTOzOCCRGba7Ld2iYnugkrUjIQsLlqYlksCVA1sWii+0zJUx5S+7UBRSSXG6lwwbQcYi1L6mbUlsz0PFSTOEoJkS5M115VnKSt1y1UIKlJNDc2epqzWJEvDiWpajnyy3mhireUQpCGNcoJ3i5OVnjhsPt7EEoSZveFCkkIU1CFAg8+JFbReDtDNUlaJndnOneASAE1dwUgZVGocVryjKUX+RZDaO05ZWTlUQH+8WQ/7oJNQBRwS79I5xW2FSpgnSsktcsEJohiGqlvCToH5kAtB9qbQQa5QkEpdk7ofecD3r7tHOY7EFnAozpZSS+bVsorbQRePGrM5stts7QVtDEpXOmolnKASlKiEtZIYGrhuqg8O9uZqETQhEnuu7ASO7mlTqBVmpZAPiysDUaFo4/CCYqoK1KIJBqcoAqXOpFK6eUBm5gkkuDSrfPQVvGvLXQzDzcak5iM2bwjMXpq/G/kYOJwyoUXuX3ncjlpcG0VCpZZ2px/rDqMIsKCinyIvyp1inFASxE+jZixZQAJaj6Oz3rAUF1glTl6kQads6co5u5mBJAAUpJSn1UwiaNlrQRm7sG7KmykivMqhqNIQRC5aQxSSTU+flGozDJUkN3sq+neKHqhBT7xkQ4ux2dSnsGFOk4lWv4Qzbza67h/xHhG0f2fS2JM6ZR/wpt6/Rjq04tf8A0jX90fxQaViFindmv7nzVG+w6ORkf2fSrqmzWBDgZAWdGZqGvj8wmJp7BSM4QqdMLlDspBuEE/h45/8AMjgX6qXiyAwllq3KPP8AFEFzT35eWFOmSoFwGOUUv0g2AoZvYuVlCVLmUTQgpu1/B+YE9GgiuwUgkpCplHYkh3yrKXITXxSzrZXGnQzsVQPKBeg37V1PU+8Qn40qDZUh2HjLuH1y2pEukPYpZPYPDZhmVNatczkbyiNGDApHPKeME2f2MwqSSUKUaMFKJSaAqbnurD6Zhwi9lYxbKGSWCBX7wtpX+74GJonLFBLk1cHePN/+XzMNpAU2H7I4ajoykDKShSk5mADliyiTmNRYwdXZaSoElO8XY1o4V6gZ0/8AxjiYtpc5RtLkil94n/b9PBEzZmndUb81onSgKz/03h0lxLJBVZSlGjpNK0sR58ohh+zEhLgIIIA3ipZfwh2Jucr9VGLdC5x0kj/DMP8AEIjLxM0g78qjikten/uc4NEfAFNi+zuHTkeXmzEluLO1y34x/kEOS9jyXQDKS9SQXrlUkgdKEdFGD42bNBlEGW/3oLoUQU7hDDPQvq/lDCZ85x95JYjSUq+v/Ms0PTHwKxJGwsMAxlpKkkjMQ6iWFXu+vUQVWw5FSZaXcMGFipRaum83QCDrmTa/eIo1pZ4f9yJiZNoO9RU/9L/92g0oYlh9g4cZj3KQXDnKA5BRVhfwCv7S+JgCNgYZKmEmW1XdCatnL2qd9vJPCLJKZrE96l/+0PmuNrXNysZqaj/pj/yh0Ans7ZUqUp0IEtTGqQAQShKFNTVKL3dSuMS2nNmZUy5SCssRmrugWdSjdubxi1zcw+8TUA/3Y584I0wt97/oTSsRKCZpjyuHQqBjCiSqWQc6mSyrsTvH/KDDEnFkLSgn8rDqTmPowg21kJWEqU6lISpOY60Sa+ai3CK3GTAJ0vizc6ghPk5945JOmfX8DirCtXV7/YLjZhIKFAKrZW8FMaAg9OhjJWxZExAmiWgKVqUgkKSlSSWZsz6sapBg+PlEFRA1hXZOKWDNlJIBExShmTmooAtcEXfzMbQ67nL7UwLJh1xW8d/y7/yPzNiylEbqXOayb74UdLFsvQwovsth+6ylOU5TVi7lBSFVVUhTL6iHCiaQ4mS3Z6yzx5TKRtKZ6UuZko9Ja+oH95SN6R8vYA9ncLdUu5cupVWKWF7MMvQmAp7J4QJIMq4DkrXdKAkFwQRUFXUnSgdWieUj71AvZK+T3XaBrkzqHvU2FMq//OCkITHZ3Dgg9yllE3VMLjM4FV0ABCegEDl9mJDBKZYScviy5q5crjO7VZf8osRJmuRnlmorlW2umf6aBqTOP/MQDWoC6f6uMFIYP/0/KzoSBlCimgKgGzAkMkilQmmnOFJPZ2WtBSZk0lKFJfvJlcqVJBy5muQpmuIs8EiYJ8sKUlTTEAnec1BNyYq8FPmEEpys6qOqoc3YQUhCc/sZhiR9yQ63IzKs4UzvwBT/AInhdXYvCBIORQNmzqqRmBN7OpJ/9vmYulLnEhigEkHxLpbinUGNd7OADiWoHTOq/wDk4wBt4K6f2VwqVEKlrVZmXMAAYUoeL+sZFwqbN1Si3/UV/wDXGQUh7AUTd3/G3qBE8ZPoOSVW4sR8oVTMYXZyFaaROcsLoCHqL9X+MWSTws53D/nP16wcq30njLR7OPlFdLIB3lDXVndv0hybiApMlgxMtYP+CasafvCBPcGQxc3cOjK9TmEAlqJSrkQQ97l/YiMXJKs1UuS4rzf1tBZcgJzjMDmSE34HhE9WAacrKsi2Yg+qT62gsia5NdT8X+cRxCiSlQLAAaG4SRA0TBqrWnMEB/d4LGMyZp3eb+zQSTiTmVeyfjT4wunFIDOah+Osal4mWkk1006fpAA/hsTup0fP+vvCiJpdQb8S2bg4b4RtM1JAqA3EpD0bUxAYhCVO6Hd2cHXlrCtDoY2nPZMo81/wxOTPLy+ZPo0JbQmJWiWygxWsO4agSeMBTOShnW7aUPzhkotp06/URsziSjgXeKpePQp6gOx6NxLwX7SndOdIbmLu9KwWMslzXQsOzpZ4Hi59CeAMJJxkuxVWtae1YxWISX3kl9XH6wrAZlLdY1on4GDyp1AOR9jFd9uQC7p0/EnTziMvHpqH9SB84AG6gVNCS3LKEk+oUPQxzm2mQTlABBBdquKgPrF7PxKAJBfdVMWNNRK4GFk7CXip4ljdQ7rW7kJBYtUtQco5M0Klt3PqvZPFqWB63+Hr9OxZ9ltkCfJTipsxU1SypwSoJSQWKQl2YRUbUaVjVlIYZkMBZihI/WOp29tSVh0BCd2VKSwArRPz+cee4jaap6+8IAeiQNEjw+dYq9qMPZ6eXNJ/679fDOrlKYpBP4f4h+sHnrAYcWb0tFf9tTuk0LEaasdYmvHSyxCrdPkY6E7VnhcRheHJKD7ekWPeeHoaeYgSpm8QeH6wqvFy2FaAH5V9oHKxsstlL0YvU639YoxGUTmUs8+PIQvMW6vj7xAYhFWN+ELoPFxr8YQyzwcx8RLud8+wEUmxpv3b8fmDFjsxQM5KgXAKz/oJ+XtFNsyUUygC1k1B5VhiLgzRmI4A+RAaBKmbjClC3v8A18oEuaHJsCDXmX+ZgKJ6GQHsa8oBlhiJwzHkw9hGQjMmpJJfWMhAZNkJyFQTWvy58xDMzDSxmCRZbA8QVN/ED5QkSWW3F/ZI/hgsmZTyB8939IZIDIjNlYGouHuBx6xvEYfdk0DgTWpbMUlvMmAygSouGqf9NP4YanklEp+M1P8Asb4QJAyK5SRmYAM5sOHKJ4XKvNup8CtBcFntGaGumgvuq/lAdmnIoub5j61aGCCYyUkKTupYpGg0/rEpcpIcZRUoq3CNYwvlANQKVreCJSSaG2WvUfzhUAajJYCp4C1G+MFQhJDEDhYcYFhw4QB+YexY/CHAjnYj2U5hDAqICQ4FGqwc3/SIoWGWzAhY05QOYrMWFm+aoiGClkWJBPoPrzgA1tOYO4lnhNV/tECkTN4tao9M0SxheQj/ALx/2wDCS2BP7aj5EqMMSH8TMH3laU8rQOfN8H+L5xuakOrmPnESHy2d1NCGMpnvLJ/ajJK6DQN8hA5BASoA2WfYkesaw5BCKu5HwEAEf+Yjy/ii1Vs8JUiWZn3s1ymWEEtQOCdVDUAFne1YpTjEmZuETZoLZA7IUklzNJskH8IdStKOYewOLEudMOInzp+JIoUZUCTmBClHKGlKIOUAupjbUJ32LhpvcvJnZ0ZpX2gpCJSlLUhJfNupYPQAOmsR23tWXhEqQlGSZMZS3ZzmfKP3aMByioxu2lpSklKS5UlLE/hA8RUSpRrcmOX2hsxS5q5iiEIIRmUVElgnQEnyAjHI9rPQ4LBzZ8uMtur/ACFdtY5U9Ie617o4gUfzUf8ATBpUllZRpT0DfKJYbDhU5SmZEoAB9GFHPGpPUweZiJckFU1QQ7kFVCf3U+JXtGMT6fFDHgj2SRZ4WSFJIN2LDyYt5NDy5SNEptwEef4/tY5HdJUlIIJmG5ALkADwg6vUiO9UQQ4qDbzFI64RaW58r7Ty4sudyxu/Pi/kQVJRQ5U0CvwhtPd43MkJzl0pG6KMmlOl7RooLfVI1NVvE8QK+kUeeKzJKA+4i/5Q/wAIGjDIzHcQ1BRIb4QaYlzwr8Af0iMg75+tRAMng0JTPcISGlz1BgB+CYIqcDIHdij0Z/rrFxNLFZ/Lhp3wI+cVUgESgOBT8U/pALuFXh0tQVpqaOevOJfZE/dhnd3Yqqzc42sbprwr0aCgb0oPVi7cPpPvAAqMOjgf8yv1jUbQaW4fCMgGbOPTrL8R43pGhtGWmhkvT8+nC0Lqw9jq1Pr2iCUUsBRq8KiON8Yl2MtYyvaYDAShq1eJ6c43i9qDu5a+7DJm5SnjmRT/AG+whQyPpvlEpmHKk5SkFIILFgHFvQEw1xiYOVllJ2iV1EkW4psW4J5+0bTtBLt9nD0q/R/w1HGK6WlQVmYpJuQfr6EMNMIZyws5NoPfI+B6w0zHkH+5A8+Ap+Hr6QzI2gbCQl6Vc1uw8PKEShYAL+pNL249Yn3ijQqfzML32PgNZYDHr0khJch3JYuR+Xj8YJIxylLKciD4g78OO7R4pVKUPC56KMS3+DEfth/Tyg98XgWstJmJmM/dpFWofnlgQxEwuwHrTW9OUJmfMALZq6PT4xqZNWUkELyu5ux968Ifva8D5g1j8eoSULypcTSG47quAu4jWExcxYBBAvZy3tzivWsFIlqBbNmALk5mI9KwSQkS1EoKkkjT+etYPekLXuWMrETczcgevtG5E2Yt2SA2Ys5uHf4e8JGeu5mqHIt6WvEVY6aglIUuYrLWWkgMS9FLtLNqVUXsLxcM6kUpof8At8wBRVlSlJOZSiQkV1OWrvQVJ4GFJm0pikkoHdSUgFc1W6rKdUsCZINtVmwyxFWImJmJVMUVz0+GUkpAlOK5iQRLJ4nMtTm0D7ha1JUsvkOZCEgBCDZwmuZX7SiT0ipcRCPX16+YaiWGxalAS8MDLRlfvGZaxqEOHlgv41Os1tB8JNUiWlKEDI9nN6OS6XKi9y5gisbMBB7xWboDQ+UaOLmN/eq6AAV8hEe9RHrQXa+JUhMlWRLhU1wDyQX8Jr5RxMztKRNWqZLCsxcAse7LAApelgHHnHUbaxp7kla1HKCxUzqzZQx5UjzPFTASWbyb5RtCUcsfka4c8sUtcHudDiO08wpyyR3dSStRBW5uwbKk1vfnFBOJKipRKlG6lEknzMaw81xUAkcY1MOvtFxio7IrPxGTM7m7N5aGuhj1OXjV5UskEMlnUOFPwx5SY9IwG0ZkyVLWFyvCgjMizCtQa/1gyzUUmzntLqPr2mcwC0F9GUKVbgIDMxznwqJbimzQuMRNJf7iljlULl38fExhXNUzDDnQHKsMw/frwjLnQ8j1IKNoH8inr+TTziMvHF91CnpfJ/5QKWZ4zf8A89rjP5sM14lLzp3iJXuNOGetaQc6HkNSGUYt0zyQXGHmaJFCpNKKIesIpxYyjdUz8uX7UEViSUzklKUlcvKhszeJJOYmosYihRTQpQedf1g50K6i1LqQOOOUgJLHl58Y3K2mp07rlILbptX9rrEVTCXDSm4V4X9IHJx6cxZMskCtSONvWFz4hrRJGPoGTToR84yIoUGp3bdXsG4jhG4OfENaHJeJl8AYkMUh2yE2YNG5khYonLdyN0e3yicrvDUskPyJNOVo8rYyIy5gdxLaDKmJfwmhZmsxr0iEqWTckn0bQN7RtYJuWYN6WEZS+oBAUXABf4HrEyEN+HzhJSSnR60qPrSIfZyoUoXDkvBG/IDqcj3H110jGTWo6gsPr1hWXstRObOHuHtpERg5wcKVLHID6a3vF6aXUdMamSk6lm4B3jSMMCxSp+or/KBTSoK3QVcTc+T/AFeCIklQr7aekJXViJ/ZRx629IkMPSh+cBRJJJDHkXDesW+xezuInKAl5iNVlgkf4tegcxUU5OluOitRhmq4PP6EWuy+y2KnsqXLTlLb6ypI8qOq2kd3snslJw7LnL7xQ/MN0HkLnz9IT7TdvUyVCRh0GdiFDclpZ+taJSOKo7sfCN7zY6FZ/Y7CYbDTF4yfloXmJOQI/d1J53jgphVNJVISqVLVvd4wRMWWGZUtA/ukqLnMXWX0jpsL2dmz1/aNoTBOmA5kSg/dyzRqHxkcTSto5/aMyZ300AKbvFgXbxH+cHFS5UEsa9eRvZApOCCE5UhmqRckm5PE8zWCTMMaeJ/YdOEAE+Ym6S3F4midNYkDXnaPL1Sb3JJokKABJLv1f3gqQaj4a+0AOJXSjk3rb6eCpmraidWPzirkGx0nZCQAuZNUkZUpCQ4BBKq2OoA/1Qj2nMiYC8iSrn3SHPs7xrBY5RQJakukLKmBbM4GvAEQPaaFZc4Fnt8ukelinWG0dkEljtHEYnskhRzgKlksGSkZA/I6Nq8clipJQtSFBlJJBHAiPUpeIUz141MJYzZsqarPMw6Co3OYglrOxqWjLDxcl+OzlUjzaXLUpQSlJUpRYJAqY9CwGyVyZUuXMTvhAtUBy40qRbyix7P7ClS050ABT1Dh/wBY6nE4HvpYynLMT4XLBQ/KeHI6R0ZpPLj+H6/U2lhemzjE4ZPBRs9/rWNqkJOqwAbUZnexeGsWmYgkKBBFw9QY0cSRQj1jzNcu6OYXMoOWC2elmI4gcf0MYMMk8RdtX0P1zgyMcSaI6kaP9e8FGJDZVNxy2vSxHIQ+ZKu4CKZDPdnOgb0EDmSqsRlNKihYaGtmi3E5ID5L6OxtfhAZmJS9Q3ofKHrfcBFElt4Jlk87l/m0YrCSgxGGlkgVYX+RuYYVjkPo/wBeWsElT0kfMH3ilkY9iEvBYUh1SUJPAylP7RkG78igcjm5jIOYXaMTh38SR1+vKNIkNRwODA3+jGfaC1HArYNeh+ED703IJP8AT9Y5uZXYhsjiMMSBU+X1aNHCAXJJ8/rjEJmKUCwS/wBD9RB5E8Ebzg1t7cjrF25KqFZqTLAsCXo7P7xd4LY65lklurCpZybACpYkW1hPY2ISqaO8pK3nWo0FC1fT1hbaHbczDuGQEucrKBYaUdhTlG+DFGSuVno8HwazK79evW518jYuHSgKnrWVOd1C5YDAsCHNiK6RVbXn4NCkS800KXRLhJTvGilKQFEsxAZ/nHn6+1+cqIWAQ1wkegJqNXhHG9olrFVzFMFZSN5n4Md0HyjvWOKVaP8Ah1S4bhl0mv1/s76epKVd2C5AzVSQCNDzB58YlnURX2ji+xm0pq865pUsJZAJJLPpUuwryD84f7SbUmKMuVISe8mkZUp8Si7JAayXr5DR45MmG8/LijyG03sekdj9hd7MM6dLAkI8AVaaoiqm/Kl2rc9I6/aG2kS0lilKUiqlMEpAjidp9qJeBw8qVPm55iEIlhCA6piwneISLAqo/SKfDYDEY1QXivu5QLpk8OBIPiVzVQaJdlR6kYRxqooGNbU7RYjGrMvBkpSfFiViw4oSbDgTfQEVFx2f7PysMjKgEqVWZMVVcw8VH5WEOYLCoQMqAAPieJNyeZh1MMRpRYekcBMmEKUFPmzLcDiFF6a1jvJ6aRx/ayYmVO7xTMtCVWrmqk18n844eOg3FS8fuAmEuXAJpq4PvC8xSzRCdQ9f61jDtBJFVKoaJJYvzblGvt6U1yqAoQ4IcGxrd48sVomtIIAyu4GvH5wNalOQEl+lvXWJHEIVRKiDXQfKFv8AiqU7qlOXZyAz8K61FIdfILQxsqSpM9Ks4I3syXuFBqdI6eehPdlPWOYO1MtQE1s1240i7ws3vZIUXBIL8iKER28JPrE6MElTic7NwKgXExjzqPeNyZQdirMRyuSIdmHeY5TcBiHfmPKJIwQBLZRSxvelI5HfQ52KSJFXSpQN6n5WtF3s7GEBlXHvFVimSKk04XvEFTQgO5DanVuPpF4csoPfoa48unZ9C323LE5IVZSGfmn+R+cVSsOC1XarNfrxtDmGxIWAR5jr/WK7HKUF5XZq6VDUMa8VHdTXceaKT1LuYHFSj66xKWlwN1hqk8GjUuYQ9aUeJS8egPWla/GOVNox2MXJl2KTSpLqJ5UsNBGzJQN1GUvx1HnwicuaG8T8XjClC9EqGkXv3GAEpBBG6eTVq7fCIzMKkBgAAWoRrExhGzUq3iCqX4nSNl0gBVT/AEhSbAXRgy1MjaRkGXNOgTzqLxkCb8BsVCMcVBgTV79PjGS1rUTduA5adYL3TEDKC9eFuehhhEotdn+dKwfAuxAotagxBYvYi7j2NINNxQlyytRZI4j2HUtTjBZzpSVJQZqh+EcjegLxpez1YoZCFIRQqCks3F08fjG8IJrVW10VGDk0ka7KYfFT0iauWheHSoLKphSM0vNRJSAyhQ2Z8rWveTcDLWXOFw6jclUmX8SItdnYXMSlPeIUlH3ZCUqQEkEVSoB6FnB4sY59WwMUnOhaTOlrLMJqkFmIoz5KF6FrXj0Mc66Kvoepk9m06jJfnsJ7T7Q7ORuTJeGXlplRJdiP3QA8eUTi6ipNA9NG4WtHoI7AgJZUieFubLSUs9Bxpx1hVXYxLjcUgA1MyYke1/aNeau9ij7Myt7NfqXPZJWGRJlpVKxJmTVzAllJCV5ScgUouyQzFwCDVjFfgpayVYqWtMtWYpViZqu7TJcNklKdypizpBPDK8W0qZJw6SDPIUxIygAJyoO8ApySEpJdgI7Hst2VTkC5p7qaUjuwCnNh0EDKhGYEJU3iUzqUVVpEQjcm6qxZ1Dh2qScjhtlbKkSFpmzFLmlJUozVyZ43iAEkTJiWypGbqWMeh7Ex8qcjNKWmYOIIPwiuw3YTF4fELmIxUzEoWAAZswhaCC9SSQocw3SM7ZdllypJxkhQTi5Izze7DJnITVQKRQrCahTOWaNtLR57Z0sswUGPPJn9oSLS0F2D5iwBI9T7QpN7ZT1uRNCQdEpA9yCYynnhD+hHoeMxSU+IhI1JLCOI7U7ckTVIRLZYQleZZTQ5lCgCrs3vHPr2mqYd5ZUeKiS17PT0gyElvwvZ6eUcObinNaUq+4jDjApynKASGSBwv84GqYSCHAOnAtZ/T3iUxIVcPzYWblpCxw6dHrR45KRJrDr1NNCpiNNNHB4QydopzFpSVZgxKk7pvX96l71jcjZ6ifFYC9jW45weXh6hKyLWGukU69MaTFlbSCQFMkC1qvSnodIscFtZpSmQVb3HLoNGMIYxSEqBMy9paEuaO9bC0VGM2rOKlZRllh2QwoRq+pL9I68GHTJN7Fw2ds6BO1FEjKgJNyRUnj1NIH/xSZ3mXIWe519NLxQSMTNKwO8SkG6RoX48Tyi4XMKaqVQUalfNxGWaEVJ/Mh9SwxG0GLMHa7Vb+be0LzZ6VXAL2SbEsaehrCOHXKKmzgE0ZT2Da8ucWBkpBsFJsD1b2jKlERgxCkAlKUPfUCwHy9jCq8a6CpawV00G8CWAbQAn0PGJbVxwSAARm5NR+Wn9Y5ebtKYoMQkfupLlrBtDaO/h8erHUu5svw0zpJuJbm120+niIxqMwSXJahAr1PKoiWzMMe7T3gD1Js4qWB6AgecN/ZZRD1saPd/5UjzpaItoyoWRMUrdSlwTWrMACat0HvEzLSqiVqSzUA6hqafpBk4aWKAAEcHr+vWClLgBIDcAcvwreCM10ChaehL5SpT+TU5fVo0UMAErVo+bnRg0MzUZgQpLEuHflSuh5wKVhlJGp6K0HuaQ9mtgSAqKtFI8z+kahn/hyVVKFg2oKU9IyGojo2tbVIb2gcoi9S9+Tvx6QJaS5cg1d3PX2jclKSCFKKTlJGVvHUJeoypbqYz2JLzsvsTDYiWF4yacykd6mUxCESnYOPCpTDedyHLMzwh247MScPh0zJE8LmMFKlICgFyipCCtKSpWVQUsEsySCaBojhMSuUsFJylIJSwG6hYIKX6qNK61hZTALqVKUkJJNXS7lLl6O3pxEekuMhFJJFait2J2lxyEt3sxQYEBZJYAgCirO2XnURdze209VTIlsSyQc2vNw/G0IqA04MaWZyOQvElo7x3unMkcQdLmtfoRj7zb8Hdj9ouKqUU/uCxvafEEN3dHrvFvKtIp8bt+dU5AkAil2e3WLf7I4JJ1BZuFT7i/KI4nCIUHIPBh1t+9UX4xa4jyX/k5PZxOM+2nOVrD1BIZnDuRycUjuu1ne4fbCcRJUQmeZU2XMD5VSlhAUGsoNcHiOUKI2DKJOaWAOGpApfQOT6RafagZKcOsiZKllWRKrywLBKhUNVuTCN48RDoceTiNctVHp/aXaycEmdiVqWpCE/3aUpvmAG+eJoBzjzjYnbXEY/ETp6x3ODwsifMWlJdyZakpC1fiUc1E2paLHF9pJWJlLk4qWuYiZcJ5MQQolwrMBVv50O0sRmk/ZcPLEjCiaF5PxTMoFZirrIa1qC8bS4mFXZlqRwEuUqlfwgeghqUFcafL+sdHKwyASkC76VqKGD/ZJeUABNARUXHPlHHLOn2JspRKUaEkF2HGLTDzSAMxrrG501KQFFJPhqWduR+riLA4RC3DAhtCKDWpYlQf21jCXxLoOwSa61POCIQFFgbfXGN/YQFg5gABxu384yXIDlT3sBRrE/GMWgsewsiY5GajdCONaRvEyEpJP4iL3o8RlT2DVJqLv8fSDTMQ58IoNBUN8TENl2qFJODBeoBZ6muvrAVbPIDAimt/QdIeE0qpk1qS4t/XSDFaQmqQ+reesUr7C2KhWHR+IJKtfb3qzQWdlq6czkudLvqWuIZEip3LBnNqBOtX+LvE0Sy4FAnUmvP5wNvuISw8lBPhKRaz1NCC/S0F7oOQkJIrQkgZtKg8/aDAKNMgIrZjUgcx6c43h5P7JBra9aanlCdhuhLG4ALI3UjLYh3fd1/E9fM84VTsdKFZgpRUokpondfM7HjvNew1i5ly1a7vAm59KPEyjhYO5LNa30YrnTqrH9SpwaFS2zJJehBD1Ni+jP7Q3Mmj8rMzlqueJ+cMzcaGDEqDtoK0fVh7vGps45QCaFqV5G3qWjJyt7iF04UhiQwIcOQWDt5Vehg6pJL/AJeLBxQmCpmvVJtwI46gvzgalZeLmlD9cPjAmOzScMyTdwHNhcsKl2B9o1OC03YXq6T8DBBOFWFQBdy7cOFOesSc0LVbS1PP1eKb2+QUDGKeozl2qApvhGRNc0moAr+0Q3StoyHza7/YRzi0KZRNAkOA55jzB+UTl4Qh8wJLgJUaZnBOhs4H6jViWxBpa7jUU+TRMzq1o3DiBb4Rcp0qSIogkKY5jlDX4a/Ej1MbnioZTBlFqXYe71hObjAolKUkgAijni78t0xCZjCkOElWof8ANwYw1CXgVjKZKiXTY0uXIPDiYOUZAd9zl3UgOXrrrRoUwilKcrDJASztqbAcXYQdeHHjYl/gCp/jfi3CHpfRgAKFqADXUB5VJ6awVRWkOA4arMSOJcUNaekFUsBOagoXepoDTyaIqmMHAa5y0uSfmIfXZARmrJFSaXBJrR4DKwOf8Xq4NADoa261gcxKyVWKRXMf2Syq6He5RJKjLUakuHr0PzJ9opakKw0vDM4AYuKZgWTUv5wY4Q1ALsplGyaAm56i0ARtCjOeAZ/MB9OkQkKmKAzFqKrSgII9XNoVTbuqGMTGclCVEJFCQAWIv7mNqlm7UZgaHgOt6esZKUoqCL1pV90a9GYc9IJiAVEgmlaAXuPKtuhiXsAsiW5yCjs9ma5Hq4ialFCSx0AD11r8RyvEvs4bgwJF66EO8AxGBUEkBRCmZ3/CObF6cngVeR7g5hWo7r8eIBfU6+UWGFVQWvXKTcDg300VacPMWfFupKAp8wcGtywR5VrpFn3WVNQQ+YsGdgOHLw+UPJGkAD7RxNNKfWsNy5xG8bk1tYf0bzhKZhQWULqJDgcxU8mIvG0oANTRRLdPr4Rk4oVllJnhTgUYPdqVNeLOT6RFwgFROY0D1t09NNDCSMQBl0c00oKkQRTFVFHK9n+f18oF13HZNWNUCxKk2d9XAYcqEVjDiiU33AKF+LvYUb6tEsShJqWfMDXSlOdBVucaMtgllZbrdy5LD0FfeKqIDErGF70+F9IZRNf4+XXWEZKCNQybebfXnB0SwAK6XJpa3ziXFeSk2OJSbkj61vEVqagFAOGjn+cKKmnWzgDpSvw941KnnLew4PrdolodjS8Q1CK2ZvMe0KTJuRA/EWJBLkt0Z6HlE5eIbM5cWeleWvrGTFoJ3npX3P8AKCu7CxbDYoLJGVLsd4gcLh7Q9IS26aXufi/lCyRVwEkgEEuxIqco5Pz1hPGEUUMxAza2JueBbQco15etrSUo30LfINNGYudP6wNagSX5u3ppzhTDYygNSKUfU6OIdRlIeoFKEcb+8YSUk/iCgJQBqff9YyJTsOX1sOOteHOMguQUVcxRO6ksAWPM1PxeJsbNSoejkpd9LVGupjUZF12MiJCEpUA4zXA43+upjSpyAlSQMwVd9Wqfl6RuMilbrcAqprEksQS4etXvbdbl8YGuaaOpgBvML1q3RwPlG4yEnugAS5BW6lVLvU23mHW1Ynh5TuXq5NdeHwfzjIyLcmh0NSsIFKKEJ3l6E3ygq1poYz7KkuFAaNrQlKvPTyjIyFvo13uFGsPslIcgtUGoDNew1JhszQigZxZ+NvgIyMieZKT3CgciZmdjUAaXBfieRgU1LBgenv8ArGRkTPZoAP2VW7lOj/Xw8xzgwlqFXf8AQvX2A0jcZCUrCg6yzpd6sH+PWATVgJKiNSBeoar86+5jIyGgYjPWyAQfyn1alvLpEFSDnCkqGVbpZrFg4b8t/URkZG0XtYgOGWQFUD0DXqC5rzywVRUCrMQfjmUaPpRxZ+sbjI1aQUZLWTY1D+gYF/WgHKHUrUAlNlE+wLCzcDGRkQ0hmFCs5DjK6wDWoTQc/Fx0ic+Yo+El1OK8zXlq0ZGRMkrARViDRiauoDkC5r0DNGHEEpSoOxFibulJHxeMjI2cEkAfBLUS7NQOaaGg9ukNLmJ8NS1bdPrzMajI5ZPegIoBBdw1BbjQekMompADjyH1yjIyIbaexSCCaH3RUFufPlGSzelX+rUd29I3GRDb6lE5U9SUihL1uIyMjI0UR2f/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cxnSp>
        <p:nvCxnSpPr>
          <p:cNvPr id="8" name="Straight Connector 7"/>
          <p:cNvCxnSpPr/>
          <p:nvPr/>
        </p:nvCxnSpPr>
        <p:spPr>
          <a:xfrm>
            <a:off x="5181600" y="3733800"/>
            <a:ext cx="48006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99616" y="3985737"/>
            <a:ext cx="7432869" cy="2777683"/>
          </a:xfrm>
          <a:prstGeom prst="rect">
            <a:avLst/>
          </a:prstGeom>
          <a:noFill/>
        </p:spPr>
        <p:txBody>
          <a:bodyPr wrap="none" rtlCol="0">
            <a:spAutoFit/>
          </a:bodyPr>
          <a:lstStyle/>
          <a:p>
            <a:endParaRPr lang="en-US" sz="2800" dirty="0">
              <a:solidFill>
                <a:srgbClr val="000000"/>
              </a:solidFill>
            </a:endParaRPr>
          </a:p>
          <a:p>
            <a:r>
              <a:rPr lang="en-US" sz="2800" dirty="0">
                <a:solidFill>
                  <a:srgbClr val="FFFFFF"/>
                </a:solidFill>
              </a:rPr>
              <a:t>39% 	14,000 	Strong *faith involvement</a:t>
            </a:r>
          </a:p>
          <a:p>
            <a:endParaRPr lang="en-US" sz="1200" dirty="0">
              <a:solidFill>
                <a:srgbClr val="FFFFFF"/>
              </a:solidFill>
            </a:endParaRPr>
          </a:p>
          <a:p>
            <a:r>
              <a:rPr lang="en-US" sz="2800" dirty="0">
                <a:solidFill>
                  <a:srgbClr val="FFFFFF"/>
                </a:solidFill>
              </a:rPr>
              <a:t>34% 	12,000	Some faith involvement (C+E?)</a:t>
            </a:r>
          </a:p>
          <a:p>
            <a:endParaRPr lang="en-US" sz="1200" dirty="0">
              <a:solidFill>
                <a:srgbClr val="FFFFFF"/>
              </a:solidFill>
            </a:endParaRPr>
          </a:p>
          <a:p>
            <a:r>
              <a:rPr lang="en-US" sz="2800" dirty="0">
                <a:solidFill>
                  <a:srgbClr val="FFFFFF"/>
                </a:solidFill>
              </a:rPr>
              <a:t>27% 	10,000	No faith involvement at all </a:t>
            </a:r>
          </a:p>
          <a:p>
            <a:endParaRPr lang="en-US" sz="1050" dirty="0">
              <a:solidFill>
                <a:srgbClr val="FFFFFF"/>
              </a:solidFill>
            </a:endParaRPr>
          </a:p>
          <a:p>
            <a:r>
              <a:rPr lang="en-US" sz="2800" dirty="0">
                <a:solidFill>
                  <a:srgbClr val="FFFFFF"/>
                </a:solidFill>
              </a:rPr>
              <a:t>*faith=historic Christian religious affiliation</a:t>
            </a:r>
            <a:r>
              <a:rPr lang="en-US" sz="2800" dirty="0">
                <a:solidFill>
                  <a:srgbClr val="000000"/>
                </a:solidFill>
              </a:rPr>
              <a:t>	</a:t>
            </a:r>
          </a:p>
        </p:txBody>
      </p:sp>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936" y="1828801"/>
            <a:ext cx="2590800" cy="2338387"/>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000250" y="457200"/>
            <a:ext cx="8229600" cy="1143000"/>
          </a:xfrm>
        </p:spPr>
        <p:txBody>
          <a:bodyPr/>
          <a:lstStyle/>
          <a:p>
            <a:r>
              <a:rPr lang="en-US" sz="2800" b="1" dirty="0">
                <a:solidFill>
                  <a:srgbClr val="FFFFFF"/>
                </a:solidFill>
              </a:rPr>
              <a:t>Example: Belief in God and </a:t>
            </a:r>
            <a:br>
              <a:rPr lang="en-US" sz="2800" b="1" dirty="0">
                <a:solidFill>
                  <a:srgbClr val="FFFFFF"/>
                </a:solidFill>
              </a:rPr>
            </a:br>
            <a:r>
              <a:rPr lang="en-US" sz="2800" b="1" dirty="0">
                <a:solidFill>
                  <a:srgbClr val="FFFFFF"/>
                </a:solidFill>
              </a:rPr>
              <a:t>Church involvement </a:t>
            </a:r>
            <a:endParaRPr lang="en-US" sz="2800" dirty="0"/>
          </a:p>
        </p:txBody>
      </p:sp>
      <p:sp>
        <p:nvSpPr>
          <p:cNvPr id="13" name="Oval Callout 12"/>
          <p:cNvSpPr/>
          <p:nvPr/>
        </p:nvSpPr>
        <p:spPr>
          <a:xfrm>
            <a:off x="2773468" y="3581400"/>
            <a:ext cx="5867400" cy="2590800"/>
          </a:xfrm>
          <a:prstGeom prst="wedgeEllipseCallout">
            <a:avLst>
              <a:gd name="adj1" fmla="val -50521"/>
              <a:gd name="adj2" fmla="val -73500"/>
            </a:avLst>
          </a:prstGeom>
          <a:solidFill>
            <a:srgbClr val="00B0F0"/>
          </a:solidFill>
          <a:ln w="730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 more than likely believes in God and more than likely </a:t>
            </a:r>
          </a:p>
          <a:p>
            <a:pPr algn="ctr"/>
            <a:r>
              <a:rPr lang="en-US" sz="2400" b="1" dirty="0">
                <a:solidFill>
                  <a:schemeClr val="tx1"/>
                </a:solidFill>
              </a:rPr>
              <a:t>thinks the local church is irrelevant</a:t>
            </a:r>
          </a:p>
          <a:p>
            <a:pPr algn="ctr"/>
            <a:r>
              <a:rPr lang="en-US" sz="2400" b="1" dirty="0">
                <a:solidFill>
                  <a:schemeClr val="tx1"/>
                </a:solidFill>
              </a:rPr>
              <a:t>most or all of the time</a:t>
            </a:r>
          </a:p>
        </p:txBody>
      </p:sp>
      <p:pic>
        <p:nvPicPr>
          <p:cNvPr id="15" name="Picture 14" descr="A close up of a logo&#10;&#10;Description generated with very high confidence">
            <a:extLst>
              <a:ext uri="{FF2B5EF4-FFF2-40B4-BE49-F238E27FC236}">
                <a16:creationId xmlns:a16="http://schemas.microsoft.com/office/drawing/2014/main" id="{5F18F9EC-F235-48A6-9E19-7014F97E0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16" name="Picture 15" descr="A close up of text on a white background&#10;&#10;Description generated with very high confidence">
            <a:extLst>
              <a:ext uri="{FF2B5EF4-FFF2-40B4-BE49-F238E27FC236}">
                <a16:creationId xmlns:a16="http://schemas.microsoft.com/office/drawing/2014/main" id="{8D432B00-C587-4CCA-8D3A-58B6270BB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13" y="609600"/>
            <a:ext cx="2168361" cy="1083374"/>
          </a:xfrm>
          <a:prstGeom prst="rect">
            <a:avLst/>
          </a:prstGeom>
        </p:spPr>
      </p:pic>
    </p:spTree>
    <p:extLst>
      <p:ext uri="{BB962C8B-B14F-4D97-AF65-F5344CB8AC3E}">
        <p14:creationId xmlns:p14="http://schemas.microsoft.com/office/powerpoint/2010/main" val="1686777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a:solidFill>
                  <a:schemeClr val="bg1"/>
                </a:solidFill>
              </a:rPr>
              <a:t>Example #2: Church Contact Methods</a:t>
            </a:r>
          </a:p>
        </p:txBody>
      </p:sp>
      <p:sp>
        <p:nvSpPr>
          <p:cNvPr id="2" name="Slide Number Placeholder 1"/>
          <p:cNvSpPr>
            <a:spLocks noGrp="1"/>
          </p:cNvSpPr>
          <p:nvPr>
            <p:ph type="sldNum" sz="quarter" idx="12"/>
          </p:nvPr>
        </p:nvSpPr>
        <p:spPr/>
        <p:txBody>
          <a:bodyPr/>
          <a:lstStyle/>
          <a:p>
            <a:fld id="{FA89FA33-0B6A-40E9-99AE-F5C4DC937C90}" type="slidenum">
              <a:rPr lang="en-US" smtClean="0"/>
              <a:pPr/>
              <a:t>48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666" y="1741954"/>
            <a:ext cx="8558088" cy="3886200"/>
          </a:xfrm>
          <a:prstGeom prst="rect">
            <a:avLst/>
          </a:prstGeom>
        </p:spPr>
      </p:pic>
      <p:sp>
        <p:nvSpPr>
          <p:cNvPr id="5" name="TextBox 4"/>
          <p:cNvSpPr txBox="1"/>
          <p:nvPr/>
        </p:nvSpPr>
        <p:spPr>
          <a:xfrm>
            <a:off x="2533844" y="6218173"/>
            <a:ext cx="7380547" cy="461665"/>
          </a:xfrm>
          <a:prstGeom prst="rect">
            <a:avLst/>
          </a:prstGeom>
          <a:noFill/>
        </p:spPr>
        <p:txBody>
          <a:bodyPr wrap="none" rtlCol="0">
            <a:spAutoFit/>
          </a:bodyPr>
          <a:lstStyle/>
          <a:p>
            <a:r>
              <a:rPr lang="en-US" sz="2400" b="1" dirty="0">
                <a:solidFill>
                  <a:schemeClr val="bg1"/>
                </a:solidFill>
              </a:rPr>
              <a:t>More than half like getting mailers from churches</a:t>
            </a:r>
          </a:p>
        </p:txBody>
      </p:sp>
      <p:sp>
        <p:nvSpPr>
          <p:cNvPr id="6" name="TextBox 5"/>
          <p:cNvSpPr txBox="1"/>
          <p:nvPr/>
        </p:nvSpPr>
        <p:spPr>
          <a:xfrm>
            <a:off x="1953127" y="5760202"/>
            <a:ext cx="3897798" cy="400110"/>
          </a:xfrm>
          <a:prstGeom prst="rect">
            <a:avLst/>
          </a:prstGeom>
          <a:noFill/>
        </p:spPr>
        <p:txBody>
          <a:bodyPr wrap="none" rtlCol="0">
            <a:spAutoFit/>
          </a:bodyPr>
          <a:lstStyle/>
          <a:p>
            <a:r>
              <a:rPr lang="en-US" sz="2000" b="1" i="1" dirty="0">
                <a:solidFill>
                  <a:schemeClr val="bg1"/>
                </a:solidFill>
              </a:rPr>
              <a:t>Source: Percept Compass Page 6 </a:t>
            </a:r>
          </a:p>
        </p:txBody>
      </p:sp>
      <p:sp>
        <p:nvSpPr>
          <p:cNvPr id="7" name="Oval 6"/>
          <p:cNvSpPr/>
          <p:nvPr/>
        </p:nvSpPr>
        <p:spPr>
          <a:xfrm>
            <a:off x="8077200" y="3685054"/>
            <a:ext cx="2262554" cy="524246"/>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very high confidence">
            <a:extLst>
              <a:ext uri="{FF2B5EF4-FFF2-40B4-BE49-F238E27FC236}">
                <a16:creationId xmlns:a16="http://schemas.microsoft.com/office/drawing/2014/main" id="{2D871027-B2AB-4365-A02B-0EDF0A589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192" y="380999"/>
            <a:ext cx="1566758" cy="1374309"/>
          </a:xfrm>
          <a:prstGeom prst="rect">
            <a:avLst/>
          </a:prstGeom>
        </p:spPr>
      </p:pic>
      <p:pic>
        <p:nvPicPr>
          <p:cNvPr id="9" name="Picture 8" descr="A close up of text on a white background&#10;&#10;Description generated with very high confidence">
            <a:extLst>
              <a:ext uri="{FF2B5EF4-FFF2-40B4-BE49-F238E27FC236}">
                <a16:creationId xmlns:a16="http://schemas.microsoft.com/office/drawing/2014/main" id="{AC490636-A360-4D43-B308-29BE10555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13" y="609600"/>
            <a:ext cx="2168361" cy="1083374"/>
          </a:xfrm>
          <a:prstGeom prst="rect">
            <a:avLst/>
          </a:prstGeom>
        </p:spPr>
      </p:pic>
    </p:spTree>
    <p:extLst>
      <p:ext uri="{BB962C8B-B14F-4D97-AF65-F5344CB8AC3E}">
        <p14:creationId xmlns:p14="http://schemas.microsoft.com/office/powerpoint/2010/main" val="457811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36"/>
            <a:ext cx="10972800" cy="1143000"/>
          </a:xfrm>
        </p:spPr>
        <p:txBody>
          <a:bodyPr/>
          <a:lstStyle/>
          <a:p>
            <a:r>
              <a:rPr lang="en-US" sz="3600" b="1" dirty="0">
                <a:solidFill>
                  <a:schemeClr val="bg1"/>
                </a:solidFill>
              </a:rPr>
              <a:t>Questions / Comments </a:t>
            </a:r>
          </a:p>
        </p:txBody>
      </p:sp>
      <p:sp>
        <p:nvSpPr>
          <p:cNvPr id="3" name="Slide Number Placeholder 2"/>
          <p:cNvSpPr>
            <a:spLocks noGrp="1"/>
          </p:cNvSpPr>
          <p:nvPr>
            <p:ph type="sldNum" sz="quarter" idx="12"/>
          </p:nvPr>
        </p:nvSpPr>
        <p:spPr/>
        <p:txBody>
          <a:bodyPr/>
          <a:lstStyle/>
          <a:p>
            <a:pPr>
              <a:defRPr/>
            </a:pPr>
            <a:fld id="{A271FB9A-9161-45BC-9C95-C0A229B41D98}" type="slidenum">
              <a:rPr lang="en-US">
                <a:solidFill>
                  <a:srgbClr val="000000"/>
                </a:solidFill>
                <a:latin typeface="Gill Sans MT"/>
              </a:rPr>
              <a:pPr>
                <a:defRPr/>
              </a:pPr>
              <a:t>49</a:t>
            </a:fld>
            <a:endParaRPr lang="en-US" dirty="0">
              <a:solidFill>
                <a:srgbClr val="000000"/>
              </a:solidFill>
              <a:latin typeface="Gill Sans MT"/>
            </a:endParaRPr>
          </a:p>
        </p:txBody>
      </p:sp>
      <p:pic>
        <p:nvPicPr>
          <p:cNvPr id="1026" name="Picture 2" descr="https://pixabay.com/static/uploads/photo/2015/11/11/11/05/question-1038491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70088"/>
            <a:ext cx="3110434" cy="2057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dn.vectorstock.com/i/composite/59,35/question-mark-vector-975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664" y="1989138"/>
            <a:ext cx="1936432" cy="203835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3913" y="4343401"/>
            <a:ext cx="6952544" cy="904863"/>
          </a:xfrm>
          <a:prstGeom prst="rect">
            <a:avLst/>
          </a:prstGeom>
          <a:noFill/>
        </p:spPr>
        <p:txBody>
          <a:bodyPr wrap="none" rtlCol="0">
            <a:spAutoFit/>
          </a:bodyPr>
          <a:lstStyle/>
          <a:p>
            <a:pPr algn="ctr">
              <a:spcBef>
                <a:spcPct val="20000"/>
              </a:spcBef>
              <a:buClr>
                <a:srgbClr val="000000"/>
              </a:buClr>
            </a:pPr>
            <a:r>
              <a:rPr lang="en-US" sz="2400" b="1" kern="0" dirty="0">
                <a:solidFill>
                  <a:srgbClr val="FFFFFF"/>
                </a:solidFill>
                <a:effectLst>
                  <a:outerShdw blurRad="38100" dist="38100" dir="2700000" algn="tl">
                    <a:srgbClr val="000000">
                      <a:alpha val="43137"/>
                    </a:srgbClr>
                  </a:outerShdw>
                </a:effectLst>
                <a:latin typeface="Gill Sans MT"/>
              </a:rPr>
              <a:t>What questions do you have?</a:t>
            </a:r>
          </a:p>
          <a:p>
            <a:pPr algn="ctr">
              <a:spcBef>
                <a:spcPct val="20000"/>
              </a:spcBef>
              <a:buClr>
                <a:srgbClr val="000000"/>
              </a:buClr>
            </a:pPr>
            <a:r>
              <a:rPr lang="en-US" sz="2400" b="1" kern="0" dirty="0">
                <a:solidFill>
                  <a:srgbClr val="FFFFFF"/>
                </a:solidFill>
                <a:effectLst>
                  <a:outerShdw blurRad="38100" dist="38100" dir="2700000" algn="tl">
                    <a:srgbClr val="000000">
                      <a:alpha val="43137"/>
                    </a:srgbClr>
                  </a:outerShdw>
                </a:effectLst>
                <a:latin typeface="Gill Sans MT"/>
              </a:rPr>
              <a:t>Or do you have any troubles with the material?</a:t>
            </a:r>
          </a:p>
        </p:txBody>
      </p:sp>
      <p:sp>
        <p:nvSpPr>
          <p:cNvPr id="5" name="TextBox 4">
            <a:extLst>
              <a:ext uri="{FF2B5EF4-FFF2-40B4-BE49-F238E27FC236}">
                <a16:creationId xmlns:a16="http://schemas.microsoft.com/office/drawing/2014/main" id="{1E596814-F5B6-4576-A7F6-1E7B995DE087}"/>
              </a:ext>
            </a:extLst>
          </p:cNvPr>
          <p:cNvSpPr txBox="1"/>
          <p:nvPr/>
        </p:nvSpPr>
        <p:spPr>
          <a:xfrm>
            <a:off x="4800600" y="5410201"/>
            <a:ext cx="3023584" cy="874535"/>
          </a:xfrm>
          <a:prstGeom prst="rect">
            <a:avLst/>
          </a:prstGeom>
          <a:noFill/>
        </p:spPr>
        <p:txBody>
          <a:bodyPr wrap="none" rtlCol="0">
            <a:spAutoFit/>
          </a:bodyPr>
          <a:lstStyle/>
          <a:p>
            <a:pPr algn="ctr">
              <a:lnSpc>
                <a:spcPct val="150000"/>
              </a:lnSpc>
              <a:buClr>
                <a:srgbClr val="000000"/>
              </a:buClr>
            </a:pPr>
            <a:r>
              <a:rPr lang="en-US" b="1" kern="0" dirty="0">
                <a:solidFill>
                  <a:srgbClr val="FFFFFF"/>
                </a:solidFill>
                <a:effectLst>
                  <a:outerShdw blurRad="38100" dist="38100" dir="2700000" algn="tl">
                    <a:srgbClr val="000000">
                      <a:alpha val="43137"/>
                    </a:srgbClr>
                  </a:outerShdw>
                </a:effectLst>
                <a:latin typeface="Gill Sans MT"/>
              </a:rPr>
              <a:t>jim@churchconsulting.org</a:t>
            </a:r>
          </a:p>
          <a:p>
            <a:pPr algn="ctr">
              <a:lnSpc>
                <a:spcPct val="150000"/>
              </a:lnSpc>
              <a:buClr>
                <a:srgbClr val="000000"/>
              </a:buClr>
            </a:pPr>
            <a:r>
              <a:rPr lang="en-US" b="1" kern="0" dirty="0">
                <a:solidFill>
                  <a:srgbClr val="FFFFFF"/>
                </a:solidFill>
                <a:effectLst>
                  <a:outerShdw blurRad="38100" dist="38100" dir="2700000" algn="tl">
                    <a:srgbClr val="000000">
                      <a:alpha val="43137"/>
                    </a:srgbClr>
                  </a:outerShdw>
                </a:effectLst>
                <a:latin typeface="Gill Sans MT"/>
              </a:rPr>
              <a:t>1-866-221-6313</a:t>
            </a:r>
          </a:p>
        </p:txBody>
      </p:sp>
    </p:spTree>
    <p:extLst>
      <p:ext uri="{BB962C8B-B14F-4D97-AF65-F5344CB8AC3E}">
        <p14:creationId xmlns:p14="http://schemas.microsoft.com/office/powerpoint/2010/main" val="339080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2247501806"/>
              </p:ext>
            </p:extLst>
          </p:nvPr>
        </p:nvGraphicFramePr>
        <p:xfrm>
          <a:off x="1864092" y="2335731"/>
          <a:ext cx="8877701"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#2 Outline</a:t>
            </a:r>
          </a:p>
        </p:txBody>
      </p:sp>
    </p:spTree>
    <p:extLst>
      <p:ext uri="{BB962C8B-B14F-4D97-AF65-F5344CB8AC3E}">
        <p14:creationId xmlns:p14="http://schemas.microsoft.com/office/powerpoint/2010/main" val="184002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F74D2F7-F7F2-45A6-8B86-72CC109ECE06}"/>
              </a:ext>
            </a:extLst>
          </p:cNvPr>
          <p:cNvSpPr>
            <a:spLocks noGrp="1" noChangeArrowheads="1"/>
          </p:cNvSpPr>
          <p:nvPr>
            <p:ph type="body" idx="1"/>
          </p:nvPr>
        </p:nvSpPr>
        <p:spPr>
          <a:xfrm>
            <a:off x="701675" y="2791309"/>
            <a:ext cx="10972800" cy="3549315"/>
          </a:xfrm>
        </p:spPr>
        <p:txBody>
          <a:bodyPr/>
          <a:lstStyle/>
          <a:p>
            <a:pPr marL="682625" indent="-336550" eaLnBrk="1" hangingPunct="1">
              <a:lnSpc>
                <a:spcPct val="150000"/>
              </a:lnSpc>
            </a:pPr>
            <a:r>
              <a:rPr lang="en-US" altLang="en-US" sz="2800" b="1" dirty="0">
                <a:solidFill>
                  <a:schemeClr val="bg1"/>
                </a:solidFill>
              </a:rPr>
              <a:t>Developed by Thom Rainer and Chuck Lawless</a:t>
            </a:r>
          </a:p>
          <a:p>
            <a:pPr marL="1082675" lvl="1" indent="-336550" eaLnBrk="1" hangingPunct="1">
              <a:lnSpc>
                <a:spcPct val="150000"/>
              </a:lnSpc>
            </a:pPr>
            <a:r>
              <a:rPr lang="en-US" altLang="en-US" sz="2400" b="1" dirty="0">
                <a:solidFill>
                  <a:schemeClr val="bg1"/>
                </a:solidFill>
              </a:rPr>
              <a:t>Rainer is President of Lifeway Christian Resources </a:t>
            </a:r>
          </a:p>
          <a:p>
            <a:pPr marL="1082675" lvl="1" indent="-336550" eaLnBrk="1" hangingPunct="1"/>
            <a:r>
              <a:rPr lang="en-US" sz="2400" b="1" dirty="0">
                <a:solidFill>
                  <a:schemeClr val="bg1"/>
                </a:solidFill>
              </a:rPr>
              <a:t>Chuck Lawless is Dean of Doctoral Studies and Vice-President of Spiritual Formation and Ministry Centers at Southeastern Seminary in Wake Forest</a:t>
            </a:r>
            <a:endParaRPr lang="en-US" altLang="en-US" sz="1200" b="1" dirty="0">
              <a:solidFill>
                <a:schemeClr val="bg1"/>
              </a:solidFill>
            </a:endParaRPr>
          </a:p>
          <a:p>
            <a:pPr marL="682625" indent="-336550" eaLnBrk="1" hangingPunct="1"/>
            <a:r>
              <a:rPr lang="en-US" altLang="en-US" sz="2800" b="1" dirty="0">
                <a:solidFill>
                  <a:schemeClr val="bg1"/>
                </a:solidFill>
              </a:rPr>
              <a:t>Survey developed in 1995 and used by 1000s of churches</a:t>
            </a:r>
          </a:p>
          <a:p>
            <a:pPr marL="682625" indent="-336550" eaLnBrk="1" hangingPunct="1">
              <a:lnSpc>
                <a:spcPct val="150000"/>
              </a:lnSpc>
            </a:pPr>
            <a:r>
              <a:rPr lang="en-US" altLang="en-US" sz="2800" b="1" dirty="0">
                <a:solidFill>
                  <a:schemeClr val="bg1"/>
                </a:solidFill>
              </a:rPr>
              <a:t>Lawless companion book called Discipled Warriors   2002</a:t>
            </a:r>
          </a:p>
          <a:p>
            <a:pPr marL="682625" indent="-336550" eaLnBrk="1" hangingPunct="1">
              <a:lnSpc>
                <a:spcPct val="150000"/>
              </a:lnSpc>
            </a:pPr>
            <a:endParaRPr lang="en-US" altLang="en-US" sz="2800" b="1" dirty="0">
              <a:solidFill>
                <a:schemeClr val="bg1"/>
              </a:solidFill>
            </a:endParaRPr>
          </a:p>
        </p:txBody>
      </p:sp>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p:nvPr>
        </p:nvSpPr>
        <p:spPr>
          <a:xfrm>
            <a:off x="21336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FFC000"/>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generated with very high confidence">
            <a:extLst>
              <a:ext uri="{FF2B5EF4-FFF2-40B4-BE49-F238E27FC236}">
                <a16:creationId xmlns:a16="http://schemas.microsoft.com/office/drawing/2014/main" id="{CD0413B6-60EC-44E9-B66A-497FEA487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252" y="1490226"/>
            <a:ext cx="4624944" cy="1301083"/>
          </a:xfrm>
          <a:prstGeom prst="rect">
            <a:avLst/>
          </a:prstGeom>
        </p:spPr>
      </p:pic>
    </p:spTree>
    <p:extLst>
      <p:ext uri="{BB962C8B-B14F-4D97-AF65-F5344CB8AC3E}">
        <p14:creationId xmlns:p14="http://schemas.microsoft.com/office/powerpoint/2010/main" val="245209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02A9695D-14F0-47D0-ADEC-093B93CBA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980" y="2185737"/>
            <a:ext cx="28813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3DFD6FB1-9A8F-4423-AA19-193952326E16}"/>
              </a:ext>
            </a:extLst>
          </p:cNvPr>
          <p:cNvSpPr txBox="1">
            <a:spLocks noChangeArrowheads="1"/>
          </p:cNvSpPr>
          <p:nvPr/>
        </p:nvSpPr>
        <p:spPr>
          <a:xfrm>
            <a:off x="4549541" y="2285999"/>
            <a:ext cx="5257800" cy="4191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anose="05000000000000000000" pitchFamily="2" charset="2"/>
              <a:buNone/>
            </a:pPr>
            <a:r>
              <a:rPr lang="en-US" altLang="en-US" kern="0">
                <a:solidFill>
                  <a:schemeClr val="bg1"/>
                </a:solidFill>
              </a:rPr>
              <a:t>    </a:t>
            </a:r>
            <a:r>
              <a:rPr lang="en-US" altLang="en-US" sz="2400" b="1" kern="0">
                <a:solidFill>
                  <a:schemeClr val="bg1"/>
                </a:solidFill>
              </a:rPr>
              <a:t>"Church health recognizes that local fellowships of believers are best instruments for the Kingdom when the six purposes of Acts 2:42-47 are </a:t>
            </a:r>
            <a:r>
              <a:rPr lang="en-US" altLang="en-US" sz="2400" b="1" u="sng" kern="0">
                <a:solidFill>
                  <a:schemeClr val="bg1"/>
                </a:solidFill>
              </a:rPr>
              <a:t>intentional</a:t>
            </a:r>
            <a:r>
              <a:rPr lang="en-US" altLang="en-US" sz="2400" b="1" kern="0">
                <a:solidFill>
                  <a:schemeClr val="bg1"/>
                </a:solidFill>
              </a:rPr>
              <a:t>, </a:t>
            </a:r>
            <a:r>
              <a:rPr lang="en-US" altLang="en-US" sz="2400" b="1" u="sng" kern="0">
                <a:solidFill>
                  <a:schemeClr val="bg1"/>
                </a:solidFill>
              </a:rPr>
              <a:t>active</a:t>
            </a:r>
            <a:r>
              <a:rPr lang="en-US" altLang="en-US" sz="2400" b="1" kern="0">
                <a:solidFill>
                  <a:schemeClr val="bg1"/>
                </a:solidFill>
              </a:rPr>
              <a:t>, and </a:t>
            </a:r>
            <a:r>
              <a:rPr lang="en-US" altLang="en-US" sz="2400" b="1" u="sng" kern="0">
                <a:solidFill>
                  <a:schemeClr val="bg1"/>
                </a:solidFill>
              </a:rPr>
              <a:t>balanced</a:t>
            </a:r>
            <a:r>
              <a:rPr lang="en-US" altLang="en-US" sz="2400" b="1" kern="0">
                <a:solidFill>
                  <a:schemeClr val="bg1"/>
                </a:solidFill>
              </a:rPr>
              <a:t>: worship, evangelism, discipleship, ministry, fellowship, and prayer." </a:t>
            </a:r>
          </a:p>
          <a:p>
            <a:pPr eaLnBrk="1" hangingPunct="1">
              <a:buFont typeface="Wingdings" panose="05000000000000000000" pitchFamily="2" charset="2"/>
              <a:buNone/>
            </a:pPr>
            <a:r>
              <a:rPr lang="en-US" altLang="en-US" sz="2400" b="1" i="1" kern="0">
                <a:solidFill>
                  <a:schemeClr val="bg1"/>
                </a:solidFill>
              </a:rPr>
              <a:t>                      						Thom Rainer</a:t>
            </a:r>
          </a:p>
          <a:p>
            <a:pPr eaLnBrk="1" hangingPunct="1">
              <a:buFont typeface="Wingdings" panose="05000000000000000000" pitchFamily="2" charset="2"/>
              <a:buNone/>
            </a:pPr>
            <a:endParaRPr lang="en-US" altLang="en-US" b="1" kern="0" dirty="0">
              <a:solidFill>
                <a:schemeClr val="hlink"/>
              </a:solidFill>
            </a:endParaRPr>
          </a:p>
        </p:txBody>
      </p:sp>
    </p:spTree>
    <p:extLst>
      <p:ext uri="{BB962C8B-B14F-4D97-AF65-F5344CB8AC3E}">
        <p14:creationId xmlns:p14="http://schemas.microsoft.com/office/powerpoint/2010/main" val="142484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77B59914-4097-4B48-A6FF-457651988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992" y="2737907"/>
            <a:ext cx="4724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D701C9AD-81FA-4300-8EE1-88FE25D9B56A}"/>
              </a:ext>
            </a:extLst>
          </p:cNvPr>
          <p:cNvSpPr txBox="1">
            <a:spLocks noChangeArrowheads="1"/>
          </p:cNvSpPr>
          <p:nvPr/>
        </p:nvSpPr>
        <p:spPr>
          <a:xfrm>
            <a:off x="423513" y="2355056"/>
            <a:ext cx="3554762" cy="41804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ctr" eaLnBrk="1" hangingPunct="1">
              <a:buFont typeface="Wingdings" panose="05000000000000000000" pitchFamily="2" charset="2"/>
              <a:buNone/>
            </a:pPr>
            <a:r>
              <a:rPr lang="en-US" altLang="en-US" sz="3200" b="1" u="sng" kern="0" dirty="0">
                <a:solidFill>
                  <a:schemeClr val="bg1"/>
                </a:solidFill>
              </a:rPr>
              <a:t>Why a Survey?</a:t>
            </a:r>
          </a:p>
          <a:p>
            <a:pPr lvl="1" algn="ctr" eaLnBrk="1" hangingPunct="1">
              <a:buFont typeface="Wingdings" panose="05000000000000000000" pitchFamily="2" charset="2"/>
              <a:buNone/>
            </a:pPr>
            <a:endParaRPr lang="en-US" altLang="en-US" sz="2400" b="1" kern="0" dirty="0">
              <a:solidFill>
                <a:schemeClr val="bg1"/>
              </a:solidFill>
            </a:endParaRPr>
          </a:p>
          <a:p>
            <a:pPr lvl="1" algn="ctr" eaLnBrk="1" hangingPunct="1">
              <a:buFont typeface="Wingdings" panose="05000000000000000000" pitchFamily="2" charset="2"/>
              <a:buNone/>
            </a:pPr>
            <a:r>
              <a:rPr lang="en-US" altLang="en-US" sz="2400" b="1" kern="0" dirty="0">
                <a:solidFill>
                  <a:schemeClr val="bg1"/>
                </a:solidFill>
              </a:rPr>
              <a:t>Actions related to the church are first a function of participants’….</a:t>
            </a:r>
          </a:p>
          <a:p>
            <a:pPr algn="ctr" eaLnBrk="1" hangingPunct="1">
              <a:buFont typeface="Wingdings" panose="05000000000000000000" pitchFamily="2" charset="2"/>
              <a:buNone/>
            </a:pPr>
            <a:r>
              <a:rPr lang="en-US" altLang="en-US" sz="2400" b="1" kern="0" dirty="0">
                <a:solidFill>
                  <a:schemeClr val="bg1"/>
                </a:solidFill>
              </a:rPr>
              <a:t>     Attitudes, Beliefs and Perceptions</a:t>
            </a:r>
          </a:p>
        </p:txBody>
      </p:sp>
      <p:sp>
        <p:nvSpPr>
          <p:cNvPr id="2" name="TextBox 1">
            <a:extLst>
              <a:ext uri="{FF2B5EF4-FFF2-40B4-BE49-F238E27FC236}">
                <a16:creationId xmlns:a16="http://schemas.microsoft.com/office/drawing/2014/main" id="{E71A737D-8DAB-4C67-8A6F-8E11CC5346F1}"/>
              </a:ext>
            </a:extLst>
          </p:cNvPr>
          <p:cNvSpPr txBox="1"/>
          <p:nvPr/>
        </p:nvSpPr>
        <p:spPr>
          <a:xfrm>
            <a:off x="4621206" y="5958059"/>
            <a:ext cx="4519186" cy="646331"/>
          </a:xfrm>
          <a:prstGeom prst="rect">
            <a:avLst/>
          </a:prstGeom>
          <a:noFill/>
        </p:spPr>
        <p:txBody>
          <a:bodyPr wrap="none" rtlCol="0">
            <a:spAutoFit/>
          </a:bodyPr>
          <a:lstStyle/>
          <a:p>
            <a:pPr>
              <a:buClr>
                <a:schemeClr val="tx1"/>
              </a:buClr>
            </a:pPr>
            <a:r>
              <a:rPr lang="en-US" sz="3600" b="1" kern="0" dirty="0">
                <a:solidFill>
                  <a:schemeClr val="bg1"/>
                </a:solidFill>
                <a:effectLst>
                  <a:outerShdw blurRad="38100" dist="38100" dir="2700000" algn="tl">
                    <a:srgbClr val="000000">
                      <a:alpha val="43137"/>
                    </a:srgbClr>
                  </a:outerShdw>
                </a:effectLst>
                <a:latin typeface="+mj-lt"/>
              </a:rPr>
              <a:t>Perception is reality</a:t>
            </a:r>
          </a:p>
        </p:txBody>
      </p:sp>
    </p:spTree>
    <p:extLst>
      <p:ext uri="{BB962C8B-B14F-4D97-AF65-F5344CB8AC3E}">
        <p14:creationId xmlns:p14="http://schemas.microsoft.com/office/powerpoint/2010/main" val="366235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72EB0AC7-DF28-445F-B3B6-575D361A1E5C}"/>
              </a:ext>
            </a:extLst>
          </p:cNvPr>
          <p:cNvSpPr>
            <a:spLocks noGrp="1" noChangeArrowheads="1"/>
          </p:cNvSpPr>
          <p:nvPr>
            <p:ph type="title" idx="4294967295"/>
          </p:nvPr>
        </p:nvSpPr>
        <p:spPr>
          <a:xfrm>
            <a:off x="4191000" y="381000"/>
            <a:ext cx="8001000" cy="1295400"/>
          </a:xfrm>
        </p:spPr>
        <p:txBody>
          <a:bodyPr/>
          <a:lstStyle/>
          <a:p>
            <a:pPr eaLnBrk="1" hangingPunct="1"/>
            <a:br>
              <a:rPr lang="en-US" altLang="en-US" sz="3600" b="1">
                <a:solidFill>
                  <a:srgbClr val="FFE6A8"/>
                </a:solidFill>
              </a:rPr>
            </a:br>
            <a:endParaRPr lang="en-US" altLang="en-US" sz="3600">
              <a:solidFill>
                <a:srgbClr val="FFE6A8"/>
              </a:solidFill>
            </a:endParaRPr>
          </a:p>
        </p:txBody>
      </p:sp>
      <p:sp>
        <p:nvSpPr>
          <p:cNvPr id="4100" name="Rectangle 6">
            <a:extLst>
              <a:ext uri="{FF2B5EF4-FFF2-40B4-BE49-F238E27FC236}">
                <a16:creationId xmlns:a16="http://schemas.microsoft.com/office/drawing/2014/main" id="{5BD045E6-7B53-4B78-BA5D-1954B8C6E519}"/>
              </a:ext>
            </a:extLst>
          </p:cNvPr>
          <p:cNvSpPr>
            <a:spLocks noChangeArrowheads="1"/>
          </p:cNvSpPr>
          <p:nvPr/>
        </p:nvSpPr>
        <p:spPr bwMode="auto">
          <a:xfrm>
            <a:off x="6003925" y="2971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i="1">
              <a:solidFill>
                <a:schemeClr val="hlink"/>
              </a:solidFill>
            </a:endParaRPr>
          </a:p>
        </p:txBody>
      </p:sp>
      <p:sp>
        <p:nvSpPr>
          <p:cNvPr id="4101" name="Rectangle 8">
            <a:extLst>
              <a:ext uri="{FF2B5EF4-FFF2-40B4-BE49-F238E27FC236}">
                <a16:creationId xmlns:a16="http://schemas.microsoft.com/office/drawing/2014/main" id="{45E0C4E8-4ED6-4E4E-B3DB-E6894AB864EB}"/>
              </a:ext>
            </a:extLst>
          </p:cNvPr>
          <p:cNvSpPr>
            <a:spLocks noChangeArrowheads="1"/>
          </p:cNvSpPr>
          <p:nvPr/>
        </p:nvSpPr>
        <p:spPr bwMode="auto">
          <a:xfrm>
            <a:off x="701675" y="736312"/>
            <a:ext cx="10125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chemeClr val="bg1"/>
                </a:solidFill>
              </a:rPr>
              <a:t>The Lawless Group Church Health Survey </a:t>
            </a:r>
          </a:p>
        </p:txBody>
      </p:sp>
      <p:pic>
        <p:nvPicPr>
          <p:cNvPr id="7" name="Picture 4">
            <a:extLst>
              <a:ext uri="{FF2B5EF4-FFF2-40B4-BE49-F238E27FC236}">
                <a16:creationId xmlns:a16="http://schemas.microsoft.com/office/drawing/2014/main" id="{FAC393D8-3C13-4F86-AC9B-5CC4A171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147" y="670729"/>
            <a:ext cx="1528178" cy="23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FA9E7F91-8108-4D57-9C30-D2A76C582CE5}"/>
              </a:ext>
            </a:extLst>
          </p:cNvPr>
          <p:cNvSpPr>
            <a:spLocks noChangeArrowheads="1"/>
          </p:cNvSpPr>
          <p:nvPr/>
        </p:nvSpPr>
        <p:spPr bwMode="auto">
          <a:xfrm>
            <a:off x="901398" y="1776682"/>
            <a:ext cx="87431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lvl="1"/>
            <a:r>
              <a:rPr lang="en-US" altLang="en-US" sz="2000" b="1" dirty="0">
                <a:solidFill>
                  <a:schemeClr val="bg1"/>
                </a:solidFill>
              </a:rPr>
              <a:t>160-Item Questionnaire              </a:t>
            </a:r>
            <a:r>
              <a:rPr lang="en-US" altLang="en-US" sz="2000" b="1" dirty="0">
                <a:solidFill>
                  <a:srgbClr val="FFC000"/>
                </a:solidFill>
              </a:rPr>
              <a:t>See questionnaire</a:t>
            </a:r>
            <a:endParaRPr lang="en-US" altLang="en-US" sz="2000" b="1" dirty="0">
              <a:solidFill>
                <a:schemeClr val="bg1"/>
              </a:solidFill>
            </a:endParaRPr>
          </a:p>
          <a:p>
            <a:pPr lvl="1"/>
            <a:r>
              <a:rPr lang="en-US" altLang="en-US" sz="2000" b="1" dirty="0">
                <a:solidFill>
                  <a:schemeClr val="bg1"/>
                </a:solidFill>
              </a:rPr>
              <a:t>Measuring Perceptions in the </a:t>
            </a:r>
            <a:r>
              <a:rPr lang="en-US" altLang="en-US" sz="2000" b="1" i="1" dirty="0">
                <a:solidFill>
                  <a:schemeClr val="bg1"/>
                </a:solidFill>
              </a:rPr>
              <a:t>six purposes of Acts 2:42-47</a:t>
            </a:r>
          </a:p>
          <a:p>
            <a:pPr lvl="1"/>
            <a:r>
              <a:rPr lang="en-US" altLang="en-US" sz="2000" b="1" i="1" dirty="0">
                <a:solidFill>
                  <a:schemeClr val="bg1"/>
                </a:solidFill>
              </a:rPr>
              <a:t>Using 5-point scale:</a:t>
            </a:r>
          </a:p>
          <a:p>
            <a:pPr lvl="1"/>
            <a:r>
              <a:rPr lang="en-US" altLang="en-US" sz="2000" b="1" i="1" dirty="0">
                <a:solidFill>
                  <a:schemeClr val="bg1"/>
                </a:solidFill>
              </a:rPr>
              <a:t>Strongly Agree, Agree, Undecided, Disagree, Strongly Disagree</a:t>
            </a:r>
          </a:p>
        </p:txBody>
      </p:sp>
      <p:sp>
        <p:nvSpPr>
          <p:cNvPr id="11" name="Rectangle 3">
            <a:extLst>
              <a:ext uri="{FF2B5EF4-FFF2-40B4-BE49-F238E27FC236}">
                <a16:creationId xmlns:a16="http://schemas.microsoft.com/office/drawing/2014/main" id="{18D19991-00AD-47D5-9A76-40F8D22864B1}"/>
              </a:ext>
            </a:extLst>
          </p:cNvPr>
          <p:cNvSpPr txBox="1">
            <a:spLocks noChangeArrowheads="1"/>
          </p:cNvSpPr>
          <p:nvPr/>
        </p:nvSpPr>
        <p:spPr>
          <a:xfrm>
            <a:off x="399849" y="3519487"/>
            <a:ext cx="11208151" cy="32765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2" eaLnBrk="1" hangingPunct="1"/>
            <a:r>
              <a:rPr lang="en-US" altLang="en-US" b="1" kern="0" dirty="0">
                <a:solidFill>
                  <a:schemeClr val="bg1"/>
                </a:solidFill>
              </a:rPr>
              <a:t>Worship	</a:t>
            </a:r>
            <a:r>
              <a:rPr lang="en-US" altLang="en-US" kern="0" dirty="0">
                <a:solidFill>
                  <a:schemeClr val="bg1"/>
                </a:solidFill>
              </a:rPr>
              <a:t>	25 questions     4 points maximum      =   100 maximum  </a:t>
            </a:r>
          </a:p>
          <a:p>
            <a:pPr lvl="2" eaLnBrk="1" hangingPunct="1"/>
            <a:r>
              <a:rPr lang="en-US" altLang="en-US" b="1" kern="0" dirty="0">
                <a:solidFill>
                  <a:schemeClr val="bg1"/>
                </a:solidFill>
              </a:rPr>
              <a:t>Fellowship</a:t>
            </a:r>
            <a:r>
              <a:rPr lang="en-US" altLang="en-US" kern="0" dirty="0">
                <a:solidFill>
                  <a:schemeClr val="bg1"/>
                </a:solidFill>
              </a:rPr>
              <a:t>		25 questions 		Same</a:t>
            </a:r>
          </a:p>
          <a:p>
            <a:pPr lvl="2" eaLnBrk="1" hangingPunct="1"/>
            <a:r>
              <a:rPr lang="en-US" altLang="en-US" b="1" kern="0" dirty="0">
                <a:solidFill>
                  <a:schemeClr val="bg1"/>
                </a:solidFill>
              </a:rPr>
              <a:t>Prayer</a:t>
            </a:r>
            <a:r>
              <a:rPr lang="en-US" altLang="en-US" kern="0" dirty="0">
                <a:solidFill>
                  <a:schemeClr val="bg1"/>
                </a:solidFill>
              </a:rPr>
              <a:t>		25 questions 		Same </a:t>
            </a:r>
          </a:p>
          <a:p>
            <a:pPr lvl="2" eaLnBrk="1" hangingPunct="1"/>
            <a:r>
              <a:rPr lang="en-US" altLang="en-US" b="1" kern="0" dirty="0">
                <a:solidFill>
                  <a:schemeClr val="bg1"/>
                </a:solidFill>
              </a:rPr>
              <a:t>Ministry</a:t>
            </a:r>
            <a:r>
              <a:rPr lang="en-US" altLang="en-US" kern="0" dirty="0">
                <a:solidFill>
                  <a:schemeClr val="bg1"/>
                </a:solidFill>
              </a:rPr>
              <a:t>		25 questions 		Same</a:t>
            </a:r>
          </a:p>
          <a:p>
            <a:pPr lvl="2" eaLnBrk="1" hangingPunct="1"/>
            <a:r>
              <a:rPr lang="en-US" altLang="en-US" b="1" kern="0" dirty="0">
                <a:solidFill>
                  <a:schemeClr val="bg1"/>
                </a:solidFill>
              </a:rPr>
              <a:t>Evangelism</a:t>
            </a:r>
            <a:r>
              <a:rPr lang="en-US" altLang="en-US" kern="0" dirty="0">
                <a:solidFill>
                  <a:schemeClr val="bg1"/>
                </a:solidFill>
              </a:rPr>
              <a:t>	25 questions 		Same</a:t>
            </a:r>
          </a:p>
          <a:p>
            <a:pPr lvl="2" eaLnBrk="1" hangingPunct="1"/>
            <a:r>
              <a:rPr lang="en-US" altLang="en-US" b="1" kern="0" dirty="0">
                <a:solidFill>
                  <a:schemeClr val="bg1"/>
                </a:solidFill>
              </a:rPr>
              <a:t>Discipleship</a:t>
            </a:r>
            <a:r>
              <a:rPr lang="en-US" altLang="en-US" kern="0" dirty="0">
                <a:solidFill>
                  <a:schemeClr val="bg1"/>
                </a:solidFill>
              </a:rPr>
              <a:t>	25 questions 		Same</a:t>
            </a:r>
          </a:p>
          <a:p>
            <a:pPr lvl="2" eaLnBrk="1" hangingPunct="1"/>
            <a:r>
              <a:rPr lang="en-US" altLang="en-US" i="1" kern="0" dirty="0">
                <a:solidFill>
                  <a:schemeClr val="bg1"/>
                </a:solidFill>
              </a:rPr>
              <a:t>+ Beliefs		</a:t>
            </a:r>
            <a:r>
              <a:rPr lang="en-US" altLang="en-US" kern="0" dirty="0">
                <a:solidFill>
                  <a:schemeClr val="bg1"/>
                </a:solidFill>
              </a:rPr>
              <a:t>10 questions </a:t>
            </a:r>
          </a:p>
        </p:txBody>
      </p:sp>
    </p:spTree>
    <p:extLst>
      <p:ext uri="{BB962C8B-B14F-4D97-AF65-F5344CB8AC3E}">
        <p14:creationId xmlns:p14="http://schemas.microsoft.com/office/powerpoint/2010/main" val="596389962"/>
      </p:ext>
    </p:extLst>
  </p:cSld>
  <p:clrMapOvr>
    <a:masterClrMapping/>
  </p:clrMapOvr>
</p:sld>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990600" indent="-533400">
          <a:lnSpc>
            <a:spcPct val="150000"/>
          </a:lnSpc>
          <a:spcBef>
            <a:spcPct val="20000"/>
          </a:spcBef>
          <a:buClr>
            <a:schemeClr val="tx1"/>
          </a:buClr>
          <a:defRPr sz="3600" b="1" kern="0" dirty="0">
            <a:solidFill>
              <a:schemeClr val="bg1"/>
            </a:solidFill>
            <a:effectLst>
              <a:outerShdw blurRad="38100" dist="38100" dir="2700000" algn="tl">
                <a:srgbClr val="000000">
                  <a:alpha val="43137"/>
                </a:srgbClr>
              </a:outerShdw>
            </a:effectLst>
            <a:latin typeface="+mj-lt"/>
          </a:defRPr>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11763</TotalTime>
  <Words>2125</Words>
  <Application>Microsoft Office PowerPoint</Application>
  <PresentationFormat>Widescreen</PresentationFormat>
  <Paragraphs>523</Paragraphs>
  <Slides>49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Gill Sans MT</vt:lpstr>
      <vt:lpstr>Times New Roman</vt:lpstr>
      <vt:lpstr>Wingdings</vt:lpstr>
      <vt:lpstr>4_Default Design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 Report Example: Belief in God and  Church involvement </vt:lpstr>
      <vt:lpstr>Example: Belief in God and  Church involvement </vt:lpstr>
      <vt:lpstr>Example: Belief in God and  Church involvement </vt:lpstr>
      <vt:lpstr>Example #2: Church Contact Methods</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 BARBER</dc:creator>
  <cp:lastModifiedBy>JAMES M BARBER</cp:lastModifiedBy>
  <cp:revision>107</cp:revision>
  <cp:lastPrinted>2018-05-24T19:37:29Z</cp:lastPrinted>
  <dcterms:created xsi:type="dcterms:W3CDTF">2018-05-10T19:31:03Z</dcterms:created>
  <dcterms:modified xsi:type="dcterms:W3CDTF">2018-05-25T14:51:18Z</dcterms:modified>
</cp:coreProperties>
</file>