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55"/>
  </p:notesMasterIdLst>
  <p:sldIdLst>
    <p:sldId id="296" r:id="rId2"/>
    <p:sldId id="293" r:id="rId3"/>
    <p:sldId id="294" r:id="rId4"/>
    <p:sldId id="297" r:id="rId5"/>
    <p:sldId id="295" r:id="rId6"/>
    <p:sldId id="298" r:id="rId7"/>
    <p:sldId id="299" r:id="rId8"/>
    <p:sldId id="300" r:id="rId9"/>
    <p:sldId id="262" r:id="rId10"/>
    <p:sldId id="352" r:id="rId11"/>
    <p:sldId id="353" r:id="rId12"/>
    <p:sldId id="272" r:id="rId13"/>
    <p:sldId id="275" r:id="rId14"/>
    <p:sldId id="279" r:id="rId15"/>
    <p:sldId id="280" r:id="rId16"/>
    <p:sldId id="288" r:id="rId17"/>
    <p:sldId id="310" r:id="rId18"/>
    <p:sldId id="349" r:id="rId19"/>
    <p:sldId id="350" r:id="rId20"/>
    <p:sldId id="351" r:id="rId21"/>
    <p:sldId id="354" r:id="rId22"/>
    <p:sldId id="304" r:id="rId23"/>
    <p:sldId id="355" r:id="rId24"/>
    <p:sldId id="268" r:id="rId25"/>
    <p:sldId id="271" r:id="rId26"/>
    <p:sldId id="274" r:id="rId27"/>
    <p:sldId id="356" r:id="rId28"/>
    <p:sldId id="324" r:id="rId29"/>
    <p:sldId id="360" r:id="rId30"/>
    <p:sldId id="359" r:id="rId31"/>
    <p:sldId id="361" r:id="rId32"/>
    <p:sldId id="357" r:id="rId33"/>
    <p:sldId id="362" r:id="rId34"/>
    <p:sldId id="363" r:id="rId35"/>
    <p:sldId id="364" r:id="rId36"/>
    <p:sldId id="365" r:id="rId37"/>
    <p:sldId id="366" r:id="rId38"/>
    <p:sldId id="378" r:id="rId39"/>
    <p:sldId id="367" r:id="rId40"/>
    <p:sldId id="368" r:id="rId41"/>
    <p:sldId id="381" r:id="rId42"/>
    <p:sldId id="379" r:id="rId43"/>
    <p:sldId id="369" r:id="rId44"/>
    <p:sldId id="370" r:id="rId45"/>
    <p:sldId id="371" r:id="rId46"/>
    <p:sldId id="372" r:id="rId47"/>
    <p:sldId id="373" r:id="rId48"/>
    <p:sldId id="374" r:id="rId49"/>
    <p:sldId id="375" r:id="rId50"/>
    <p:sldId id="376" r:id="rId51"/>
    <p:sldId id="380" r:id="rId52"/>
    <p:sldId id="358" r:id="rId53"/>
    <p:sldId id="336" r:id="rId5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92B"/>
    <a:srgbClr val="BAC92B"/>
    <a:srgbClr val="9FB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4660"/>
  </p:normalViewPr>
  <p:slideViewPr>
    <p:cSldViewPr snapToGrid="0">
      <p:cViewPr varScale="1">
        <p:scale>
          <a:sx n="66" d="100"/>
          <a:sy n="66" d="100"/>
        </p:scale>
        <p:origin x="536" y="3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1800" b="1">
                <a:solidFill>
                  <a:schemeClr val="bg1"/>
                </a:solidFill>
              </a:rPr>
              <a:t>What led you to enlist the help of a consultant? (Check as many as apply.)</a:t>
            </a:r>
          </a:p>
        </c:rich>
      </c:tx>
      <c:overlay val="0"/>
    </c:title>
    <c:autoTitleDeleted val="0"/>
    <c:plotArea>
      <c:layout>
        <c:manualLayout>
          <c:layoutTarget val="inner"/>
          <c:xMode val="edge"/>
          <c:yMode val="edge"/>
          <c:x val="0.1625318113927984"/>
          <c:y val="0.18520949705683801"/>
          <c:w val="0.81538827870928532"/>
          <c:h val="0.39674486328771047"/>
        </c:manualLayout>
      </c:layout>
      <c:barChart>
        <c:barDir val="col"/>
        <c:grouping val="clustered"/>
        <c:varyColors val="0"/>
        <c:ser>
          <c:idx val="0"/>
          <c:order val="0"/>
          <c:tx>
            <c:strRef>
              <c:f>'Question 20'!$B$3</c:f>
              <c:strCache>
                <c:ptCount val="1"/>
                <c:pt idx="0">
                  <c:v>Responses</c:v>
                </c:pt>
              </c:strCache>
            </c:strRef>
          </c:tx>
          <c:spPr>
            <a:solidFill>
              <a:srgbClr val="00BF6F"/>
            </a:solidFill>
            <a:ln>
              <a:prstDash val="solid"/>
            </a:ln>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20'!$A$4:$A$14</c:f>
              <c:strCache>
                <c:ptCount val="11"/>
                <c:pt idx="0">
                  <c:v>Need a new vision for the church</c:v>
                </c:pt>
                <c:pt idx="1">
                  <c:v>Conflict within the church</c:v>
                </c:pt>
                <c:pt idx="2">
                  <c:v>Decline in attendance</c:v>
                </c:pt>
                <c:pt idx="3">
                  <c:v>Decline in church member’s spirituality</c:v>
                </c:pt>
                <c:pt idx="4">
                  <c:v>Want help launching new ministries</c:v>
                </c:pt>
                <c:pt idx="5">
                  <c:v>Constructing new space</c:v>
                </c:pt>
                <c:pt idx="6">
                  <c:v>Decline in new members joining the church</c:v>
                </c:pt>
                <c:pt idx="7">
                  <c:v>Need to raise funds for non-building purposes</c:v>
                </c:pt>
                <c:pt idx="8">
                  <c:v>Decline in giving</c:v>
                </c:pt>
                <c:pt idx="9">
                  <c:v>Pastor left and need an interim or new pastor</c:v>
                </c:pt>
                <c:pt idx="10">
                  <c:v>Other (please describe below)</c:v>
                </c:pt>
              </c:strCache>
            </c:strRef>
          </c:cat>
          <c:val>
            <c:numRef>
              <c:f>'Question 20'!$B$4:$B$14</c:f>
              <c:numCache>
                <c:formatCode>0%</c:formatCode>
                <c:ptCount val="11"/>
                <c:pt idx="0">
                  <c:v>0.22047244094488189</c:v>
                </c:pt>
                <c:pt idx="1">
                  <c:v>0.11811023622047244</c:v>
                </c:pt>
                <c:pt idx="2">
                  <c:v>0.11811023622047244</c:v>
                </c:pt>
                <c:pt idx="3">
                  <c:v>7.0866141732283464E-2</c:v>
                </c:pt>
                <c:pt idx="4">
                  <c:v>4.7244094488188976E-2</c:v>
                </c:pt>
                <c:pt idx="5">
                  <c:v>4.7244094488188976E-2</c:v>
                </c:pt>
                <c:pt idx="6">
                  <c:v>0.11023622047244094</c:v>
                </c:pt>
                <c:pt idx="7">
                  <c:v>1.5748031496062992E-2</c:v>
                </c:pt>
                <c:pt idx="8">
                  <c:v>9.4488188976377951E-2</c:v>
                </c:pt>
                <c:pt idx="9">
                  <c:v>8.6614173228346455E-2</c:v>
                </c:pt>
                <c:pt idx="10">
                  <c:v>7.0866141732283464E-2</c:v>
                </c:pt>
              </c:numCache>
            </c:numRef>
          </c:val>
          <c:extLst>
            <c:ext xmlns:c16="http://schemas.microsoft.com/office/drawing/2014/chart" uri="{C3380CC4-5D6E-409C-BE32-E72D297353CC}">
              <c16:uniqueId val="{00000000-D077-4C3F-A98F-E3D776C91B51}"/>
            </c:ext>
          </c:extLst>
        </c:ser>
        <c:dLbls>
          <c:dLblPos val="outEnd"/>
          <c:showLegendKey val="0"/>
          <c:showVal val="1"/>
          <c:showCatName val="0"/>
          <c:showSerName val="0"/>
          <c:showPercent val="0"/>
          <c:showBubbleSize val="0"/>
        </c:dLbls>
        <c:gapWidth val="150"/>
        <c:axId val="10"/>
        <c:axId val="100"/>
      </c:barChart>
      <c:valAx>
        <c:axId val="100"/>
        <c:scaling>
          <c:orientation val="minMax"/>
        </c:scaling>
        <c:delete val="0"/>
        <c:axPos val="l"/>
        <c:majorGridlines/>
        <c:numFmt formatCode="0%" sourceLinked="1"/>
        <c:majorTickMark val="out"/>
        <c:minorTickMark val="none"/>
        <c:tickLblPos val="nextTo"/>
        <c:txPr>
          <a:bodyPr/>
          <a:lstStyle/>
          <a:p>
            <a:pPr>
              <a:defRPr sz="1400">
                <a:solidFill>
                  <a:schemeClr val="bg1"/>
                </a:solidFill>
              </a:defRPr>
            </a:pPr>
            <a:endParaRPr lang="en-US"/>
          </a:p>
        </c:txPr>
        <c:crossAx val="10"/>
        <c:crosses val="autoZero"/>
        <c:crossBetween val="between"/>
      </c:valAx>
      <c:catAx>
        <c:axId val="10"/>
        <c:scaling>
          <c:orientation val="minMax"/>
        </c:scaling>
        <c:delete val="0"/>
        <c:axPos val="b"/>
        <c:numFmt formatCode="General" sourceLinked="1"/>
        <c:majorTickMark val="out"/>
        <c:minorTickMark val="none"/>
        <c:tickLblPos val="nextTo"/>
        <c:txPr>
          <a:bodyPr/>
          <a:lstStyle/>
          <a:p>
            <a:pPr>
              <a:defRPr sz="1600">
                <a:solidFill>
                  <a:schemeClr val="bg1"/>
                </a:solidFill>
              </a:defRPr>
            </a:pPr>
            <a:endParaRPr lang="en-US"/>
          </a:p>
        </c:txPr>
        <c:crossAx val="100"/>
        <c:crosses val="autoZero"/>
        <c:auto val="0"/>
        <c:lblAlgn val="ctr"/>
        <c:lblOffset val="100"/>
        <c:noMultiLvlLbl val="0"/>
      </c:catAx>
    </c:plotArea>
    <c:plotVisOnly val="0"/>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dgm:spPr>
        <a:solidFill>
          <a:srgbClr val="00B0F0"/>
        </a:solidFill>
      </dgm:spPr>
      <dgm:t>
        <a:bodyPr/>
        <a:lstStyle/>
        <a:p>
          <a:r>
            <a:rPr lang="en-US"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dgm:spPr>
        <a:solidFill>
          <a:srgbClr val="00B0F0">
            <a:alpha val="90000"/>
          </a:srgbClr>
        </a:solidFill>
      </dgm:spPr>
      <dgm:t>
        <a:bodyPr/>
        <a:lstStyle/>
        <a:p>
          <a:r>
            <a:rPr lang="en-US" dirty="0"/>
            <a:t>Revitalization </a:t>
          </a:r>
          <a:r>
            <a:rPr lang="en-US" u="sng" dirty="0"/>
            <a:t>Tool #1</a:t>
          </a:r>
          <a:r>
            <a:rPr lang="en-US" dirty="0"/>
            <a:t>: Lifecycle Curve</a:t>
          </a:r>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dgm:spPr>
        <a:solidFill>
          <a:srgbClr val="00B0F0"/>
        </a:solidFill>
      </dgm:spPr>
      <dgm:t>
        <a:bodyPr/>
        <a:lstStyle/>
        <a:p>
          <a:r>
            <a:rPr lang="en-US"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dgm:spPr>
        <a:solidFill>
          <a:schemeClr val="bg1"/>
        </a:solidFill>
      </dgm:spPr>
      <dgm:t>
        <a:bodyPr/>
        <a:lstStyle/>
        <a:p>
          <a:r>
            <a:rPr lang="en-US" dirty="0"/>
            <a:t>American Culture and The Church</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30F060E0-2F68-4C65-BC57-EEEBD1B3128C}">
      <dgm:prSet phldrT="[Text]"/>
      <dgm:spPr>
        <a:solidFill>
          <a:srgbClr val="00B0F0"/>
        </a:solidFill>
      </dgm:spPr>
      <dgm:t>
        <a:bodyPr/>
        <a:lstStyle/>
        <a:p>
          <a:r>
            <a:rPr lang="en-US" dirty="0"/>
            <a:t>3</a:t>
          </a:r>
        </a:p>
      </dgm:t>
    </dgm:pt>
    <dgm:pt modelId="{B76A34DB-3DB9-4698-9A2B-E4515D626957}" type="parTrans" cxnId="{0FE831A8-8060-4032-92A2-919D970814DD}">
      <dgm:prSet/>
      <dgm:spPr/>
      <dgm:t>
        <a:bodyPr/>
        <a:lstStyle/>
        <a:p>
          <a:endParaRPr lang="en-US"/>
        </a:p>
      </dgm:t>
    </dgm:pt>
    <dgm:pt modelId="{7DD01048-A286-4EF4-98F5-287922559D8F}" type="sibTrans" cxnId="{0FE831A8-8060-4032-92A2-919D970814DD}">
      <dgm:prSet/>
      <dgm:spPr/>
      <dgm:t>
        <a:bodyPr/>
        <a:lstStyle/>
        <a:p>
          <a:endParaRPr lang="en-US"/>
        </a:p>
      </dgm:t>
    </dgm:pt>
    <dgm:pt modelId="{3ED62735-209F-4863-8C49-C3BEB5F022FD}">
      <dgm:prSet phldrT="[Text]"/>
      <dgm:spPr>
        <a:solidFill>
          <a:schemeClr val="bg1"/>
        </a:solidFill>
      </dgm:spPr>
      <dgm:t>
        <a:bodyPr/>
        <a:lstStyle/>
        <a:p>
          <a:r>
            <a:rPr lang="en-US" dirty="0"/>
            <a:t>Overcoming Growth Barriers </a:t>
          </a:r>
        </a:p>
      </dgm:t>
    </dgm:pt>
    <dgm:pt modelId="{E3DD57D3-6B15-44AD-A52B-7B8F08817F3D}" type="parTrans" cxnId="{A0857D0B-FF6E-4946-9096-B9218A77A437}">
      <dgm:prSet/>
      <dgm:spPr/>
      <dgm:t>
        <a:bodyPr/>
        <a:lstStyle/>
        <a:p>
          <a:endParaRPr lang="en-US"/>
        </a:p>
      </dgm:t>
    </dgm:pt>
    <dgm:pt modelId="{11E47D5C-27AB-4E5E-94FF-AAF7E2B6B722}" type="sibTrans" cxnId="{A0857D0B-FF6E-4946-9096-B9218A77A437}">
      <dgm:prSet/>
      <dgm:spPr/>
      <dgm:t>
        <a:bodyPr/>
        <a:lstStyle/>
        <a:p>
          <a:endParaRPr lang="en-US"/>
        </a:p>
      </dgm:t>
    </dgm:pt>
    <dgm:pt modelId="{C35C66C7-4C1D-4EAB-BDAE-CD1A47C7201E}">
      <dgm:prSet phldrT="[Text]"/>
      <dgm:spPr>
        <a:solidFill>
          <a:srgbClr val="00B0F0"/>
        </a:solidFill>
      </dgm:spPr>
      <dgm:t>
        <a:bodyPr/>
        <a:lstStyle/>
        <a:p>
          <a:r>
            <a:rPr lang="en-US" dirty="0"/>
            <a:t>4</a:t>
          </a:r>
        </a:p>
      </dgm:t>
    </dgm:pt>
    <dgm:pt modelId="{B11F8F08-3DA0-45D1-89CE-FE81847EB4D1}" type="parTrans" cxnId="{B9A3EAAF-5D07-4D8F-AF56-4077E138E6B7}">
      <dgm:prSet/>
      <dgm:spPr/>
      <dgm:t>
        <a:bodyPr/>
        <a:lstStyle/>
        <a:p>
          <a:endParaRPr lang="en-US"/>
        </a:p>
      </dgm:t>
    </dgm:pt>
    <dgm:pt modelId="{7C1790CE-96D4-4D13-A678-40DBBF034466}" type="sibTrans" cxnId="{B9A3EAAF-5D07-4D8F-AF56-4077E138E6B7}">
      <dgm:prSet/>
      <dgm:spPr/>
      <dgm:t>
        <a:bodyPr/>
        <a:lstStyle/>
        <a:p>
          <a:endParaRPr lang="en-US"/>
        </a:p>
      </dgm:t>
    </dgm:pt>
    <dgm:pt modelId="{8B7D8857-6841-46F9-BC40-52FA7BFC3ED3}">
      <dgm:prSet phldrT="[Text]"/>
      <dgm:spPr>
        <a:solidFill>
          <a:schemeClr val="bg1"/>
        </a:solidFill>
      </dgm:spPr>
      <dgm:t>
        <a:bodyPr/>
        <a:lstStyle/>
        <a:p>
          <a:r>
            <a:rPr lang="en-US" u="sng" dirty="0"/>
            <a:t>Tool #2:</a:t>
          </a:r>
          <a:r>
            <a:rPr lang="en-US" dirty="0"/>
            <a:t> The Fishbone Diagram  </a:t>
          </a:r>
        </a:p>
      </dgm:t>
    </dgm:pt>
    <dgm:pt modelId="{DDA75739-C603-412A-95F6-0C0DAFB0683A}" type="parTrans" cxnId="{01AE3371-CDE9-41F2-A30D-2B8BF57CA405}">
      <dgm:prSet/>
      <dgm:spPr/>
      <dgm:t>
        <a:bodyPr/>
        <a:lstStyle/>
        <a:p>
          <a:endParaRPr lang="en-US"/>
        </a:p>
      </dgm:t>
    </dgm:pt>
    <dgm:pt modelId="{DE3B94D2-5D2D-4868-A6F5-3D46FD0C3FF5}" type="sibTrans" cxnId="{01AE3371-CDE9-41F2-A30D-2B8BF57CA405}">
      <dgm:prSet/>
      <dgm:spPr/>
      <dgm:t>
        <a:bodyPr/>
        <a:lstStyle/>
        <a:p>
          <a:endParaRPr lang="en-US"/>
        </a:p>
      </dgm:t>
    </dgm:pt>
    <dgm:pt modelId="{2D34D264-A210-4A6F-9FB7-6AC488B2B123}">
      <dgm:prSet phldrT="[Text]"/>
      <dgm:spPr>
        <a:solidFill>
          <a:schemeClr val="bg1"/>
        </a:solidFill>
      </dgm:spPr>
      <dgm:t>
        <a:bodyPr/>
        <a:lstStyle/>
        <a:p>
          <a:r>
            <a:rPr lang="en-US" dirty="0"/>
            <a:t>Society </a:t>
          </a:r>
          <a:r>
            <a:rPr lang="en-US" i="1" dirty="0"/>
            <a:t>Future Trends Report </a:t>
          </a:r>
        </a:p>
      </dgm:t>
    </dgm:pt>
    <dgm:pt modelId="{CBAC00D5-2C60-4D8A-9575-23A1DB3EDF6D}" type="parTrans" cxnId="{47A1857D-0AF0-46BA-BEF8-D94D4707D677}">
      <dgm:prSet/>
      <dgm:spPr/>
      <dgm:t>
        <a:bodyPr/>
        <a:lstStyle/>
        <a:p>
          <a:endParaRPr lang="en-US"/>
        </a:p>
      </dgm:t>
    </dgm:pt>
    <dgm:pt modelId="{25F34E86-9A10-4CDF-BAA3-07BEDBA8AAEA}" type="sibTrans" cxnId="{47A1857D-0AF0-46BA-BEF8-D94D4707D677}">
      <dgm:prSet/>
      <dgm:spPr/>
      <dgm:t>
        <a:bodyPr/>
        <a:lstStyle/>
        <a:p>
          <a:endParaRPr lang="en-US"/>
        </a:p>
      </dgm:t>
    </dgm:pt>
    <dgm:pt modelId="{5750E594-5C37-4800-90C4-9EC9EFAE7573}">
      <dgm:prSet phldrT="[Text]"/>
      <dgm:spPr>
        <a:solidFill>
          <a:srgbClr val="00B0F0"/>
        </a:solidFill>
      </dgm:spPr>
      <dgm:t>
        <a:bodyPr/>
        <a:lstStyle/>
        <a:p>
          <a:r>
            <a:rPr lang="en-US" dirty="0"/>
            <a:t>5</a:t>
          </a:r>
        </a:p>
      </dgm:t>
    </dgm:pt>
    <dgm:pt modelId="{96EF9EC6-06DB-461D-93C5-BE19CB258110}" type="parTrans" cxnId="{D717B122-1B36-4196-9EE5-BB76B20CF070}">
      <dgm:prSet/>
      <dgm:spPr/>
      <dgm:t>
        <a:bodyPr/>
        <a:lstStyle/>
        <a:p>
          <a:endParaRPr lang="en-US"/>
        </a:p>
      </dgm:t>
    </dgm:pt>
    <dgm:pt modelId="{B29CD491-67F9-49D9-A965-C8B218ADEBB0}" type="sibTrans" cxnId="{D717B122-1B36-4196-9EE5-BB76B20CF070}">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5">
        <dgm:presLayoutVars>
          <dgm:chMax val="1"/>
          <dgm:bulletEnabled val="1"/>
        </dgm:presLayoutVars>
      </dgm:prSet>
      <dgm:spPr/>
    </dgm:pt>
    <dgm:pt modelId="{DE9C9745-1E8A-4246-BC76-08715AA2082D}" type="pres">
      <dgm:prSet presAssocID="{E3C8F184-2194-4DF0-8789-D6A9D07EB375}" presName="descendantText" presStyleLbl="alignAcc1" presStyleIdx="0" presStyleCnt="5">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5">
        <dgm:presLayoutVars>
          <dgm:chMax val="1"/>
          <dgm:bulletEnabled val="1"/>
        </dgm:presLayoutVars>
      </dgm:prSet>
      <dgm:spPr/>
    </dgm:pt>
    <dgm:pt modelId="{BCF5CC6D-F16A-4D75-BD8C-B8A67F2F7853}" type="pres">
      <dgm:prSet presAssocID="{906634BA-5DC7-46E7-AEE8-5DC965C90A46}" presName="descendantText" presStyleLbl="alignAcc1" presStyleIdx="1" presStyleCnt="5">
        <dgm:presLayoutVars>
          <dgm:bulletEnabled val="1"/>
        </dgm:presLayoutVars>
      </dgm:prSet>
      <dgm:spPr/>
    </dgm:pt>
    <dgm:pt modelId="{966BF54A-5922-4CAB-ADAE-591412A2A20E}" type="pres">
      <dgm:prSet presAssocID="{1D3D050C-11D8-4571-B7D9-C6C1BA605C35}" presName="sp" presStyleCnt="0"/>
      <dgm:spPr/>
    </dgm:pt>
    <dgm:pt modelId="{5C51227F-6F76-4A5E-98CB-B5E326418C92}" type="pres">
      <dgm:prSet presAssocID="{30F060E0-2F68-4C65-BC57-EEEBD1B3128C}" presName="composite" presStyleCnt="0"/>
      <dgm:spPr/>
    </dgm:pt>
    <dgm:pt modelId="{F378BC46-8775-4500-9E29-2ACFD9762804}" type="pres">
      <dgm:prSet presAssocID="{30F060E0-2F68-4C65-BC57-EEEBD1B3128C}" presName="parentText" presStyleLbl="alignNode1" presStyleIdx="2" presStyleCnt="5">
        <dgm:presLayoutVars>
          <dgm:chMax val="1"/>
          <dgm:bulletEnabled val="1"/>
        </dgm:presLayoutVars>
      </dgm:prSet>
      <dgm:spPr/>
    </dgm:pt>
    <dgm:pt modelId="{8D8CD8F8-8AEF-4506-9B25-A9FF386A49C4}" type="pres">
      <dgm:prSet presAssocID="{30F060E0-2F68-4C65-BC57-EEEBD1B3128C}" presName="descendantText" presStyleLbl="alignAcc1" presStyleIdx="2" presStyleCnt="5">
        <dgm:presLayoutVars>
          <dgm:bulletEnabled val="1"/>
        </dgm:presLayoutVars>
      </dgm:prSet>
      <dgm:spPr/>
    </dgm:pt>
    <dgm:pt modelId="{361DB8CE-60AE-4B38-9EF5-BF8D2BC445BA}" type="pres">
      <dgm:prSet presAssocID="{7DD01048-A286-4EF4-98F5-287922559D8F}" presName="sp" presStyleCnt="0"/>
      <dgm:spPr/>
    </dgm:pt>
    <dgm:pt modelId="{5AE59D4A-3A9E-4693-8F8B-58DBC38E8E99}" type="pres">
      <dgm:prSet presAssocID="{C35C66C7-4C1D-4EAB-BDAE-CD1A47C7201E}" presName="composite" presStyleCnt="0"/>
      <dgm:spPr/>
    </dgm:pt>
    <dgm:pt modelId="{28C7812E-C9A9-41A5-804C-A17BE6DA9B67}" type="pres">
      <dgm:prSet presAssocID="{C35C66C7-4C1D-4EAB-BDAE-CD1A47C7201E}" presName="parentText" presStyleLbl="alignNode1" presStyleIdx="3" presStyleCnt="5">
        <dgm:presLayoutVars>
          <dgm:chMax val="1"/>
          <dgm:bulletEnabled val="1"/>
        </dgm:presLayoutVars>
      </dgm:prSet>
      <dgm:spPr/>
    </dgm:pt>
    <dgm:pt modelId="{83CC23C9-82CF-4FD7-BC61-9592C65AE5CF}" type="pres">
      <dgm:prSet presAssocID="{C35C66C7-4C1D-4EAB-BDAE-CD1A47C7201E}" presName="descendantText" presStyleLbl="alignAcc1" presStyleIdx="3" presStyleCnt="5">
        <dgm:presLayoutVars>
          <dgm:bulletEnabled val="1"/>
        </dgm:presLayoutVars>
      </dgm:prSet>
      <dgm:spPr/>
    </dgm:pt>
    <dgm:pt modelId="{58D0F431-4276-4931-A979-34B006BBFB1A}" type="pres">
      <dgm:prSet presAssocID="{7C1790CE-96D4-4D13-A678-40DBBF034466}" presName="sp" presStyleCnt="0"/>
      <dgm:spPr/>
    </dgm:pt>
    <dgm:pt modelId="{7E31EF96-B7A4-4063-8515-361DF6FFFEFC}" type="pres">
      <dgm:prSet presAssocID="{5750E594-5C37-4800-90C4-9EC9EFAE7573}" presName="composite" presStyleCnt="0"/>
      <dgm:spPr/>
    </dgm:pt>
    <dgm:pt modelId="{A26B8558-DB87-4CEC-A6F5-996C06CDCED2}" type="pres">
      <dgm:prSet presAssocID="{5750E594-5C37-4800-90C4-9EC9EFAE7573}" presName="parentText" presStyleLbl="alignNode1" presStyleIdx="4" presStyleCnt="5">
        <dgm:presLayoutVars>
          <dgm:chMax val="1"/>
          <dgm:bulletEnabled val="1"/>
        </dgm:presLayoutVars>
      </dgm:prSet>
      <dgm:spPr/>
    </dgm:pt>
    <dgm:pt modelId="{28EE26F8-6E3C-4317-9CCF-459CC4F99680}" type="pres">
      <dgm:prSet presAssocID="{5750E594-5C37-4800-90C4-9EC9EFAE7573}" presName="descendantText" presStyleLbl="alignAcc1" presStyleIdx="4" presStyleCnt="5">
        <dgm:presLayoutVars>
          <dgm:bulletEnabled val="1"/>
        </dgm:presLayoutVars>
      </dgm:prSet>
      <dgm:spPr/>
    </dgm:pt>
  </dgm:ptLst>
  <dgm:cxnLst>
    <dgm:cxn modelId="{A0857D0B-FF6E-4946-9096-B9218A77A437}" srcId="{30F060E0-2F68-4C65-BC57-EEEBD1B3128C}" destId="{3ED62735-209F-4863-8C49-C3BEB5F022FD}" srcOrd="0" destOrd="0" parTransId="{E3DD57D3-6B15-44AD-A52B-7B8F08817F3D}" sibTransId="{11E47D5C-27AB-4E5E-94FF-AAF7E2B6B722}"/>
    <dgm:cxn modelId="{5C15D91C-C191-40C2-B893-383B6352B655}" type="presOf" srcId="{9C54F272-BC14-496A-BE5D-B89791886D11}" destId="{DE9C9745-1E8A-4246-BC76-08715AA2082D}" srcOrd="0" destOrd="0" presId="urn:microsoft.com/office/officeart/2005/8/layout/chevron2"/>
    <dgm:cxn modelId="{D717B122-1B36-4196-9EE5-BB76B20CF070}" srcId="{D86A4E5D-3EB3-4DEB-A5D0-3001FDB6E8A7}" destId="{5750E594-5C37-4800-90C4-9EC9EFAE7573}" srcOrd="4" destOrd="0" parTransId="{96EF9EC6-06DB-461D-93C5-BE19CB258110}" sibTransId="{B29CD491-67F9-49D9-A965-C8B218ADEBB0}"/>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01AE3371-CDE9-41F2-A30D-2B8BF57CA405}" srcId="{5750E594-5C37-4800-90C4-9EC9EFAE7573}" destId="{8B7D8857-6841-46F9-BC40-52FA7BFC3ED3}" srcOrd="0" destOrd="0" parTransId="{DDA75739-C603-412A-95F6-0C0DAFB0683A}" sibTransId="{DE3B94D2-5D2D-4868-A6F5-3D46FD0C3FF5}"/>
    <dgm:cxn modelId="{77F67C78-CFEE-4463-864A-31B68642F70D}" type="presOf" srcId="{C35C66C7-4C1D-4EAB-BDAE-CD1A47C7201E}" destId="{28C7812E-C9A9-41A5-804C-A17BE6DA9B67}"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47A1857D-0AF0-46BA-BEF8-D94D4707D677}" srcId="{C35C66C7-4C1D-4EAB-BDAE-CD1A47C7201E}" destId="{2D34D264-A210-4A6F-9FB7-6AC488B2B123}" srcOrd="0" destOrd="0" parTransId="{CBAC00D5-2C60-4D8A-9575-23A1DB3EDF6D}" sibTransId="{25F34E86-9A10-4CDF-BAA3-07BEDBA8AAEA}"/>
    <dgm:cxn modelId="{5D724C86-8AFF-4D46-8F2B-490EDC500D9D}" type="presOf" srcId="{8B7D8857-6841-46F9-BC40-52FA7BFC3ED3}" destId="{28EE26F8-6E3C-4317-9CCF-459CC4F99680}" srcOrd="0" destOrd="0" presId="urn:microsoft.com/office/officeart/2005/8/layout/chevron2"/>
    <dgm:cxn modelId="{80B5A989-D6FB-495C-AE61-3C96A57C9185}" type="presOf" srcId="{30F060E0-2F68-4C65-BC57-EEEBD1B3128C}" destId="{F378BC46-8775-4500-9E29-2ACFD9762804}" srcOrd="0" destOrd="0" presId="urn:microsoft.com/office/officeart/2005/8/layout/chevron2"/>
    <dgm:cxn modelId="{2A02458B-4C4B-428A-9D85-C12AB26A7E68}" srcId="{E3C8F184-2194-4DF0-8789-D6A9D07EB375}" destId="{9C54F272-BC14-496A-BE5D-B89791886D11}" srcOrd="0" destOrd="0" parTransId="{CAF96C0D-D6C4-4A15-953E-AC3AE2A913B5}" sibTransId="{D4C489C0-0DA1-4AD8-8D02-97E023783C1D}"/>
    <dgm:cxn modelId="{0FE831A8-8060-4032-92A2-919D970814DD}" srcId="{D86A4E5D-3EB3-4DEB-A5D0-3001FDB6E8A7}" destId="{30F060E0-2F68-4C65-BC57-EEEBD1B3128C}" srcOrd="2" destOrd="0" parTransId="{B76A34DB-3DB9-4698-9A2B-E4515D626957}" sibTransId="{7DD01048-A286-4EF4-98F5-287922559D8F}"/>
    <dgm:cxn modelId="{B9A3EAAF-5D07-4D8F-AF56-4077E138E6B7}" srcId="{D86A4E5D-3EB3-4DEB-A5D0-3001FDB6E8A7}" destId="{C35C66C7-4C1D-4EAB-BDAE-CD1A47C7201E}" srcOrd="3" destOrd="0" parTransId="{B11F8F08-3DA0-45D1-89CE-FE81847EB4D1}" sibTransId="{7C1790CE-96D4-4D13-A678-40DBBF034466}"/>
    <dgm:cxn modelId="{313F14B5-DAC7-45A0-BCB0-BC13986A6188}" srcId="{D86A4E5D-3EB3-4DEB-A5D0-3001FDB6E8A7}" destId="{906634BA-5DC7-46E7-AEE8-5DC965C90A46}" srcOrd="1" destOrd="0" parTransId="{B8F3E198-8B3B-49B8-927E-F833266BFF55}" sibTransId="{1D3D050C-11D8-4571-B7D9-C6C1BA605C35}"/>
    <dgm:cxn modelId="{D1B68FBD-29FF-4C21-AE90-463EC64FF9CA}" type="presOf" srcId="{3ED62735-209F-4863-8C49-C3BEB5F022FD}" destId="{8D8CD8F8-8AEF-4506-9B25-A9FF386A49C4}" srcOrd="0" destOrd="0" presId="urn:microsoft.com/office/officeart/2005/8/layout/chevron2"/>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9BD527E5-D9F4-40BA-9144-069B66283B35}" type="presOf" srcId="{5750E594-5C37-4800-90C4-9EC9EFAE7573}" destId="{A26B8558-DB87-4CEC-A6F5-996C06CDCED2}" srcOrd="0" destOrd="0" presId="urn:microsoft.com/office/officeart/2005/8/layout/chevron2"/>
    <dgm:cxn modelId="{2E28E5F7-2BEA-44A9-A9A3-8E89F44A361F}" type="presOf" srcId="{2D34D264-A210-4A6F-9FB7-6AC488B2B123}" destId="{83CC23C9-82CF-4FD7-BC61-9592C65AE5CF}" srcOrd="0" destOrd="0" presId="urn:microsoft.com/office/officeart/2005/8/layout/chevron2"/>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58840B0E-DAF4-4A70-BC85-1990890E1610}" type="presParOf" srcId="{B6F553D4-98EF-4B93-BBFC-BC2852B046C3}" destId="{966BF54A-5922-4CAB-ADAE-591412A2A20E}" srcOrd="3" destOrd="0" presId="urn:microsoft.com/office/officeart/2005/8/layout/chevron2"/>
    <dgm:cxn modelId="{A02500C4-6055-4EAE-9713-84EA1FE3D1D3}" type="presParOf" srcId="{B6F553D4-98EF-4B93-BBFC-BC2852B046C3}" destId="{5C51227F-6F76-4A5E-98CB-B5E326418C92}" srcOrd="4" destOrd="0" presId="urn:microsoft.com/office/officeart/2005/8/layout/chevron2"/>
    <dgm:cxn modelId="{88A1A3DA-9B13-4EB4-97C3-2B00AA49CB30}" type="presParOf" srcId="{5C51227F-6F76-4A5E-98CB-B5E326418C92}" destId="{F378BC46-8775-4500-9E29-2ACFD9762804}" srcOrd="0" destOrd="0" presId="urn:microsoft.com/office/officeart/2005/8/layout/chevron2"/>
    <dgm:cxn modelId="{D6E3D404-4897-4A82-AC8C-025944A31B43}" type="presParOf" srcId="{5C51227F-6F76-4A5E-98CB-B5E326418C92}" destId="{8D8CD8F8-8AEF-4506-9B25-A9FF386A49C4}" srcOrd="1" destOrd="0" presId="urn:microsoft.com/office/officeart/2005/8/layout/chevron2"/>
    <dgm:cxn modelId="{DF25CBA5-2D84-4D30-86E4-F94BEEC10462}" type="presParOf" srcId="{B6F553D4-98EF-4B93-BBFC-BC2852B046C3}" destId="{361DB8CE-60AE-4B38-9EF5-BF8D2BC445BA}" srcOrd="5" destOrd="0" presId="urn:microsoft.com/office/officeart/2005/8/layout/chevron2"/>
    <dgm:cxn modelId="{21020658-905E-42D2-9690-AF6A2F56A864}" type="presParOf" srcId="{B6F553D4-98EF-4B93-BBFC-BC2852B046C3}" destId="{5AE59D4A-3A9E-4693-8F8B-58DBC38E8E99}" srcOrd="6" destOrd="0" presId="urn:microsoft.com/office/officeart/2005/8/layout/chevron2"/>
    <dgm:cxn modelId="{E317176A-F6E1-4D38-B15F-EC1BCFA0A294}" type="presParOf" srcId="{5AE59D4A-3A9E-4693-8F8B-58DBC38E8E99}" destId="{28C7812E-C9A9-41A5-804C-A17BE6DA9B67}" srcOrd="0" destOrd="0" presId="urn:microsoft.com/office/officeart/2005/8/layout/chevron2"/>
    <dgm:cxn modelId="{AA41E921-92F7-427D-9770-DEA35B5DD455}" type="presParOf" srcId="{5AE59D4A-3A9E-4693-8F8B-58DBC38E8E99}" destId="{83CC23C9-82CF-4FD7-BC61-9592C65AE5CF}" srcOrd="1" destOrd="0" presId="urn:microsoft.com/office/officeart/2005/8/layout/chevron2"/>
    <dgm:cxn modelId="{9C6825E8-BB94-4F8C-B1B3-59105577F93C}" type="presParOf" srcId="{B6F553D4-98EF-4B93-BBFC-BC2852B046C3}" destId="{58D0F431-4276-4931-A979-34B006BBFB1A}" srcOrd="7" destOrd="0" presId="urn:microsoft.com/office/officeart/2005/8/layout/chevron2"/>
    <dgm:cxn modelId="{DA55768F-04C8-4DAE-9E17-89541BBD84F5}" type="presParOf" srcId="{B6F553D4-98EF-4B93-BBFC-BC2852B046C3}" destId="{7E31EF96-B7A4-4063-8515-361DF6FFFEFC}" srcOrd="8" destOrd="0" presId="urn:microsoft.com/office/officeart/2005/8/layout/chevron2"/>
    <dgm:cxn modelId="{ACA5190A-ECCE-4410-A48C-756C70279D2D}" type="presParOf" srcId="{7E31EF96-B7A4-4063-8515-361DF6FFFEFC}" destId="{A26B8558-DB87-4CEC-A6F5-996C06CDCED2}" srcOrd="0" destOrd="0" presId="urn:microsoft.com/office/officeart/2005/8/layout/chevron2"/>
    <dgm:cxn modelId="{C1B89924-4188-474A-97A9-8357AC7D0268}" type="presParOf" srcId="{7E31EF96-B7A4-4063-8515-361DF6FFFEFC}" destId="{28EE26F8-6E3C-4317-9CCF-459CC4F9968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dgm:spPr>
        <a:solidFill>
          <a:srgbClr val="00B0F0"/>
        </a:solidFill>
      </dgm:spPr>
      <dgm:t>
        <a:bodyPr/>
        <a:lstStyle/>
        <a:p>
          <a:r>
            <a:rPr lang="en-US"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dgm:spPr>
        <a:solidFill>
          <a:schemeClr val="bg1">
            <a:alpha val="90000"/>
          </a:schemeClr>
        </a:solidFill>
      </dgm:spPr>
      <dgm:t>
        <a:bodyPr/>
        <a:lstStyle/>
        <a:p>
          <a:r>
            <a:rPr lang="en-US" dirty="0"/>
            <a:t>Revitalization </a:t>
          </a:r>
          <a:r>
            <a:rPr lang="en-US" u="sng" dirty="0"/>
            <a:t>Tool #1</a:t>
          </a:r>
          <a:r>
            <a:rPr lang="en-US" dirty="0"/>
            <a:t>: Lifecycle Curve</a:t>
          </a:r>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dgm:spPr>
        <a:solidFill>
          <a:srgbClr val="00B0F0"/>
        </a:solidFill>
      </dgm:spPr>
      <dgm:t>
        <a:bodyPr/>
        <a:lstStyle/>
        <a:p>
          <a:r>
            <a:rPr lang="en-US"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dgm:spPr>
        <a:solidFill>
          <a:srgbClr val="00B0F0"/>
        </a:solidFill>
      </dgm:spPr>
      <dgm:t>
        <a:bodyPr/>
        <a:lstStyle/>
        <a:p>
          <a:r>
            <a:rPr lang="en-US" dirty="0"/>
            <a:t>American Culture and The Church</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30F060E0-2F68-4C65-BC57-EEEBD1B3128C}">
      <dgm:prSet phldrT="[Text]"/>
      <dgm:spPr>
        <a:solidFill>
          <a:srgbClr val="00B0F0"/>
        </a:solidFill>
      </dgm:spPr>
      <dgm:t>
        <a:bodyPr/>
        <a:lstStyle/>
        <a:p>
          <a:r>
            <a:rPr lang="en-US" dirty="0"/>
            <a:t>3</a:t>
          </a:r>
        </a:p>
      </dgm:t>
    </dgm:pt>
    <dgm:pt modelId="{B76A34DB-3DB9-4698-9A2B-E4515D626957}" type="parTrans" cxnId="{0FE831A8-8060-4032-92A2-919D970814DD}">
      <dgm:prSet/>
      <dgm:spPr/>
      <dgm:t>
        <a:bodyPr/>
        <a:lstStyle/>
        <a:p>
          <a:endParaRPr lang="en-US"/>
        </a:p>
      </dgm:t>
    </dgm:pt>
    <dgm:pt modelId="{7DD01048-A286-4EF4-98F5-287922559D8F}" type="sibTrans" cxnId="{0FE831A8-8060-4032-92A2-919D970814DD}">
      <dgm:prSet/>
      <dgm:spPr/>
      <dgm:t>
        <a:bodyPr/>
        <a:lstStyle/>
        <a:p>
          <a:endParaRPr lang="en-US"/>
        </a:p>
      </dgm:t>
    </dgm:pt>
    <dgm:pt modelId="{3ED62735-209F-4863-8C49-C3BEB5F022FD}">
      <dgm:prSet phldrT="[Text]"/>
      <dgm:spPr>
        <a:solidFill>
          <a:schemeClr val="bg1"/>
        </a:solidFill>
      </dgm:spPr>
      <dgm:t>
        <a:bodyPr/>
        <a:lstStyle/>
        <a:p>
          <a:r>
            <a:rPr lang="en-US" dirty="0"/>
            <a:t>Overcoming Growth Barriers </a:t>
          </a:r>
        </a:p>
      </dgm:t>
    </dgm:pt>
    <dgm:pt modelId="{E3DD57D3-6B15-44AD-A52B-7B8F08817F3D}" type="parTrans" cxnId="{A0857D0B-FF6E-4946-9096-B9218A77A437}">
      <dgm:prSet/>
      <dgm:spPr/>
      <dgm:t>
        <a:bodyPr/>
        <a:lstStyle/>
        <a:p>
          <a:endParaRPr lang="en-US"/>
        </a:p>
      </dgm:t>
    </dgm:pt>
    <dgm:pt modelId="{11E47D5C-27AB-4E5E-94FF-AAF7E2B6B722}" type="sibTrans" cxnId="{A0857D0B-FF6E-4946-9096-B9218A77A437}">
      <dgm:prSet/>
      <dgm:spPr/>
      <dgm:t>
        <a:bodyPr/>
        <a:lstStyle/>
        <a:p>
          <a:endParaRPr lang="en-US"/>
        </a:p>
      </dgm:t>
    </dgm:pt>
    <dgm:pt modelId="{C35C66C7-4C1D-4EAB-BDAE-CD1A47C7201E}">
      <dgm:prSet phldrT="[Text]"/>
      <dgm:spPr>
        <a:solidFill>
          <a:srgbClr val="00B0F0"/>
        </a:solidFill>
      </dgm:spPr>
      <dgm:t>
        <a:bodyPr/>
        <a:lstStyle/>
        <a:p>
          <a:r>
            <a:rPr lang="en-US" dirty="0"/>
            <a:t>4</a:t>
          </a:r>
        </a:p>
      </dgm:t>
    </dgm:pt>
    <dgm:pt modelId="{B11F8F08-3DA0-45D1-89CE-FE81847EB4D1}" type="parTrans" cxnId="{B9A3EAAF-5D07-4D8F-AF56-4077E138E6B7}">
      <dgm:prSet/>
      <dgm:spPr/>
      <dgm:t>
        <a:bodyPr/>
        <a:lstStyle/>
        <a:p>
          <a:endParaRPr lang="en-US"/>
        </a:p>
      </dgm:t>
    </dgm:pt>
    <dgm:pt modelId="{7C1790CE-96D4-4D13-A678-40DBBF034466}" type="sibTrans" cxnId="{B9A3EAAF-5D07-4D8F-AF56-4077E138E6B7}">
      <dgm:prSet/>
      <dgm:spPr/>
      <dgm:t>
        <a:bodyPr/>
        <a:lstStyle/>
        <a:p>
          <a:endParaRPr lang="en-US"/>
        </a:p>
      </dgm:t>
    </dgm:pt>
    <dgm:pt modelId="{8B7D8857-6841-46F9-BC40-52FA7BFC3ED3}">
      <dgm:prSet phldrT="[Text]"/>
      <dgm:spPr>
        <a:solidFill>
          <a:schemeClr val="bg1"/>
        </a:solidFill>
      </dgm:spPr>
      <dgm:t>
        <a:bodyPr/>
        <a:lstStyle/>
        <a:p>
          <a:r>
            <a:rPr lang="en-US" u="sng" dirty="0"/>
            <a:t>Tool #2:</a:t>
          </a:r>
          <a:r>
            <a:rPr lang="en-US" dirty="0"/>
            <a:t> The Fishbone Diagram  </a:t>
          </a:r>
        </a:p>
      </dgm:t>
    </dgm:pt>
    <dgm:pt modelId="{DDA75739-C603-412A-95F6-0C0DAFB0683A}" type="parTrans" cxnId="{01AE3371-CDE9-41F2-A30D-2B8BF57CA405}">
      <dgm:prSet/>
      <dgm:spPr/>
      <dgm:t>
        <a:bodyPr/>
        <a:lstStyle/>
        <a:p>
          <a:endParaRPr lang="en-US"/>
        </a:p>
      </dgm:t>
    </dgm:pt>
    <dgm:pt modelId="{DE3B94D2-5D2D-4868-A6F5-3D46FD0C3FF5}" type="sibTrans" cxnId="{01AE3371-CDE9-41F2-A30D-2B8BF57CA405}">
      <dgm:prSet/>
      <dgm:spPr/>
      <dgm:t>
        <a:bodyPr/>
        <a:lstStyle/>
        <a:p>
          <a:endParaRPr lang="en-US"/>
        </a:p>
      </dgm:t>
    </dgm:pt>
    <dgm:pt modelId="{2D34D264-A210-4A6F-9FB7-6AC488B2B123}">
      <dgm:prSet phldrT="[Text]"/>
      <dgm:spPr>
        <a:solidFill>
          <a:schemeClr val="bg1"/>
        </a:solidFill>
      </dgm:spPr>
      <dgm:t>
        <a:bodyPr/>
        <a:lstStyle/>
        <a:p>
          <a:r>
            <a:rPr lang="en-US" dirty="0"/>
            <a:t>Society </a:t>
          </a:r>
          <a:r>
            <a:rPr lang="en-US" i="1" dirty="0"/>
            <a:t>Future Trends Report </a:t>
          </a:r>
        </a:p>
      </dgm:t>
    </dgm:pt>
    <dgm:pt modelId="{CBAC00D5-2C60-4D8A-9575-23A1DB3EDF6D}" type="parTrans" cxnId="{47A1857D-0AF0-46BA-BEF8-D94D4707D677}">
      <dgm:prSet/>
      <dgm:spPr/>
      <dgm:t>
        <a:bodyPr/>
        <a:lstStyle/>
        <a:p>
          <a:endParaRPr lang="en-US"/>
        </a:p>
      </dgm:t>
    </dgm:pt>
    <dgm:pt modelId="{25F34E86-9A10-4CDF-BAA3-07BEDBA8AAEA}" type="sibTrans" cxnId="{47A1857D-0AF0-46BA-BEF8-D94D4707D677}">
      <dgm:prSet/>
      <dgm:spPr/>
      <dgm:t>
        <a:bodyPr/>
        <a:lstStyle/>
        <a:p>
          <a:endParaRPr lang="en-US"/>
        </a:p>
      </dgm:t>
    </dgm:pt>
    <dgm:pt modelId="{5750E594-5C37-4800-90C4-9EC9EFAE7573}">
      <dgm:prSet phldrT="[Text]"/>
      <dgm:spPr>
        <a:solidFill>
          <a:srgbClr val="00B0F0"/>
        </a:solidFill>
      </dgm:spPr>
      <dgm:t>
        <a:bodyPr/>
        <a:lstStyle/>
        <a:p>
          <a:r>
            <a:rPr lang="en-US" dirty="0"/>
            <a:t>5</a:t>
          </a:r>
        </a:p>
      </dgm:t>
    </dgm:pt>
    <dgm:pt modelId="{96EF9EC6-06DB-461D-93C5-BE19CB258110}" type="parTrans" cxnId="{D717B122-1B36-4196-9EE5-BB76B20CF070}">
      <dgm:prSet/>
      <dgm:spPr/>
      <dgm:t>
        <a:bodyPr/>
        <a:lstStyle/>
        <a:p>
          <a:endParaRPr lang="en-US"/>
        </a:p>
      </dgm:t>
    </dgm:pt>
    <dgm:pt modelId="{B29CD491-67F9-49D9-A965-C8B218ADEBB0}" type="sibTrans" cxnId="{D717B122-1B36-4196-9EE5-BB76B20CF070}">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5">
        <dgm:presLayoutVars>
          <dgm:chMax val="1"/>
          <dgm:bulletEnabled val="1"/>
        </dgm:presLayoutVars>
      </dgm:prSet>
      <dgm:spPr/>
    </dgm:pt>
    <dgm:pt modelId="{DE9C9745-1E8A-4246-BC76-08715AA2082D}" type="pres">
      <dgm:prSet presAssocID="{E3C8F184-2194-4DF0-8789-D6A9D07EB375}" presName="descendantText" presStyleLbl="alignAcc1" presStyleIdx="0" presStyleCnt="5">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5">
        <dgm:presLayoutVars>
          <dgm:chMax val="1"/>
          <dgm:bulletEnabled val="1"/>
        </dgm:presLayoutVars>
      </dgm:prSet>
      <dgm:spPr/>
    </dgm:pt>
    <dgm:pt modelId="{BCF5CC6D-F16A-4D75-BD8C-B8A67F2F7853}" type="pres">
      <dgm:prSet presAssocID="{906634BA-5DC7-46E7-AEE8-5DC965C90A46}" presName="descendantText" presStyleLbl="alignAcc1" presStyleIdx="1" presStyleCnt="5">
        <dgm:presLayoutVars>
          <dgm:bulletEnabled val="1"/>
        </dgm:presLayoutVars>
      </dgm:prSet>
      <dgm:spPr/>
    </dgm:pt>
    <dgm:pt modelId="{966BF54A-5922-4CAB-ADAE-591412A2A20E}" type="pres">
      <dgm:prSet presAssocID="{1D3D050C-11D8-4571-B7D9-C6C1BA605C35}" presName="sp" presStyleCnt="0"/>
      <dgm:spPr/>
    </dgm:pt>
    <dgm:pt modelId="{5C51227F-6F76-4A5E-98CB-B5E326418C92}" type="pres">
      <dgm:prSet presAssocID="{30F060E0-2F68-4C65-BC57-EEEBD1B3128C}" presName="composite" presStyleCnt="0"/>
      <dgm:spPr/>
    </dgm:pt>
    <dgm:pt modelId="{F378BC46-8775-4500-9E29-2ACFD9762804}" type="pres">
      <dgm:prSet presAssocID="{30F060E0-2F68-4C65-BC57-EEEBD1B3128C}" presName="parentText" presStyleLbl="alignNode1" presStyleIdx="2" presStyleCnt="5">
        <dgm:presLayoutVars>
          <dgm:chMax val="1"/>
          <dgm:bulletEnabled val="1"/>
        </dgm:presLayoutVars>
      </dgm:prSet>
      <dgm:spPr/>
    </dgm:pt>
    <dgm:pt modelId="{8D8CD8F8-8AEF-4506-9B25-A9FF386A49C4}" type="pres">
      <dgm:prSet presAssocID="{30F060E0-2F68-4C65-BC57-EEEBD1B3128C}" presName="descendantText" presStyleLbl="alignAcc1" presStyleIdx="2" presStyleCnt="5">
        <dgm:presLayoutVars>
          <dgm:bulletEnabled val="1"/>
        </dgm:presLayoutVars>
      </dgm:prSet>
      <dgm:spPr/>
    </dgm:pt>
    <dgm:pt modelId="{361DB8CE-60AE-4B38-9EF5-BF8D2BC445BA}" type="pres">
      <dgm:prSet presAssocID="{7DD01048-A286-4EF4-98F5-287922559D8F}" presName="sp" presStyleCnt="0"/>
      <dgm:spPr/>
    </dgm:pt>
    <dgm:pt modelId="{5AE59D4A-3A9E-4693-8F8B-58DBC38E8E99}" type="pres">
      <dgm:prSet presAssocID="{C35C66C7-4C1D-4EAB-BDAE-CD1A47C7201E}" presName="composite" presStyleCnt="0"/>
      <dgm:spPr/>
    </dgm:pt>
    <dgm:pt modelId="{28C7812E-C9A9-41A5-804C-A17BE6DA9B67}" type="pres">
      <dgm:prSet presAssocID="{C35C66C7-4C1D-4EAB-BDAE-CD1A47C7201E}" presName="parentText" presStyleLbl="alignNode1" presStyleIdx="3" presStyleCnt="5">
        <dgm:presLayoutVars>
          <dgm:chMax val="1"/>
          <dgm:bulletEnabled val="1"/>
        </dgm:presLayoutVars>
      </dgm:prSet>
      <dgm:spPr/>
    </dgm:pt>
    <dgm:pt modelId="{83CC23C9-82CF-4FD7-BC61-9592C65AE5CF}" type="pres">
      <dgm:prSet presAssocID="{C35C66C7-4C1D-4EAB-BDAE-CD1A47C7201E}" presName="descendantText" presStyleLbl="alignAcc1" presStyleIdx="3" presStyleCnt="5">
        <dgm:presLayoutVars>
          <dgm:bulletEnabled val="1"/>
        </dgm:presLayoutVars>
      </dgm:prSet>
      <dgm:spPr/>
    </dgm:pt>
    <dgm:pt modelId="{58D0F431-4276-4931-A979-34B006BBFB1A}" type="pres">
      <dgm:prSet presAssocID="{7C1790CE-96D4-4D13-A678-40DBBF034466}" presName="sp" presStyleCnt="0"/>
      <dgm:spPr/>
    </dgm:pt>
    <dgm:pt modelId="{7E31EF96-B7A4-4063-8515-361DF6FFFEFC}" type="pres">
      <dgm:prSet presAssocID="{5750E594-5C37-4800-90C4-9EC9EFAE7573}" presName="composite" presStyleCnt="0"/>
      <dgm:spPr/>
    </dgm:pt>
    <dgm:pt modelId="{A26B8558-DB87-4CEC-A6F5-996C06CDCED2}" type="pres">
      <dgm:prSet presAssocID="{5750E594-5C37-4800-90C4-9EC9EFAE7573}" presName="parentText" presStyleLbl="alignNode1" presStyleIdx="4" presStyleCnt="5">
        <dgm:presLayoutVars>
          <dgm:chMax val="1"/>
          <dgm:bulletEnabled val="1"/>
        </dgm:presLayoutVars>
      </dgm:prSet>
      <dgm:spPr/>
    </dgm:pt>
    <dgm:pt modelId="{28EE26F8-6E3C-4317-9CCF-459CC4F99680}" type="pres">
      <dgm:prSet presAssocID="{5750E594-5C37-4800-90C4-9EC9EFAE7573}" presName="descendantText" presStyleLbl="alignAcc1" presStyleIdx="4" presStyleCnt="5">
        <dgm:presLayoutVars>
          <dgm:bulletEnabled val="1"/>
        </dgm:presLayoutVars>
      </dgm:prSet>
      <dgm:spPr/>
    </dgm:pt>
  </dgm:ptLst>
  <dgm:cxnLst>
    <dgm:cxn modelId="{A0857D0B-FF6E-4946-9096-B9218A77A437}" srcId="{30F060E0-2F68-4C65-BC57-EEEBD1B3128C}" destId="{3ED62735-209F-4863-8C49-C3BEB5F022FD}" srcOrd="0" destOrd="0" parTransId="{E3DD57D3-6B15-44AD-A52B-7B8F08817F3D}" sibTransId="{11E47D5C-27AB-4E5E-94FF-AAF7E2B6B722}"/>
    <dgm:cxn modelId="{5C15D91C-C191-40C2-B893-383B6352B655}" type="presOf" srcId="{9C54F272-BC14-496A-BE5D-B89791886D11}" destId="{DE9C9745-1E8A-4246-BC76-08715AA2082D}" srcOrd="0" destOrd="0" presId="urn:microsoft.com/office/officeart/2005/8/layout/chevron2"/>
    <dgm:cxn modelId="{D717B122-1B36-4196-9EE5-BB76B20CF070}" srcId="{D86A4E5D-3EB3-4DEB-A5D0-3001FDB6E8A7}" destId="{5750E594-5C37-4800-90C4-9EC9EFAE7573}" srcOrd="4" destOrd="0" parTransId="{96EF9EC6-06DB-461D-93C5-BE19CB258110}" sibTransId="{B29CD491-67F9-49D9-A965-C8B218ADEBB0}"/>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01AE3371-CDE9-41F2-A30D-2B8BF57CA405}" srcId="{5750E594-5C37-4800-90C4-9EC9EFAE7573}" destId="{8B7D8857-6841-46F9-BC40-52FA7BFC3ED3}" srcOrd="0" destOrd="0" parTransId="{DDA75739-C603-412A-95F6-0C0DAFB0683A}" sibTransId="{DE3B94D2-5D2D-4868-A6F5-3D46FD0C3FF5}"/>
    <dgm:cxn modelId="{77F67C78-CFEE-4463-864A-31B68642F70D}" type="presOf" srcId="{C35C66C7-4C1D-4EAB-BDAE-CD1A47C7201E}" destId="{28C7812E-C9A9-41A5-804C-A17BE6DA9B67}"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47A1857D-0AF0-46BA-BEF8-D94D4707D677}" srcId="{C35C66C7-4C1D-4EAB-BDAE-CD1A47C7201E}" destId="{2D34D264-A210-4A6F-9FB7-6AC488B2B123}" srcOrd="0" destOrd="0" parTransId="{CBAC00D5-2C60-4D8A-9575-23A1DB3EDF6D}" sibTransId="{25F34E86-9A10-4CDF-BAA3-07BEDBA8AAEA}"/>
    <dgm:cxn modelId="{5D724C86-8AFF-4D46-8F2B-490EDC500D9D}" type="presOf" srcId="{8B7D8857-6841-46F9-BC40-52FA7BFC3ED3}" destId="{28EE26F8-6E3C-4317-9CCF-459CC4F99680}" srcOrd="0" destOrd="0" presId="urn:microsoft.com/office/officeart/2005/8/layout/chevron2"/>
    <dgm:cxn modelId="{80B5A989-D6FB-495C-AE61-3C96A57C9185}" type="presOf" srcId="{30F060E0-2F68-4C65-BC57-EEEBD1B3128C}" destId="{F378BC46-8775-4500-9E29-2ACFD9762804}" srcOrd="0" destOrd="0" presId="urn:microsoft.com/office/officeart/2005/8/layout/chevron2"/>
    <dgm:cxn modelId="{2A02458B-4C4B-428A-9D85-C12AB26A7E68}" srcId="{E3C8F184-2194-4DF0-8789-D6A9D07EB375}" destId="{9C54F272-BC14-496A-BE5D-B89791886D11}" srcOrd="0" destOrd="0" parTransId="{CAF96C0D-D6C4-4A15-953E-AC3AE2A913B5}" sibTransId="{D4C489C0-0DA1-4AD8-8D02-97E023783C1D}"/>
    <dgm:cxn modelId="{0FE831A8-8060-4032-92A2-919D970814DD}" srcId="{D86A4E5D-3EB3-4DEB-A5D0-3001FDB6E8A7}" destId="{30F060E0-2F68-4C65-BC57-EEEBD1B3128C}" srcOrd="2" destOrd="0" parTransId="{B76A34DB-3DB9-4698-9A2B-E4515D626957}" sibTransId="{7DD01048-A286-4EF4-98F5-287922559D8F}"/>
    <dgm:cxn modelId="{B9A3EAAF-5D07-4D8F-AF56-4077E138E6B7}" srcId="{D86A4E5D-3EB3-4DEB-A5D0-3001FDB6E8A7}" destId="{C35C66C7-4C1D-4EAB-BDAE-CD1A47C7201E}" srcOrd="3" destOrd="0" parTransId="{B11F8F08-3DA0-45D1-89CE-FE81847EB4D1}" sibTransId="{7C1790CE-96D4-4D13-A678-40DBBF034466}"/>
    <dgm:cxn modelId="{313F14B5-DAC7-45A0-BCB0-BC13986A6188}" srcId="{D86A4E5D-3EB3-4DEB-A5D0-3001FDB6E8A7}" destId="{906634BA-5DC7-46E7-AEE8-5DC965C90A46}" srcOrd="1" destOrd="0" parTransId="{B8F3E198-8B3B-49B8-927E-F833266BFF55}" sibTransId="{1D3D050C-11D8-4571-B7D9-C6C1BA605C35}"/>
    <dgm:cxn modelId="{D1B68FBD-29FF-4C21-AE90-463EC64FF9CA}" type="presOf" srcId="{3ED62735-209F-4863-8C49-C3BEB5F022FD}" destId="{8D8CD8F8-8AEF-4506-9B25-A9FF386A49C4}" srcOrd="0" destOrd="0" presId="urn:microsoft.com/office/officeart/2005/8/layout/chevron2"/>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9BD527E5-D9F4-40BA-9144-069B66283B35}" type="presOf" srcId="{5750E594-5C37-4800-90C4-9EC9EFAE7573}" destId="{A26B8558-DB87-4CEC-A6F5-996C06CDCED2}" srcOrd="0" destOrd="0" presId="urn:microsoft.com/office/officeart/2005/8/layout/chevron2"/>
    <dgm:cxn modelId="{2E28E5F7-2BEA-44A9-A9A3-8E89F44A361F}" type="presOf" srcId="{2D34D264-A210-4A6F-9FB7-6AC488B2B123}" destId="{83CC23C9-82CF-4FD7-BC61-9592C65AE5CF}" srcOrd="0" destOrd="0" presId="urn:microsoft.com/office/officeart/2005/8/layout/chevron2"/>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58840B0E-DAF4-4A70-BC85-1990890E1610}" type="presParOf" srcId="{B6F553D4-98EF-4B93-BBFC-BC2852B046C3}" destId="{966BF54A-5922-4CAB-ADAE-591412A2A20E}" srcOrd="3" destOrd="0" presId="urn:microsoft.com/office/officeart/2005/8/layout/chevron2"/>
    <dgm:cxn modelId="{A02500C4-6055-4EAE-9713-84EA1FE3D1D3}" type="presParOf" srcId="{B6F553D4-98EF-4B93-BBFC-BC2852B046C3}" destId="{5C51227F-6F76-4A5E-98CB-B5E326418C92}" srcOrd="4" destOrd="0" presId="urn:microsoft.com/office/officeart/2005/8/layout/chevron2"/>
    <dgm:cxn modelId="{88A1A3DA-9B13-4EB4-97C3-2B00AA49CB30}" type="presParOf" srcId="{5C51227F-6F76-4A5E-98CB-B5E326418C92}" destId="{F378BC46-8775-4500-9E29-2ACFD9762804}" srcOrd="0" destOrd="0" presId="urn:microsoft.com/office/officeart/2005/8/layout/chevron2"/>
    <dgm:cxn modelId="{D6E3D404-4897-4A82-AC8C-025944A31B43}" type="presParOf" srcId="{5C51227F-6F76-4A5E-98CB-B5E326418C92}" destId="{8D8CD8F8-8AEF-4506-9B25-A9FF386A49C4}" srcOrd="1" destOrd="0" presId="urn:microsoft.com/office/officeart/2005/8/layout/chevron2"/>
    <dgm:cxn modelId="{DF25CBA5-2D84-4D30-86E4-F94BEEC10462}" type="presParOf" srcId="{B6F553D4-98EF-4B93-BBFC-BC2852B046C3}" destId="{361DB8CE-60AE-4B38-9EF5-BF8D2BC445BA}" srcOrd="5" destOrd="0" presId="urn:microsoft.com/office/officeart/2005/8/layout/chevron2"/>
    <dgm:cxn modelId="{21020658-905E-42D2-9690-AF6A2F56A864}" type="presParOf" srcId="{B6F553D4-98EF-4B93-BBFC-BC2852B046C3}" destId="{5AE59D4A-3A9E-4693-8F8B-58DBC38E8E99}" srcOrd="6" destOrd="0" presId="urn:microsoft.com/office/officeart/2005/8/layout/chevron2"/>
    <dgm:cxn modelId="{E317176A-F6E1-4D38-B15F-EC1BCFA0A294}" type="presParOf" srcId="{5AE59D4A-3A9E-4693-8F8B-58DBC38E8E99}" destId="{28C7812E-C9A9-41A5-804C-A17BE6DA9B67}" srcOrd="0" destOrd="0" presId="urn:microsoft.com/office/officeart/2005/8/layout/chevron2"/>
    <dgm:cxn modelId="{AA41E921-92F7-427D-9770-DEA35B5DD455}" type="presParOf" srcId="{5AE59D4A-3A9E-4693-8F8B-58DBC38E8E99}" destId="{83CC23C9-82CF-4FD7-BC61-9592C65AE5CF}" srcOrd="1" destOrd="0" presId="urn:microsoft.com/office/officeart/2005/8/layout/chevron2"/>
    <dgm:cxn modelId="{9C6825E8-BB94-4F8C-B1B3-59105577F93C}" type="presParOf" srcId="{B6F553D4-98EF-4B93-BBFC-BC2852B046C3}" destId="{58D0F431-4276-4931-A979-34B006BBFB1A}" srcOrd="7" destOrd="0" presId="urn:microsoft.com/office/officeart/2005/8/layout/chevron2"/>
    <dgm:cxn modelId="{DA55768F-04C8-4DAE-9E17-89541BBD84F5}" type="presParOf" srcId="{B6F553D4-98EF-4B93-BBFC-BC2852B046C3}" destId="{7E31EF96-B7A4-4063-8515-361DF6FFFEFC}" srcOrd="8" destOrd="0" presId="urn:microsoft.com/office/officeart/2005/8/layout/chevron2"/>
    <dgm:cxn modelId="{ACA5190A-ECCE-4410-A48C-756C70279D2D}" type="presParOf" srcId="{7E31EF96-B7A4-4063-8515-361DF6FFFEFC}" destId="{A26B8558-DB87-4CEC-A6F5-996C06CDCED2}" srcOrd="0" destOrd="0" presId="urn:microsoft.com/office/officeart/2005/8/layout/chevron2"/>
    <dgm:cxn modelId="{C1B89924-4188-474A-97A9-8357AC7D0268}" type="presParOf" srcId="{7E31EF96-B7A4-4063-8515-361DF6FFFEFC}" destId="{28EE26F8-6E3C-4317-9CCF-459CC4F9968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7070B5-E741-4EAD-956B-4DB4E3AB06B6}"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DF875B0A-438F-4D31-BA7D-753404F09D14}">
      <dgm:prSet phldrT="[Text]"/>
      <dgm:spPr/>
      <dgm:t>
        <a:bodyPr/>
        <a:lstStyle/>
        <a:p>
          <a:r>
            <a:rPr lang="en-US" dirty="0">
              <a:solidFill>
                <a:schemeClr val="bg1"/>
              </a:solidFill>
            </a:rPr>
            <a:t>Growth</a:t>
          </a:r>
        </a:p>
      </dgm:t>
    </dgm:pt>
    <dgm:pt modelId="{0EE9461F-5B90-4B6D-8990-38D791A50829}" type="parTrans" cxnId="{F48DFD64-3E5E-4559-A8E4-90AF6CF0EB7E}">
      <dgm:prSet/>
      <dgm:spPr/>
      <dgm:t>
        <a:bodyPr/>
        <a:lstStyle/>
        <a:p>
          <a:endParaRPr lang="en-US"/>
        </a:p>
      </dgm:t>
    </dgm:pt>
    <dgm:pt modelId="{0518A290-FD25-469F-926D-DA34AB7D6D57}" type="sibTrans" cxnId="{F48DFD64-3E5E-4559-A8E4-90AF6CF0EB7E}">
      <dgm:prSet/>
      <dgm:spPr/>
      <dgm:t>
        <a:bodyPr/>
        <a:lstStyle/>
        <a:p>
          <a:endParaRPr lang="en-US"/>
        </a:p>
      </dgm:t>
    </dgm:pt>
    <dgm:pt modelId="{7B290CC2-2523-4CC1-BC93-38258757E68D}">
      <dgm:prSet phldrT="[Text]"/>
      <dgm:spPr/>
      <dgm:t>
        <a:bodyPr/>
        <a:lstStyle/>
        <a:p>
          <a:r>
            <a:rPr lang="en-US" dirty="0">
              <a:solidFill>
                <a:schemeClr val="bg1"/>
              </a:solidFill>
            </a:rPr>
            <a:t>Decline</a:t>
          </a:r>
        </a:p>
      </dgm:t>
    </dgm:pt>
    <dgm:pt modelId="{1192EBBD-0968-4F31-948E-48909B94BA0D}" type="parTrans" cxnId="{CE9568AA-7772-481B-B948-0DB8AB40F7CC}">
      <dgm:prSet/>
      <dgm:spPr/>
      <dgm:t>
        <a:bodyPr/>
        <a:lstStyle/>
        <a:p>
          <a:endParaRPr lang="en-US"/>
        </a:p>
      </dgm:t>
    </dgm:pt>
    <dgm:pt modelId="{0F7A03FC-BFCF-41E1-A6D5-2DBE073900B9}" type="sibTrans" cxnId="{CE9568AA-7772-481B-B948-0DB8AB40F7CC}">
      <dgm:prSet/>
      <dgm:spPr/>
      <dgm:t>
        <a:bodyPr/>
        <a:lstStyle/>
        <a:p>
          <a:endParaRPr lang="en-US"/>
        </a:p>
      </dgm:t>
    </dgm:pt>
    <dgm:pt modelId="{6C11D37C-FF48-407C-BF01-2DD8FD419CF8}" type="pres">
      <dgm:prSet presAssocID="{5F7070B5-E741-4EAD-956B-4DB4E3AB06B6}" presName="compositeShape" presStyleCnt="0">
        <dgm:presLayoutVars>
          <dgm:chMax val="2"/>
          <dgm:dir/>
          <dgm:resizeHandles val="exact"/>
        </dgm:presLayoutVars>
      </dgm:prSet>
      <dgm:spPr/>
    </dgm:pt>
    <dgm:pt modelId="{FCE587E4-AC52-438A-A5DF-75EE5467F88F}" type="pres">
      <dgm:prSet presAssocID="{DF875B0A-438F-4D31-BA7D-753404F09D14}" presName="upArrow" presStyleLbl="node1" presStyleIdx="0" presStyleCnt="2"/>
      <dgm:spPr/>
    </dgm:pt>
    <dgm:pt modelId="{98624663-48AB-48DA-A2C4-E154FABCEE7E}" type="pres">
      <dgm:prSet presAssocID="{DF875B0A-438F-4D31-BA7D-753404F09D14}" presName="upArrowText" presStyleLbl="revTx" presStyleIdx="0" presStyleCnt="2">
        <dgm:presLayoutVars>
          <dgm:chMax val="0"/>
          <dgm:bulletEnabled val="1"/>
        </dgm:presLayoutVars>
      </dgm:prSet>
      <dgm:spPr/>
    </dgm:pt>
    <dgm:pt modelId="{7D0FAA90-4513-4CAC-905A-BA8EDFA39EBE}" type="pres">
      <dgm:prSet presAssocID="{7B290CC2-2523-4CC1-BC93-38258757E68D}" presName="downArrow" presStyleLbl="node1" presStyleIdx="1" presStyleCnt="2"/>
      <dgm:spPr/>
    </dgm:pt>
    <dgm:pt modelId="{8E805D17-8850-462C-8E7F-FF2F31A3653F}" type="pres">
      <dgm:prSet presAssocID="{7B290CC2-2523-4CC1-BC93-38258757E68D}" presName="downArrowText" presStyleLbl="revTx" presStyleIdx="1" presStyleCnt="2">
        <dgm:presLayoutVars>
          <dgm:chMax val="0"/>
          <dgm:bulletEnabled val="1"/>
        </dgm:presLayoutVars>
      </dgm:prSet>
      <dgm:spPr/>
    </dgm:pt>
  </dgm:ptLst>
  <dgm:cxnLst>
    <dgm:cxn modelId="{F48DFD64-3E5E-4559-A8E4-90AF6CF0EB7E}" srcId="{5F7070B5-E741-4EAD-956B-4DB4E3AB06B6}" destId="{DF875B0A-438F-4D31-BA7D-753404F09D14}" srcOrd="0" destOrd="0" parTransId="{0EE9461F-5B90-4B6D-8990-38D791A50829}" sibTransId="{0518A290-FD25-469F-926D-DA34AB7D6D57}"/>
    <dgm:cxn modelId="{CF4E3669-BC32-4612-ACA4-89C46994E005}" type="presOf" srcId="{7B290CC2-2523-4CC1-BC93-38258757E68D}" destId="{8E805D17-8850-462C-8E7F-FF2F31A3653F}" srcOrd="0" destOrd="0" presId="urn:microsoft.com/office/officeart/2005/8/layout/arrow4"/>
    <dgm:cxn modelId="{6F9B6074-2FF8-4CDE-BB44-B2F27F2EDB44}" type="presOf" srcId="{5F7070B5-E741-4EAD-956B-4DB4E3AB06B6}" destId="{6C11D37C-FF48-407C-BF01-2DD8FD419CF8}" srcOrd="0" destOrd="0" presId="urn:microsoft.com/office/officeart/2005/8/layout/arrow4"/>
    <dgm:cxn modelId="{8B14569F-2BB5-47DB-A793-49F7576B50F5}" type="presOf" srcId="{DF875B0A-438F-4D31-BA7D-753404F09D14}" destId="{98624663-48AB-48DA-A2C4-E154FABCEE7E}" srcOrd="0" destOrd="0" presId="urn:microsoft.com/office/officeart/2005/8/layout/arrow4"/>
    <dgm:cxn modelId="{CE9568AA-7772-481B-B948-0DB8AB40F7CC}" srcId="{5F7070B5-E741-4EAD-956B-4DB4E3AB06B6}" destId="{7B290CC2-2523-4CC1-BC93-38258757E68D}" srcOrd="1" destOrd="0" parTransId="{1192EBBD-0968-4F31-948E-48909B94BA0D}" sibTransId="{0F7A03FC-BFCF-41E1-A6D5-2DBE073900B9}"/>
    <dgm:cxn modelId="{5FA5503D-DB01-4F94-B3EF-3A2E03A37CD8}" type="presParOf" srcId="{6C11D37C-FF48-407C-BF01-2DD8FD419CF8}" destId="{FCE587E4-AC52-438A-A5DF-75EE5467F88F}" srcOrd="0" destOrd="0" presId="urn:microsoft.com/office/officeart/2005/8/layout/arrow4"/>
    <dgm:cxn modelId="{B4A8F8CA-11D7-4DC0-8F24-ED8C2FE0673A}" type="presParOf" srcId="{6C11D37C-FF48-407C-BF01-2DD8FD419CF8}" destId="{98624663-48AB-48DA-A2C4-E154FABCEE7E}" srcOrd="1" destOrd="0" presId="urn:microsoft.com/office/officeart/2005/8/layout/arrow4"/>
    <dgm:cxn modelId="{EE0EB0E6-950B-4BC5-AE8E-EFD472C28618}" type="presParOf" srcId="{6C11D37C-FF48-407C-BF01-2DD8FD419CF8}" destId="{7D0FAA90-4513-4CAC-905A-BA8EDFA39EBE}" srcOrd="2" destOrd="0" presId="urn:microsoft.com/office/officeart/2005/8/layout/arrow4"/>
    <dgm:cxn modelId="{F95EB178-C695-4970-902C-9BE45A92C7BD}" type="presParOf" srcId="{6C11D37C-FF48-407C-BF01-2DD8FD419CF8}" destId="{8E805D17-8850-462C-8E7F-FF2F31A3653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dgm:spPr>
        <a:solidFill>
          <a:srgbClr val="00B0F0"/>
        </a:solidFill>
      </dgm:spPr>
      <dgm:t>
        <a:bodyPr/>
        <a:lstStyle/>
        <a:p>
          <a:r>
            <a:rPr lang="en-US"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dgm:spPr>
        <a:solidFill>
          <a:schemeClr val="bg1">
            <a:alpha val="90000"/>
          </a:schemeClr>
        </a:solidFill>
      </dgm:spPr>
      <dgm:t>
        <a:bodyPr/>
        <a:lstStyle/>
        <a:p>
          <a:r>
            <a:rPr lang="en-US" dirty="0"/>
            <a:t>Revitalization </a:t>
          </a:r>
          <a:r>
            <a:rPr lang="en-US" u="sng" dirty="0"/>
            <a:t>Tool #1</a:t>
          </a:r>
          <a:r>
            <a:rPr lang="en-US" dirty="0"/>
            <a:t>: Lifecycle Curve</a:t>
          </a:r>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dgm:spPr>
        <a:solidFill>
          <a:srgbClr val="00B0F0"/>
        </a:solidFill>
      </dgm:spPr>
      <dgm:t>
        <a:bodyPr/>
        <a:lstStyle/>
        <a:p>
          <a:r>
            <a:rPr lang="en-US"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dgm:spPr>
        <a:solidFill>
          <a:schemeClr val="bg1"/>
        </a:solidFill>
      </dgm:spPr>
      <dgm:t>
        <a:bodyPr/>
        <a:lstStyle/>
        <a:p>
          <a:r>
            <a:rPr lang="en-US" dirty="0"/>
            <a:t>American Culture and The Church</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30F060E0-2F68-4C65-BC57-EEEBD1B3128C}">
      <dgm:prSet phldrT="[Text]"/>
      <dgm:spPr>
        <a:solidFill>
          <a:srgbClr val="00B0F0"/>
        </a:solidFill>
      </dgm:spPr>
      <dgm:t>
        <a:bodyPr/>
        <a:lstStyle/>
        <a:p>
          <a:r>
            <a:rPr lang="en-US" dirty="0"/>
            <a:t>3</a:t>
          </a:r>
        </a:p>
      </dgm:t>
    </dgm:pt>
    <dgm:pt modelId="{B76A34DB-3DB9-4698-9A2B-E4515D626957}" type="parTrans" cxnId="{0FE831A8-8060-4032-92A2-919D970814DD}">
      <dgm:prSet/>
      <dgm:spPr/>
      <dgm:t>
        <a:bodyPr/>
        <a:lstStyle/>
        <a:p>
          <a:endParaRPr lang="en-US"/>
        </a:p>
      </dgm:t>
    </dgm:pt>
    <dgm:pt modelId="{7DD01048-A286-4EF4-98F5-287922559D8F}" type="sibTrans" cxnId="{0FE831A8-8060-4032-92A2-919D970814DD}">
      <dgm:prSet/>
      <dgm:spPr/>
      <dgm:t>
        <a:bodyPr/>
        <a:lstStyle/>
        <a:p>
          <a:endParaRPr lang="en-US"/>
        </a:p>
      </dgm:t>
    </dgm:pt>
    <dgm:pt modelId="{3ED62735-209F-4863-8C49-C3BEB5F022FD}">
      <dgm:prSet phldrT="[Text]"/>
      <dgm:spPr>
        <a:solidFill>
          <a:srgbClr val="00B0F0"/>
        </a:solidFill>
      </dgm:spPr>
      <dgm:t>
        <a:bodyPr/>
        <a:lstStyle/>
        <a:p>
          <a:r>
            <a:rPr lang="en-US" dirty="0"/>
            <a:t>Overcoming Growth Barriers </a:t>
          </a:r>
        </a:p>
      </dgm:t>
    </dgm:pt>
    <dgm:pt modelId="{E3DD57D3-6B15-44AD-A52B-7B8F08817F3D}" type="parTrans" cxnId="{A0857D0B-FF6E-4946-9096-B9218A77A437}">
      <dgm:prSet/>
      <dgm:spPr/>
      <dgm:t>
        <a:bodyPr/>
        <a:lstStyle/>
        <a:p>
          <a:endParaRPr lang="en-US"/>
        </a:p>
      </dgm:t>
    </dgm:pt>
    <dgm:pt modelId="{11E47D5C-27AB-4E5E-94FF-AAF7E2B6B722}" type="sibTrans" cxnId="{A0857D0B-FF6E-4946-9096-B9218A77A437}">
      <dgm:prSet/>
      <dgm:spPr/>
      <dgm:t>
        <a:bodyPr/>
        <a:lstStyle/>
        <a:p>
          <a:endParaRPr lang="en-US"/>
        </a:p>
      </dgm:t>
    </dgm:pt>
    <dgm:pt modelId="{C35C66C7-4C1D-4EAB-BDAE-CD1A47C7201E}">
      <dgm:prSet phldrT="[Text]"/>
      <dgm:spPr>
        <a:solidFill>
          <a:srgbClr val="00B0F0"/>
        </a:solidFill>
      </dgm:spPr>
      <dgm:t>
        <a:bodyPr/>
        <a:lstStyle/>
        <a:p>
          <a:r>
            <a:rPr lang="en-US" dirty="0"/>
            <a:t>4</a:t>
          </a:r>
        </a:p>
      </dgm:t>
    </dgm:pt>
    <dgm:pt modelId="{B11F8F08-3DA0-45D1-89CE-FE81847EB4D1}" type="parTrans" cxnId="{B9A3EAAF-5D07-4D8F-AF56-4077E138E6B7}">
      <dgm:prSet/>
      <dgm:spPr/>
      <dgm:t>
        <a:bodyPr/>
        <a:lstStyle/>
        <a:p>
          <a:endParaRPr lang="en-US"/>
        </a:p>
      </dgm:t>
    </dgm:pt>
    <dgm:pt modelId="{7C1790CE-96D4-4D13-A678-40DBBF034466}" type="sibTrans" cxnId="{B9A3EAAF-5D07-4D8F-AF56-4077E138E6B7}">
      <dgm:prSet/>
      <dgm:spPr/>
      <dgm:t>
        <a:bodyPr/>
        <a:lstStyle/>
        <a:p>
          <a:endParaRPr lang="en-US"/>
        </a:p>
      </dgm:t>
    </dgm:pt>
    <dgm:pt modelId="{8B7D8857-6841-46F9-BC40-52FA7BFC3ED3}">
      <dgm:prSet phldrT="[Text]"/>
      <dgm:spPr>
        <a:solidFill>
          <a:schemeClr val="bg1"/>
        </a:solidFill>
      </dgm:spPr>
      <dgm:t>
        <a:bodyPr/>
        <a:lstStyle/>
        <a:p>
          <a:r>
            <a:rPr lang="en-US" u="sng" dirty="0"/>
            <a:t>Tool #2:</a:t>
          </a:r>
          <a:r>
            <a:rPr lang="en-US" dirty="0"/>
            <a:t> The Fishbone Diagram  </a:t>
          </a:r>
        </a:p>
      </dgm:t>
    </dgm:pt>
    <dgm:pt modelId="{DDA75739-C603-412A-95F6-0C0DAFB0683A}" type="parTrans" cxnId="{01AE3371-CDE9-41F2-A30D-2B8BF57CA405}">
      <dgm:prSet/>
      <dgm:spPr/>
      <dgm:t>
        <a:bodyPr/>
        <a:lstStyle/>
        <a:p>
          <a:endParaRPr lang="en-US"/>
        </a:p>
      </dgm:t>
    </dgm:pt>
    <dgm:pt modelId="{DE3B94D2-5D2D-4868-A6F5-3D46FD0C3FF5}" type="sibTrans" cxnId="{01AE3371-CDE9-41F2-A30D-2B8BF57CA405}">
      <dgm:prSet/>
      <dgm:spPr/>
      <dgm:t>
        <a:bodyPr/>
        <a:lstStyle/>
        <a:p>
          <a:endParaRPr lang="en-US"/>
        </a:p>
      </dgm:t>
    </dgm:pt>
    <dgm:pt modelId="{2D34D264-A210-4A6F-9FB7-6AC488B2B123}">
      <dgm:prSet phldrT="[Text]"/>
      <dgm:spPr>
        <a:solidFill>
          <a:schemeClr val="bg1"/>
        </a:solidFill>
      </dgm:spPr>
      <dgm:t>
        <a:bodyPr/>
        <a:lstStyle/>
        <a:p>
          <a:r>
            <a:rPr lang="en-US" dirty="0"/>
            <a:t>Society </a:t>
          </a:r>
          <a:r>
            <a:rPr lang="en-US" i="1" dirty="0"/>
            <a:t>Future Trends Report </a:t>
          </a:r>
        </a:p>
      </dgm:t>
    </dgm:pt>
    <dgm:pt modelId="{CBAC00D5-2C60-4D8A-9575-23A1DB3EDF6D}" type="parTrans" cxnId="{47A1857D-0AF0-46BA-BEF8-D94D4707D677}">
      <dgm:prSet/>
      <dgm:spPr/>
      <dgm:t>
        <a:bodyPr/>
        <a:lstStyle/>
        <a:p>
          <a:endParaRPr lang="en-US"/>
        </a:p>
      </dgm:t>
    </dgm:pt>
    <dgm:pt modelId="{25F34E86-9A10-4CDF-BAA3-07BEDBA8AAEA}" type="sibTrans" cxnId="{47A1857D-0AF0-46BA-BEF8-D94D4707D677}">
      <dgm:prSet/>
      <dgm:spPr/>
      <dgm:t>
        <a:bodyPr/>
        <a:lstStyle/>
        <a:p>
          <a:endParaRPr lang="en-US"/>
        </a:p>
      </dgm:t>
    </dgm:pt>
    <dgm:pt modelId="{5750E594-5C37-4800-90C4-9EC9EFAE7573}">
      <dgm:prSet phldrT="[Text]"/>
      <dgm:spPr>
        <a:solidFill>
          <a:srgbClr val="00B0F0"/>
        </a:solidFill>
      </dgm:spPr>
      <dgm:t>
        <a:bodyPr/>
        <a:lstStyle/>
        <a:p>
          <a:r>
            <a:rPr lang="en-US" dirty="0"/>
            <a:t>5</a:t>
          </a:r>
        </a:p>
      </dgm:t>
    </dgm:pt>
    <dgm:pt modelId="{96EF9EC6-06DB-461D-93C5-BE19CB258110}" type="parTrans" cxnId="{D717B122-1B36-4196-9EE5-BB76B20CF070}">
      <dgm:prSet/>
      <dgm:spPr/>
      <dgm:t>
        <a:bodyPr/>
        <a:lstStyle/>
        <a:p>
          <a:endParaRPr lang="en-US"/>
        </a:p>
      </dgm:t>
    </dgm:pt>
    <dgm:pt modelId="{B29CD491-67F9-49D9-A965-C8B218ADEBB0}" type="sibTrans" cxnId="{D717B122-1B36-4196-9EE5-BB76B20CF070}">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5">
        <dgm:presLayoutVars>
          <dgm:chMax val="1"/>
          <dgm:bulletEnabled val="1"/>
        </dgm:presLayoutVars>
      </dgm:prSet>
      <dgm:spPr/>
    </dgm:pt>
    <dgm:pt modelId="{DE9C9745-1E8A-4246-BC76-08715AA2082D}" type="pres">
      <dgm:prSet presAssocID="{E3C8F184-2194-4DF0-8789-D6A9D07EB375}" presName="descendantText" presStyleLbl="alignAcc1" presStyleIdx="0" presStyleCnt="5">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5">
        <dgm:presLayoutVars>
          <dgm:chMax val="1"/>
          <dgm:bulletEnabled val="1"/>
        </dgm:presLayoutVars>
      </dgm:prSet>
      <dgm:spPr/>
    </dgm:pt>
    <dgm:pt modelId="{BCF5CC6D-F16A-4D75-BD8C-B8A67F2F7853}" type="pres">
      <dgm:prSet presAssocID="{906634BA-5DC7-46E7-AEE8-5DC965C90A46}" presName="descendantText" presStyleLbl="alignAcc1" presStyleIdx="1" presStyleCnt="5">
        <dgm:presLayoutVars>
          <dgm:bulletEnabled val="1"/>
        </dgm:presLayoutVars>
      </dgm:prSet>
      <dgm:spPr/>
    </dgm:pt>
    <dgm:pt modelId="{966BF54A-5922-4CAB-ADAE-591412A2A20E}" type="pres">
      <dgm:prSet presAssocID="{1D3D050C-11D8-4571-B7D9-C6C1BA605C35}" presName="sp" presStyleCnt="0"/>
      <dgm:spPr/>
    </dgm:pt>
    <dgm:pt modelId="{5C51227F-6F76-4A5E-98CB-B5E326418C92}" type="pres">
      <dgm:prSet presAssocID="{30F060E0-2F68-4C65-BC57-EEEBD1B3128C}" presName="composite" presStyleCnt="0"/>
      <dgm:spPr/>
    </dgm:pt>
    <dgm:pt modelId="{F378BC46-8775-4500-9E29-2ACFD9762804}" type="pres">
      <dgm:prSet presAssocID="{30F060E0-2F68-4C65-BC57-EEEBD1B3128C}" presName="parentText" presStyleLbl="alignNode1" presStyleIdx="2" presStyleCnt="5">
        <dgm:presLayoutVars>
          <dgm:chMax val="1"/>
          <dgm:bulletEnabled val="1"/>
        </dgm:presLayoutVars>
      </dgm:prSet>
      <dgm:spPr/>
    </dgm:pt>
    <dgm:pt modelId="{8D8CD8F8-8AEF-4506-9B25-A9FF386A49C4}" type="pres">
      <dgm:prSet presAssocID="{30F060E0-2F68-4C65-BC57-EEEBD1B3128C}" presName="descendantText" presStyleLbl="alignAcc1" presStyleIdx="2" presStyleCnt="5">
        <dgm:presLayoutVars>
          <dgm:bulletEnabled val="1"/>
        </dgm:presLayoutVars>
      </dgm:prSet>
      <dgm:spPr/>
    </dgm:pt>
    <dgm:pt modelId="{361DB8CE-60AE-4B38-9EF5-BF8D2BC445BA}" type="pres">
      <dgm:prSet presAssocID="{7DD01048-A286-4EF4-98F5-287922559D8F}" presName="sp" presStyleCnt="0"/>
      <dgm:spPr/>
    </dgm:pt>
    <dgm:pt modelId="{5AE59D4A-3A9E-4693-8F8B-58DBC38E8E99}" type="pres">
      <dgm:prSet presAssocID="{C35C66C7-4C1D-4EAB-BDAE-CD1A47C7201E}" presName="composite" presStyleCnt="0"/>
      <dgm:spPr/>
    </dgm:pt>
    <dgm:pt modelId="{28C7812E-C9A9-41A5-804C-A17BE6DA9B67}" type="pres">
      <dgm:prSet presAssocID="{C35C66C7-4C1D-4EAB-BDAE-CD1A47C7201E}" presName="parentText" presStyleLbl="alignNode1" presStyleIdx="3" presStyleCnt="5">
        <dgm:presLayoutVars>
          <dgm:chMax val="1"/>
          <dgm:bulletEnabled val="1"/>
        </dgm:presLayoutVars>
      </dgm:prSet>
      <dgm:spPr/>
    </dgm:pt>
    <dgm:pt modelId="{83CC23C9-82CF-4FD7-BC61-9592C65AE5CF}" type="pres">
      <dgm:prSet presAssocID="{C35C66C7-4C1D-4EAB-BDAE-CD1A47C7201E}" presName="descendantText" presStyleLbl="alignAcc1" presStyleIdx="3" presStyleCnt="5">
        <dgm:presLayoutVars>
          <dgm:bulletEnabled val="1"/>
        </dgm:presLayoutVars>
      </dgm:prSet>
      <dgm:spPr/>
    </dgm:pt>
    <dgm:pt modelId="{58D0F431-4276-4931-A979-34B006BBFB1A}" type="pres">
      <dgm:prSet presAssocID="{7C1790CE-96D4-4D13-A678-40DBBF034466}" presName="sp" presStyleCnt="0"/>
      <dgm:spPr/>
    </dgm:pt>
    <dgm:pt modelId="{7E31EF96-B7A4-4063-8515-361DF6FFFEFC}" type="pres">
      <dgm:prSet presAssocID="{5750E594-5C37-4800-90C4-9EC9EFAE7573}" presName="composite" presStyleCnt="0"/>
      <dgm:spPr/>
    </dgm:pt>
    <dgm:pt modelId="{A26B8558-DB87-4CEC-A6F5-996C06CDCED2}" type="pres">
      <dgm:prSet presAssocID="{5750E594-5C37-4800-90C4-9EC9EFAE7573}" presName="parentText" presStyleLbl="alignNode1" presStyleIdx="4" presStyleCnt="5">
        <dgm:presLayoutVars>
          <dgm:chMax val="1"/>
          <dgm:bulletEnabled val="1"/>
        </dgm:presLayoutVars>
      </dgm:prSet>
      <dgm:spPr/>
    </dgm:pt>
    <dgm:pt modelId="{28EE26F8-6E3C-4317-9CCF-459CC4F99680}" type="pres">
      <dgm:prSet presAssocID="{5750E594-5C37-4800-90C4-9EC9EFAE7573}" presName="descendantText" presStyleLbl="alignAcc1" presStyleIdx="4" presStyleCnt="5">
        <dgm:presLayoutVars>
          <dgm:bulletEnabled val="1"/>
        </dgm:presLayoutVars>
      </dgm:prSet>
      <dgm:spPr/>
    </dgm:pt>
  </dgm:ptLst>
  <dgm:cxnLst>
    <dgm:cxn modelId="{A0857D0B-FF6E-4946-9096-B9218A77A437}" srcId="{30F060E0-2F68-4C65-BC57-EEEBD1B3128C}" destId="{3ED62735-209F-4863-8C49-C3BEB5F022FD}" srcOrd="0" destOrd="0" parTransId="{E3DD57D3-6B15-44AD-A52B-7B8F08817F3D}" sibTransId="{11E47D5C-27AB-4E5E-94FF-AAF7E2B6B722}"/>
    <dgm:cxn modelId="{5C15D91C-C191-40C2-B893-383B6352B655}" type="presOf" srcId="{9C54F272-BC14-496A-BE5D-B89791886D11}" destId="{DE9C9745-1E8A-4246-BC76-08715AA2082D}" srcOrd="0" destOrd="0" presId="urn:microsoft.com/office/officeart/2005/8/layout/chevron2"/>
    <dgm:cxn modelId="{D717B122-1B36-4196-9EE5-BB76B20CF070}" srcId="{D86A4E5D-3EB3-4DEB-A5D0-3001FDB6E8A7}" destId="{5750E594-5C37-4800-90C4-9EC9EFAE7573}" srcOrd="4" destOrd="0" parTransId="{96EF9EC6-06DB-461D-93C5-BE19CB258110}" sibTransId="{B29CD491-67F9-49D9-A965-C8B218ADEBB0}"/>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01AE3371-CDE9-41F2-A30D-2B8BF57CA405}" srcId="{5750E594-5C37-4800-90C4-9EC9EFAE7573}" destId="{8B7D8857-6841-46F9-BC40-52FA7BFC3ED3}" srcOrd="0" destOrd="0" parTransId="{DDA75739-C603-412A-95F6-0C0DAFB0683A}" sibTransId="{DE3B94D2-5D2D-4868-A6F5-3D46FD0C3FF5}"/>
    <dgm:cxn modelId="{77F67C78-CFEE-4463-864A-31B68642F70D}" type="presOf" srcId="{C35C66C7-4C1D-4EAB-BDAE-CD1A47C7201E}" destId="{28C7812E-C9A9-41A5-804C-A17BE6DA9B67}"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47A1857D-0AF0-46BA-BEF8-D94D4707D677}" srcId="{C35C66C7-4C1D-4EAB-BDAE-CD1A47C7201E}" destId="{2D34D264-A210-4A6F-9FB7-6AC488B2B123}" srcOrd="0" destOrd="0" parTransId="{CBAC00D5-2C60-4D8A-9575-23A1DB3EDF6D}" sibTransId="{25F34E86-9A10-4CDF-BAA3-07BEDBA8AAEA}"/>
    <dgm:cxn modelId="{5D724C86-8AFF-4D46-8F2B-490EDC500D9D}" type="presOf" srcId="{8B7D8857-6841-46F9-BC40-52FA7BFC3ED3}" destId="{28EE26F8-6E3C-4317-9CCF-459CC4F99680}" srcOrd="0" destOrd="0" presId="urn:microsoft.com/office/officeart/2005/8/layout/chevron2"/>
    <dgm:cxn modelId="{80B5A989-D6FB-495C-AE61-3C96A57C9185}" type="presOf" srcId="{30F060E0-2F68-4C65-BC57-EEEBD1B3128C}" destId="{F378BC46-8775-4500-9E29-2ACFD9762804}" srcOrd="0" destOrd="0" presId="urn:microsoft.com/office/officeart/2005/8/layout/chevron2"/>
    <dgm:cxn modelId="{2A02458B-4C4B-428A-9D85-C12AB26A7E68}" srcId="{E3C8F184-2194-4DF0-8789-D6A9D07EB375}" destId="{9C54F272-BC14-496A-BE5D-B89791886D11}" srcOrd="0" destOrd="0" parTransId="{CAF96C0D-D6C4-4A15-953E-AC3AE2A913B5}" sibTransId="{D4C489C0-0DA1-4AD8-8D02-97E023783C1D}"/>
    <dgm:cxn modelId="{0FE831A8-8060-4032-92A2-919D970814DD}" srcId="{D86A4E5D-3EB3-4DEB-A5D0-3001FDB6E8A7}" destId="{30F060E0-2F68-4C65-BC57-EEEBD1B3128C}" srcOrd="2" destOrd="0" parTransId="{B76A34DB-3DB9-4698-9A2B-E4515D626957}" sibTransId="{7DD01048-A286-4EF4-98F5-287922559D8F}"/>
    <dgm:cxn modelId="{B9A3EAAF-5D07-4D8F-AF56-4077E138E6B7}" srcId="{D86A4E5D-3EB3-4DEB-A5D0-3001FDB6E8A7}" destId="{C35C66C7-4C1D-4EAB-BDAE-CD1A47C7201E}" srcOrd="3" destOrd="0" parTransId="{B11F8F08-3DA0-45D1-89CE-FE81847EB4D1}" sibTransId="{7C1790CE-96D4-4D13-A678-40DBBF034466}"/>
    <dgm:cxn modelId="{313F14B5-DAC7-45A0-BCB0-BC13986A6188}" srcId="{D86A4E5D-3EB3-4DEB-A5D0-3001FDB6E8A7}" destId="{906634BA-5DC7-46E7-AEE8-5DC965C90A46}" srcOrd="1" destOrd="0" parTransId="{B8F3E198-8B3B-49B8-927E-F833266BFF55}" sibTransId="{1D3D050C-11D8-4571-B7D9-C6C1BA605C35}"/>
    <dgm:cxn modelId="{D1B68FBD-29FF-4C21-AE90-463EC64FF9CA}" type="presOf" srcId="{3ED62735-209F-4863-8C49-C3BEB5F022FD}" destId="{8D8CD8F8-8AEF-4506-9B25-A9FF386A49C4}" srcOrd="0" destOrd="0" presId="urn:microsoft.com/office/officeart/2005/8/layout/chevron2"/>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9BD527E5-D9F4-40BA-9144-069B66283B35}" type="presOf" srcId="{5750E594-5C37-4800-90C4-9EC9EFAE7573}" destId="{A26B8558-DB87-4CEC-A6F5-996C06CDCED2}" srcOrd="0" destOrd="0" presId="urn:microsoft.com/office/officeart/2005/8/layout/chevron2"/>
    <dgm:cxn modelId="{2E28E5F7-2BEA-44A9-A9A3-8E89F44A361F}" type="presOf" srcId="{2D34D264-A210-4A6F-9FB7-6AC488B2B123}" destId="{83CC23C9-82CF-4FD7-BC61-9592C65AE5CF}" srcOrd="0" destOrd="0" presId="urn:microsoft.com/office/officeart/2005/8/layout/chevron2"/>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58840B0E-DAF4-4A70-BC85-1990890E1610}" type="presParOf" srcId="{B6F553D4-98EF-4B93-BBFC-BC2852B046C3}" destId="{966BF54A-5922-4CAB-ADAE-591412A2A20E}" srcOrd="3" destOrd="0" presId="urn:microsoft.com/office/officeart/2005/8/layout/chevron2"/>
    <dgm:cxn modelId="{A02500C4-6055-4EAE-9713-84EA1FE3D1D3}" type="presParOf" srcId="{B6F553D4-98EF-4B93-BBFC-BC2852B046C3}" destId="{5C51227F-6F76-4A5E-98CB-B5E326418C92}" srcOrd="4" destOrd="0" presId="urn:microsoft.com/office/officeart/2005/8/layout/chevron2"/>
    <dgm:cxn modelId="{88A1A3DA-9B13-4EB4-97C3-2B00AA49CB30}" type="presParOf" srcId="{5C51227F-6F76-4A5E-98CB-B5E326418C92}" destId="{F378BC46-8775-4500-9E29-2ACFD9762804}" srcOrd="0" destOrd="0" presId="urn:microsoft.com/office/officeart/2005/8/layout/chevron2"/>
    <dgm:cxn modelId="{D6E3D404-4897-4A82-AC8C-025944A31B43}" type="presParOf" srcId="{5C51227F-6F76-4A5E-98CB-B5E326418C92}" destId="{8D8CD8F8-8AEF-4506-9B25-A9FF386A49C4}" srcOrd="1" destOrd="0" presId="urn:microsoft.com/office/officeart/2005/8/layout/chevron2"/>
    <dgm:cxn modelId="{DF25CBA5-2D84-4D30-86E4-F94BEEC10462}" type="presParOf" srcId="{B6F553D4-98EF-4B93-BBFC-BC2852B046C3}" destId="{361DB8CE-60AE-4B38-9EF5-BF8D2BC445BA}" srcOrd="5" destOrd="0" presId="urn:microsoft.com/office/officeart/2005/8/layout/chevron2"/>
    <dgm:cxn modelId="{21020658-905E-42D2-9690-AF6A2F56A864}" type="presParOf" srcId="{B6F553D4-98EF-4B93-BBFC-BC2852B046C3}" destId="{5AE59D4A-3A9E-4693-8F8B-58DBC38E8E99}" srcOrd="6" destOrd="0" presId="urn:microsoft.com/office/officeart/2005/8/layout/chevron2"/>
    <dgm:cxn modelId="{E317176A-F6E1-4D38-B15F-EC1BCFA0A294}" type="presParOf" srcId="{5AE59D4A-3A9E-4693-8F8B-58DBC38E8E99}" destId="{28C7812E-C9A9-41A5-804C-A17BE6DA9B67}" srcOrd="0" destOrd="0" presId="urn:microsoft.com/office/officeart/2005/8/layout/chevron2"/>
    <dgm:cxn modelId="{AA41E921-92F7-427D-9770-DEA35B5DD455}" type="presParOf" srcId="{5AE59D4A-3A9E-4693-8F8B-58DBC38E8E99}" destId="{83CC23C9-82CF-4FD7-BC61-9592C65AE5CF}" srcOrd="1" destOrd="0" presId="urn:microsoft.com/office/officeart/2005/8/layout/chevron2"/>
    <dgm:cxn modelId="{9C6825E8-BB94-4F8C-B1B3-59105577F93C}" type="presParOf" srcId="{B6F553D4-98EF-4B93-BBFC-BC2852B046C3}" destId="{58D0F431-4276-4931-A979-34B006BBFB1A}" srcOrd="7" destOrd="0" presId="urn:microsoft.com/office/officeart/2005/8/layout/chevron2"/>
    <dgm:cxn modelId="{DA55768F-04C8-4DAE-9E17-89541BBD84F5}" type="presParOf" srcId="{B6F553D4-98EF-4B93-BBFC-BC2852B046C3}" destId="{7E31EF96-B7A4-4063-8515-361DF6FFFEFC}" srcOrd="8" destOrd="0" presId="urn:microsoft.com/office/officeart/2005/8/layout/chevron2"/>
    <dgm:cxn modelId="{ACA5190A-ECCE-4410-A48C-756C70279D2D}" type="presParOf" srcId="{7E31EF96-B7A4-4063-8515-361DF6FFFEFC}" destId="{A26B8558-DB87-4CEC-A6F5-996C06CDCED2}" srcOrd="0" destOrd="0" presId="urn:microsoft.com/office/officeart/2005/8/layout/chevron2"/>
    <dgm:cxn modelId="{C1B89924-4188-474A-97A9-8357AC7D0268}" type="presParOf" srcId="{7E31EF96-B7A4-4063-8515-361DF6FFFEFC}" destId="{28EE26F8-6E3C-4317-9CCF-459CC4F9968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dgm:spPr>
        <a:solidFill>
          <a:srgbClr val="00B0F0"/>
        </a:solidFill>
      </dgm:spPr>
      <dgm:t>
        <a:bodyPr/>
        <a:lstStyle/>
        <a:p>
          <a:r>
            <a:rPr lang="en-US"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dgm:spPr>
        <a:solidFill>
          <a:schemeClr val="bg1">
            <a:alpha val="90000"/>
          </a:schemeClr>
        </a:solidFill>
      </dgm:spPr>
      <dgm:t>
        <a:bodyPr/>
        <a:lstStyle/>
        <a:p>
          <a:r>
            <a:rPr lang="en-US" dirty="0"/>
            <a:t>Revitalization </a:t>
          </a:r>
          <a:r>
            <a:rPr lang="en-US" u="sng" dirty="0"/>
            <a:t>Tool #1</a:t>
          </a:r>
          <a:r>
            <a:rPr lang="en-US" dirty="0"/>
            <a:t>: Lifecycle Curve</a:t>
          </a:r>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dgm:spPr>
        <a:solidFill>
          <a:srgbClr val="00B0F0"/>
        </a:solidFill>
      </dgm:spPr>
      <dgm:t>
        <a:bodyPr/>
        <a:lstStyle/>
        <a:p>
          <a:r>
            <a:rPr lang="en-US"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dgm:spPr>
        <a:solidFill>
          <a:schemeClr val="bg1"/>
        </a:solidFill>
      </dgm:spPr>
      <dgm:t>
        <a:bodyPr/>
        <a:lstStyle/>
        <a:p>
          <a:r>
            <a:rPr lang="en-US" dirty="0"/>
            <a:t>American Culture and The Church</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30F060E0-2F68-4C65-BC57-EEEBD1B3128C}">
      <dgm:prSet phldrT="[Text]"/>
      <dgm:spPr>
        <a:solidFill>
          <a:srgbClr val="00B0F0"/>
        </a:solidFill>
      </dgm:spPr>
      <dgm:t>
        <a:bodyPr/>
        <a:lstStyle/>
        <a:p>
          <a:r>
            <a:rPr lang="en-US" dirty="0"/>
            <a:t>3</a:t>
          </a:r>
        </a:p>
      </dgm:t>
    </dgm:pt>
    <dgm:pt modelId="{B76A34DB-3DB9-4698-9A2B-E4515D626957}" type="parTrans" cxnId="{0FE831A8-8060-4032-92A2-919D970814DD}">
      <dgm:prSet/>
      <dgm:spPr/>
      <dgm:t>
        <a:bodyPr/>
        <a:lstStyle/>
        <a:p>
          <a:endParaRPr lang="en-US"/>
        </a:p>
      </dgm:t>
    </dgm:pt>
    <dgm:pt modelId="{7DD01048-A286-4EF4-98F5-287922559D8F}" type="sibTrans" cxnId="{0FE831A8-8060-4032-92A2-919D970814DD}">
      <dgm:prSet/>
      <dgm:spPr/>
      <dgm:t>
        <a:bodyPr/>
        <a:lstStyle/>
        <a:p>
          <a:endParaRPr lang="en-US"/>
        </a:p>
      </dgm:t>
    </dgm:pt>
    <dgm:pt modelId="{3ED62735-209F-4863-8C49-C3BEB5F022FD}">
      <dgm:prSet phldrT="[Text]"/>
      <dgm:spPr>
        <a:solidFill>
          <a:schemeClr val="bg1"/>
        </a:solidFill>
      </dgm:spPr>
      <dgm:t>
        <a:bodyPr/>
        <a:lstStyle/>
        <a:p>
          <a:r>
            <a:rPr lang="en-US" dirty="0"/>
            <a:t>Overcoming Growth Barriers </a:t>
          </a:r>
        </a:p>
      </dgm:t>
    </dgm:pt>
    <dgm:pt modelId="{E3DD57D3-6B15-44AD-A52B-7B8F08817F3D}" type="parTrans" cxnId="{A0857D0B-FF6E-4946-9096-B9218A77A437}">
      <dgm:prSet/>
      <dgm:spPr/>
      <dgm:t>
        <a:bodyPr/>
        <a:lstStyle/>
        <a:p>
          <a:endParaRPr lang="en-US"/>
        </a:p>
      </dgm:t>
    </dgm:pt>
    <dgm:pt modelId="{11E47D5C-27AB-4E5E-94FF-AAF7E2B6B722}" type="sibTrans" cxnId="{A0857D0B-FF6E-4946-9096-B9218A77A437}">
      <dgm:prSet/>
      <dgm:spPr/>
      <dgm:t>
        <a:bodyPr/>
        <a:lstStyle/>
        <a:p>
          <a:endParaRPr lang="en-US"/>
        </a:p>
      </dgm:t>
    </dgm:pt>
    <dgm:pt modelId="{C35C66C7-4C1D-4EAB-BDAE-CD1A47C7201E}">
      <dgm:prSet phldrT="[Text]"/>
      <dgm:spPr>
        <a:solidFill>
          <a:srgbClr val="00B0F0"/>
        </a:solidFill>
      </dgm:spPr>
      <dgm:t>
        <a:bodyPr/>
        <a:lstStyle/>
        <a:p>
          <a:r>
            <a:rPr lang="en-US" dirty="0"/>
            <a:t>4</a:t>
          </a:r>
        </a:p>
      </dgm:t>
    </dgm:pt>
    <dgm:pt modelId="{B11F8F08-3DA0-45D1-89CE-FE81847EB4D1}" type="parTrans" cxnId="{B9A3EAAF-5D07-4D8F-AF56-4077E138E6B7}">
      <dgm:prSet/>
      <dgm:spPr/>
      <dgm:t>
        <a:bodyPr/>
        <a:lstStyle/>
        <a:p>
          <a:endParaRPr lang="en-US"/>
        </a:p>
      </dgm:t>
    </dgm:pt>
    <dgm:pt modelId="{7C1790CE-96D4-4D13-A678-40DBBF034466}" type="sibTrans" cxnId="{B9A3EAAF-5D07-4D8F-AF56-4077E138E6B7}">
      <dgm:prSet/>
      <dgm:spPr/>
      <dgm:t>
        <a:bodyPr/>
        <a:lstStyle/>
        <a:p>
          <a:endParaRPr lang="en-US"/>
        </a:p>
      </dgm:t>
    </dgm:pt>
    <dgm:pt modelId="{8B7D8857-6841-46F9-BC40-52FA7BFC3ED3}">
      <dgm:prSet phldrT="[Text]"/>
      <dgm:spPr>
        <a:solidFill>
          <a:schemeClr val="bg1"/>
        </a:solidFill>
      </dgm:spPr>
      <dgm:t>
        <a:bodyPr/>
        <a:lstStyle/>
        <a:p>
          <a:r>
            <a:rPr lang="en-US" u="sng" dirty="0"/>
            <a:t>Tool #2:</a:t>
          </a:r>
          <a:r>
            <a:rPr lang="en-US" dirty="0"/>
            <a:t> The Fishbone Diagram  </a:t>
          </a:r>
        </a:p>
      </dgm:t>
    </dgm:pt>
    <dgm:pt modelId="{DDA75739-C603-412A-95F6-0C0DAFB0683A}" type="parTrans" cxnId="{01AE3371-CDE9-41F2-A30D-2B8BF57CA405}">
      <dgm:prSet/>
      <dgm:spPr/>
      <dgm:t>
        <a:bodyPr/>
        <a:lstStyle/>
        <a:p>
          <a:endParaRPr lang="en-US"/>
        </a:p>
      </dgm:t>
    </dgm:pt>
    <dgm:pt modelId="{DE3B94D2-5D2D-4868-A6F5-3D46FD0C3FF5}" type="sibTrans" cxnId="{01AE3371-CDE9-41F2-A30D-2B8BF57CA405}">
      <dgm:prSet/>
      <dgm:spPr/>
      <dgm:t>
        <a:bodyPr/>
        <a:lstStyle/>
        <a:p>
          <a:endParaRPr lang="en-US"/>
        </a:p>
      </dgm:t>
    </dgm:pt>
    <dgm:pt modelId="{2D34D264-A210-4A6F-9FB7-6AC488B2B123}">
      <dgm:prSet phldrT="[Text]"/>
      <dgm:spPr>
        <a:solidFill>
          <a:srgbClr val="00B0F0"/>
        </a:solidFill>
      </dgm:spPr>
      <dgm:t>
        <a:bodyPr/>
        <a:lstStyle/>
        <a:p>
          <a:r>
            <a:rPr lang="en-US" dirty="0"/>
            <a:t>Society </a:t>
          </a:r>
          <a:r>
            <a:rPr lang="en-US" i="1" dirty="0"/>
            <a:t>Future Trends Report </a:t>
          </a:r>
        </a:p>
      </dgm:t>
    </dgm:pt>
    <dgm:pt modelId="{CBAC00D5-2C60-4D8A-9575-23A1DB3EDF6D}" type="parTrans" cxnId="{47A1857D-0AF0-46BA-BEF8-D94D4707D677}">
      <dgm:prSet/>
      <dgm:spPr/>
      <dgm:t>
        <a:bodyPr/>
        <a:lstStyle/>
        <a:p>
          <a:endParaRPr lang="en-US"/>
        </a:p>
      </dgm:t>
    </dgm:pt>
    <dgm:pt modelId="{25F34E86-9A10-4CDF-BAA3-07BEDBA8AAEA}" type="sibTrans" cxnId="{47A1857D-0AF0-46BA-BEF8-D94D4707D677}">
      <dgm:prSet/>
      <dgm:spPr/>
      <dgm:t>
        <a:bodyPr/>
        <a:lstStyle/>
        <a:p>
          <a:endParaRPr lang="en-US"/>
        </a:p>
      </dgm:t>
    </dgm:pt>
    <dgm:pt modelId="{5750E594-5C37-4800-90C4-9EC9EFAE7573}">
      <dgm:prSet phldrT="[Text]"/>
      <dgm:spPr>
        <a:solidFill>
          <a:srgbClr val="00B0F0"/>
        </a:solidFill>
      </dgm:spPr>
      <dgm:t>
        <a:bodyPr/>
        <a:lstStyle/>
        <a:p>
          <a:r>
            <a:rPr lang="en-US" dirty="0"/>
            <a:t>5</a:t>
          </a:r>
        </a:p>
      </dgm:t>
    </dgm:pt>
    <dgm:pt modelId="{96EF9EC6-06DB-461D-93C5-BE19CB258110}" type="parTrans" cxnId="{D717B122-1B36-4196-9EE5-BB76B20CF070}">
      <dgm:prSet/>
      <dgm:spPr/>
      <dgm:t>
        <a:bodyPr/>
        <a:lstStyle/>
        <a:p>
          <a:endParaRPr lang="en-US"/>
        </a:p>
      </dgm:t>
    </dgm:pt>
    <dgm:pt modelId="{B29CD491-67F9-49D9-A965-C8B218ADEBB0}" type="sibTrans" cxnId="{D717B122-1B36-4196-9EE5-BB76B20CF070}">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5">
        <dgm:presLayoutVars>
          <dgm:chMax val="1"/>
          <dgm:bulletEnabled val="1"/>
        </dgm:presLayoutVars>
      </dgm:prSet>
      <dgm:spPr/>
    </dgm:pt>
    <dgm:pt modelId="{DE9C9745-1E8A-4246-BC76-08715AA2082D}" type="pres">
      <dgm:prSet presAssocID="{E3C8F184-2194-4DF0-8789-D6A9D07EB375}" presName="descendantText" presStyleLbl="alignAcc1" presStyleIdx="0" presStyleCnt="5">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5">
        <dgm:presLayoutVars>
          <dgm:chMax val="1"/>
          <dgm:bulletEnabled val="1"/>
        </dgm:presLayoutVars>
      </dgm:prSet>
      <dgm:spPr/>
    </dgm:pt>
    <dgm:pt modelId="{BCF5CC6D-F16A-4D75-BD8C-B8A67F2F7853}" type="pres">
      <dgm:prSet presAssocID="{906634BA-5DC7-46E7-AEE8-5DC965C90A46}" presName="descendantText" presStyleLbl="alignAcc1" presStyleIdx="1" presStyleCnt="5">
        <dgm:presLayoutVars>
          <dgm:bulletEnabled val="1"/>
        </dgm:presLayoutVars>
      </dgm:prSet>
      <dgm:spPr/>
    </dgm:pt>
    <dgm:pt modelId="{966BF54A-5922-4CAB-ADAE-591412A2A20E}" type="pres">
      <dgm:prSet presAssocID="{1D3D050C-11D8-4571-B7D9-C6C1BA605C35}" presName="sp" presStyleCnt="0"/>
      <dgm:spPr/>
    </dgm:pt>
    <dgm:pt modelId="{5C51227F-6F76-4A5E-98CB-B5E326418C92}" type="pres">
      <dgm:prSet presAssocID="{30F060E0-2F68-4C65-BC57-EEEBD1B3128C}" presName="composite" presStyleCnt="0"/>
      <dgm:spPr/>
    </dgm:pt>
    <dgm:pt modelId="{F378BC46-8775-4500-9E29-2ACFD9762804}" type="pres">
      <dgm:prSet presAssocID="{30F060E0-2F68-4C65-BC57-EEEBD1B3128C}" presName="parentText" presStyleLbl="alignNode1" presStyleIdx="2" presStyleCnt="5">
        <dgm:presLayoutVars>
          <dgm:chMax val="1"/>
          <dgm:bulletEnabled val="1"/>
        </dgm:presLayoutVars>
      </dgm:prSet>
      <dgm:spPr/>
    </dgm:pt>
    <dgm:pt modelId="{8D8CD8F8-8AEF-4506-9B25-A9FF386A49C4}" type="pres">
      <dgm:prSet presAssocID="{30F060E0-2F68-4C65-BC57-EEEBD1B3128C}" presName="descendantText" presStyleLbl="alignAcc1" presStyleIdx="2" presStyleCnt="5">
        <dgm:presLayoutVars>
          <dgm:bulletEnabled val="1"/>
        </dgm:presLayoutVars>
      </dgm:prSet>
      <dgm:spPr/>
    </dgm:pt>
    <dgm:pt modelId="{361DB8CE-60AE-4B38-9EF5-BF8D2BC445BA}" type="pres">
      <dgm:prSet presAssocID="{7DD01048-A286-4EF4-98F5-287922559D8F}" presName="sp" presStyleCnt="0"/>
      <dgm:spPr/>
    </dgm:pt>
    <dgm:pt modelId="{5AE59D4A-3A9E-4693-8F8B-58DBC38E8E99}" type="pres">
      <dgm:prSet presAssocID="{C35C66C7-4C1D-4EAB-BDAE-CD1A47C7201E}" presName="composite" presStyleCnt="0"/>
      <dgm:spPr/>
    </dgm:pt>
    <dgm:pt modelId="{28C7812E-C9A9-41A5-804C-A17BE6DA9B67}" type="pres">
      <dgm:prSet presAssocID="{C35C66C7-4C1D-4EAB-BDAE-CD1A47C7201E}" presName="parentText" presStyleLbl="alignNode1" presStyleIdx="3" presStyleCnt="5">
        <dgm:presLayoutVars>
          <dgm:chMax val="1"/>
          <dgm:bulletEnabled val="1"/>
        </dgm:presLayoutVars>
      </dgm:prSet>
      <dgm:spPr/>
    </dgm:pt>
    <dgm:pt modelId="{83CC23C9-82CF-4FD7-BC61-9592C65AE5CF}" type="pres">
      <dgm:prSet presAssocID="{C35C66C7-4C1D-4EAB-BDAE-CD1A47C7201E}" presName="descendantText" presStyleLbl="alignAcc1" presStyleIdx="3" presStyleCnt="5">
        <dgm:presLayoutVars>
          <dgm:bulletEnabled val="1"/>
        </dgm:presLayoutVars>
      </dgm:prSet>
      <dgm:spPr/>
    </dgm:pt>
    <dgm:pt modelId="{58D0F431-4276-4931-A979-34B006BBFB1A}" type="pres">
      <dgm:prSet presAssocID="{7C1790CE-96D4-4D13-A678-40DBBF034466}" presName="sp" presStyleCnt="0"/>
      <dgm:spPr/>
    </dgm:pt>
    <dgm:pt modelId="{7E31EF96-B7A4-4063-8515-361DF6FFFEFC}" type="pres">
      <dgm:prSet presAssocID="{5750E594-5C37-4800-90C4-9EC9EFAE7573}" presName="composite" presStyleCnt="0"/>
      <dgm:spPr/>
    </dgm:pt>
    <dgm:pt modelId="{A26B8558-DB87-4CEC-A6F5-996C06CDCED2}" type="pres">
      <dgm:prSet presAssocID="{5750E594-5C37-4800-90C4-9EC9EFAE7573}" presName="parentText" presStyleLbl="alignNode1" presStyleIdx="4" presStyleCnt="5">
        <dgm:presLayoutVars>
          <dgm:chMax val="1"/>
          <dgm:bulletEnabled val="1"/>
        </dgm:presLayoutVars>
      </dgm:prSet>
      <dgm:spPr/>
    </dgm:pt>
    <dgm:pt modelId="{28EE26F8-6E3C-4317-9CCF-459CC4F99680}" type="pres">
      <dgm:prSet presAssocID="{5750E594-5C37-4800-90C4-9EC9EFAE7573}" presName="descendantText" presStyleLbl="alignAcc1" presStyleIdx="4" presStyleCnt="5">
        <dgm:presLayoutVars>
          <dgm:bulletEnabled val="1"/>
        </dgm:presLayoutVars>
      </dgm:prSet>
      <dgm:spPr/>
    </dgm:pt>
  </dgm:ptLst>
  <dgm:cxnLst>
    <dgm:cxn modelId="{A0857D0B-FF6E-4946-9096-B9218A77A437}" srcId="{30F060E0-2F68-4C65-BC57-EEEBD1B3128C}" destId="{3ED62735-209F-4863-8C49-C3BEB5F022FD}" srcOrd="0" destOrd="0" parTransId="{E3DD57D3-6B15-44AD-A52B-7B8F08817F3D}" sibTransId="{11E47D5C-27AB-4E5E-94FF-AAF7E2B6B722}"/>
    <dgm:cxn modelId="{5C15D91C-C191-40C2-B893-383B6352B655}" type="presOf" srcId="{9C54F272-BC14-496A-BE5D-B89791886D11}" destId="{DE9C9745-1E8A-4246-BC76-08715AA2082D}" srcOrd="0" destOrd="0" presId="urn:microsoft.com/office/officeart/2005/8/layout/chevron2"/>
    <dgm:cxn modelId="{D717B122-1B36-4196-9EE5-BB76B20CF070}" srcId="{D86A4E5D-3EB3-4DEB-A5D0-3001FDB6E8A7}" destId="{5750E594-5C37-4800-90C4-9EC9EFAE7573}" srcOrd="4" destOrd="0" parTransId="{96EF9EC6-06DB-461D-93C5-BE19CB258110}" sibTransId="{B29CD491-67F9-49D9-A965-C8B218ADEBB0}"/>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01AE3371-CDE9-41F2-A30D-2B8BF57CA405}" srcId="{5750E594-5C37-4800-90C4-9EC9EFAE7573}" destId="{8B7D8857-6841-46F9-BC40-52FA7BFC3ED3}" srcOrd="0" destOrd="0" parTransId="{DDA75739-C603-412A-95F6-0C0DAFB0683A}" sibTransId="{DE3B94D2-5D2D-4868-A6F5-3D46FD0C3FF5}"/>
    <dgm:cxn modelId="{77F67C78-CFEE-4463-864A-31B68642F70D}" type="presOf" srcId="{C35C66C7-4C1D-4EAB-BDAE-CD1A47C7201E}" destId="{28C7812E-C9A9-41A5-804C-A17BE6DA9B67}"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47A1857D-0AF0-46BA-BEF8-D94D4707D677}" srcId="{C35C66C7-4C1D-4EAB-BDAE-CD1A47C7201E}" destId="{2D34D264-A210-4A6F-9FB7-6AC488B2B123}" srcOrd="0" destOrd="0" parTransId="{CBAC00D5-2C60-4D8A-9575-23A1DB3EDF6D}" sibTransId="{25F34E86-9A10-4CDF-BAA3-07BEDBA8AAEA}"/>
    <dgm:cxn modelId="{5D724C86-8AFF-4D46-8F2B-490EDC500D9D}" type="presOf" srcId="{8B7D8857-6841-46F9-BC40-52FA7BFC3ED3}" destId="{28EE26F8-6E3C-4317-9CCF-459CC4F99680}" srcOrd="0" destOrd="0" presId="urn:microsoft.com/office/officeart/2005/8/layout/chevron2"/>
    <dgm:cxn modelId="{80B5A989-D6FB-495C-AE61-3C96A57C9185}" type="presOf" srcId="{30F060E0-2F68-4C65-BC57-EEEBD1B3128C}" destId="{F378BC46-8775-4500-9E29-2ACFD9762804}" srcOrd="0" destOrd="0" presId="urn:microsoft.com/office/officeart/2005/8/layout/chevron2"/>
    <dgm:cxn modelId="{2A02458B-4C4B-428A-9D85-C12AB26A7E68}" srcId="{E3C8F184-2194-4DF0-8789-D6A9D07EB375}" destId="{9C54F272-BC14-496A-BE5D-B89791886D11}" srcOrd="0" destOrd="0" parTransId="{CAF96C0D-D6C4-4A15-953E-AC3AE2A913B5}" sibTransId="{D4C489C0-0DA1-4AD8-8D02-97E023783C1D}"/>
    <dgm:cxn modelId="{0FE831A8-8060-4032-92A2-919D970814DD}" srcId="{D86A4E5D-3EB3-4DEB-A5D0-3001FDB6E8A7}" destId="{30F060E0-2F68-4C65-BC57-EEEBD1B3128C}" srcOrd="2" destOrd="0" parTransId="{B76A34DB-3DB9-4698-9A2B-E4515D626957}" sibTransId="{7DD01048-A286-4EF4-98F5-287922559D8F}"/>
    <dgm:cxn modelId="{B9A3EAAF-5D07-4D8F-AF56-4077E138E6B7}" srcId="{D86A4E5D-3EB3-4DEB-A5D0-3001FDB6E8A7}" destId="{C35C66C7-4C1D-4EAB-BDAE-CD1A47C7201E}" srcOrd="3" destOrd="0" parTransId="{B11F8F08-3DA0-45D1-89CE-FE81847EB4D1}" sibTransId="{7C1790CE-96D4-4D13-A678-40DBBF034466}"/>
    <dgm:cxn modelId="{313F14B5-DAC7-45A0-BCB0-BC13986A6188}" srcId="{D86A4E5D-3EB3-4DEB-A5D0-3001FDB6E8A7}" destId="{906634BA-5DC7-46E7-AEE8-5DC965C90A46}" srcOrd="1" destOrd="0" parTransId="{B8F3E198-8B3B-49B8-927E-F833266BFF55}" sibTransId="{1D3D050C-11D8-4571-B7D9-C6C1BA605C35}"/>
    <dgm:cxn modelId="{D1B68FBD-29FF-4C21-AE90-463EC64FF9CA}" type="presOf" srcId="{3ED62735-209F-4863-8C49-C3BEB5F022FD}" destId="{8D8CD8F8-8AEF-4506-9B25-A9FF386A49C4}" srcOrd="0" destOrd="0" presId="urn:microsoft.com/office/officeart/2005/8/layout/chevron2"/>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9BD527E5-D9F4-40BA-9144-069B66283B35}" type="presOf" srcId="{5750E594-5C37-4800-90C4-9EC9EFAE7573}" destId="{A26B8558-DB87-4CEC-A6F5-996C06CDCED2}" srcOrd="0" destOrd="0" presId="urn:microsoft.com/office/officeart/2005/8/layout/chevron2"/>
    <dgm:cxn modelId="{2E28E5F7-2BEA-44A9-A9A3-8E89F44A361F}" type="presOf" srcId="{2D34D264-A210-4A6F-9FB7-6AC488B2B123}" destId="{83CC23C9-82CF-4FD7-BC61-9592C65AE5CF}" srcOrd="0" destOrd="0" presId="urn:microsoft.com/office/officeart/2005/8/layout/chevron2"/>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58840B0E-DAF4-4A70-BC85-1990890E1610}" type="presParOf" srcId="{B6F553D4-98EF-4B93-BBFC-BC2852B046C3}" destId="{966BF54A-5922-4CAB-ADAE-591412A2A20E}" srcOrd="3" destOrd="0" presId="urn:microsoft.com/office/officeart/2005/8/layout/chevron2"/>
    <dgm:cxn modelId="{A02500C4-6055-4EAE-9713-84EA1FE3D1D3}" type="presParOf" srcId="{B6F553D4-98EF-4B93-BBFC-BC2852B046C3}" destId="{5C51227F-6F76-4A5E-98CB-B5E326418C92}" srcOrd="4" destOrd="0" presId="urn:microsoft.com/office/officeart/2005/8/layout/chevron2"/>
    <dgm:cxn modelId="{88A1A3DA-9B13-4EB4-97C3-2B00AA49CB30}" type="presParOf" srcId="{5C51227F-6F76-4A5E-98CB-B5E326418C92}" destId="{F378BC46-8775-4500-9E29-2ACFD9762804}" srcOrd="0" destOrd="0" presId="urn:microsoft.com/office/officeart/2005/8/layout/chevron2"/>
    <dgm:cxn modelId="{D6E3D404-4897-4A82-AC8C-025944A31B43}" type="presParOf" srcId="{5C51227F-6F76-4A5E-98CB-B5E326418C92}" destId="{8D8CD8F8-8AEF-4506-9B25-A9FF386A49C4}" srcOrd="1" destOrd="0" presId="urn:microsoft.com/office/officeart/2005/8/layout/chevron2"/>
    <dgm:cxn modelId="{DF25CBA5-2D84-4D30-86E4-F94BEEC10462}" type="presParOf" srcId="{B6F553D4-98EF-4B93-BBFC-BC2852B046C3}" destId="{361DB8CE-60AE-4B38-9EF5-BF8D2BC445BA}" srcOrd="5" destOrd="0" presId="urn:microsoft.com/office/officeart/2005/8/layout/chevron2"/>
    <dgm:cxn modelId="{21020658-905E-42D2-9690-AF6A2F56A864}" type="presParOf" srcId="{B6F553D4-98EF-4B93-BBFC-BC2852B046C3}" destId="{5AE59D4A-3A9E-4693-8F8B-58DBC38E8E99}" srcOrd="6" destOrd="0" presId="urn:microsoft.com/office/officeart/2005/8/layout/chevron2"/>
    <dgm:cxn modelId="{E317176A-F6E1-4D38-B15F-EC1BCFA0A294}" type="presParOf" srcId="{5AE59D4A-3A9E-4693-8F8B-58DBC38E8E99}" destId="{28C7812E-C9A9-41A5-804C-A17BE6DA9B67}" srcOrd="0" destOrd="0" presId="urn:microsoft.com/office/officeart/2005/8/layout/chevron2"/>
    <dgm:cxn modelId="{AA41E921-92F7-427D-9770-DEA35B5DD455}" type="presParOf" srcId="{5AE59D4A-3A9E-4693-8F8B-58DBC38E8E99}" destId="{83CC23C9-82CF-4FD7-BC61-9592C65AE5CF}" srcOrd="1" destOrd="0" presId="urn:microsoft.com/office/officeart/2005/8/layout/chevron2"/>
    <dgm:cxn modelId="{9C6825E8-BB94-4F8C-B1B3-59105577F93C}" type="presParOf" srcId="{B6F553D4-98EF-4B93-BBFC-BC2852B046C3}" destId="{58D0F431-4276-4931-A979-34B006BBFB1A}" srcOrd="7" destOrd="0" presId="urn:microsoft.com/office/officeart/2005/8/layout/chevron2"/>
    <dgm:cxn modelId="{DA55768F-04C8-4DAE-9E17-89541BBD84F5}" type="presParOf" srcId="{B6F553D4-98EF-4B93-BBFC-BC2852B046C3}" destId="{7E31EF96-B7A4-4063-8515-361DF6FFFEFC}" srcOrd="8" destOrd="0" presId="urn:microsoft.com/office/officeart/2005/8/layout/chevron2"/>
    <dgm:cxn modelId="{ACA5190A-ECCE-4410-A48C-756C70279D2D}" type="presParOf" srcId="{7E31EF96-B7A4-4063-8515-361DF6FFFEFC}" destId="{A26B8558-DB87-4CEC-A6F5-996C06CDCED2}" srcOrd="0" destOrd="0" presId="urn:microsoft.com/office/officeart/2005/8/layout/chevron2"/>
    <dgm:cxn modelId="{C1B89924-4188-474A-97A9-8357AC7D0268}" type="presParOf" srcId="{7E31EF96-B7A4-4063-8515-361DF6FFFEFC}" destId="{28EE26F8-6E3C-4317-9CCF-459CC4F9968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dgm:spPr>
        <a:solidFill>
          <a:srgbClr val="00B0F0"/>
        </a:solidFill>
      </dgm:spPr>
      <dgm:t>
        <a:bodyPr/>
        <a:lstStyle/>
        <a:p>
          <a:r>
            <a:rPr lang="en-US"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dgm:spPr>
        <a:solidFill>
          <a:schemeClr val="bg1">
            <a:alpha val="90000"/>
          </a:schemeClr>
        </a:solidFill>
      </dgm:spPr>
      <dgm:t>
        <a:bodyPr/>
        <a:lstStyle/>
        <a:p>
          <a:r>
            <a:rPr lang="en-US" dirty="0"/>
            <a:t>Revitalization </a:t>
          </a:r>
          <a:r>
            <a:rPr lang="en-US" u="sng" dirty="0"/>
            <a:t>Tool #1</a:t>
          </a:r>
          <a:r>
            <a:rPr lang="en-US" dirty="0"/>
            <a:t>: Lifecycle Curve</a:t>
          </a:r>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dgm:spPr>
        <a:solidFill>
          <a:srgbClr val="00B0F0"/>
        </a:solidFill>
      </dgm:spPr>
      <dgm:t>
        <a:bodyPr/>
        <a:lstStyle/>
        <a:p>
          <a:r>
            <a:rPr lang="en-US"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dgm:spPr>
        <a:solidFill>
          <a:schemeClr val="bg1"/>
        </a:solidFill>
      </dgm:spPr>
      <dgm:t>
        <a:bodyPr/>
        <a:lstStyle/>
        <a:p>
          <a:r>
            <a:rPr lang="en-US" dirty="0"/>
            <a:t>American Culture and The Church</a:t>
          </a:r>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30F060E0-2F68-4C65-BC57-EEEBD1B3128C}">
      <dgm:prSet phldrT="[Text]"/>
      <dgm:spPr>
        <a:solidFill>
          <a:srgbClr val="00B0F0"/>
        </a:solidFill>
      </dgm:spPr>
      <dgm:t>
        <a:bodyPr/>
        <a:lstStyle/>
        <a:p>
          <a:r>
            <a:rPr lang="en-US" dirty="0"/>
            <a:t>3</a:t>
          </a:r>
        </a:p>
      </dgm:t>
    </dgm:pt>
    <dgm:pt modelId="{B76A34DB-3DB9-4698-9A2B-E4515D626957}" type="parTrans" cxnId="{0FE831A8-8060-4032-92A2-919D970814DD}">
      <dgm:prSet/>
      <dgm:spPr/>
      <dgm:t>
        <a:bodyPr/>
        <a:lstStyle/>
        <a:p>
          <a:endParaRPr lang="en-US"/>
        </a:p>
      </dgm:t>
    </dgm:pt>
    <dgm:pt modelId="{7DD01048-A286-4EF4-98F5-287922559D8F}" type="sibTrans" cxnId="{0FE831A8-8060-4032-92A2-919D970814DD}">
      <dgm:prSet/>
      <dgm:spPr/>
      <dgm:t>
        <a:bodyPr/>
        <a:lstStyle/>
        <a:p>
          <a:endParaRPr lang="en-US"/>
        </a:p>
      </dgm:t>
    </dgm:pt>
    <dgm:pt modelId="{3ED62735-209F-4863-8C49-C3BEB5F022FD}">
      <dgm:prSet phldrT="[Text]"/>
      <dgm:spPr>
        <a:solidFill>
          <a:schemeClr val="bg1"/>
        </a:solidFill>
      </dgm:spPr>
      <dgm:t>
        <a:bodyPr/>
        <a:lstStyle/>
        <a:p>
          <a:r>
            <a:rPr lang="en-US" dirty="0"/>
            <a:t>Overcoming Growth Barriers </a:t>
          </a:r>
        </a:p>
      </dgm:t>
    </dgm:pt>
    <dgm:pt modelId="{E3DD57D3-6B15-44AD-A52B-7B8F08817F3D}" type="parTrans" cxnId="{A0857D0B-FF6E-4946-9096-B9218A77A437}">
      <dgm:prSet/>
      <dgm:spPr/>
      <dgm:t>
        <a:bodyPr/>
        <a:lstStyle/>
        <a:p>
          <a:endParaRPr lang="en-US"/>
        </a:p>
      </dgm:t>
    </dgm:pt>
    <dgm:pt modelId="{11E47D5C-27AB-4E5E-94FF-AAF7E2B6B722}" type="sibTrans" cxnId="{A0857D0B-FF6E-4946-9096-B9218A77A437}">
      <dgm:prSet/>
      <dgm:spPr/>
      <dgm:t>
        <a:bodyPr/>
        <a:lstStyle/>
        <a:p>
          <a:endParaRPr lang="en-US"/>
        </a:p>
      </dgm:t>
    </dgm:pt>
    <dgm:pt modelId="{C35C66C7-4C1D-4EAB-BDAE-CD1A47C7201E}">
      <dgm:prSet phldrT="[Text]"/>
      <dgm:spPr>
        <a:solidFill>
          <a:srgbClr val="00B0F0"/>
        </a:solidFill>
      </dgm:spPr>
      <dgm:t>
        <a:bodyPr/>
        <a:lstStyle/>
        <a:p>
          <a:r>
            <a:rPr lang="en-US" dirty="0"/>
            <a:t>4</a:t>
          </a:r>
        </a:p>
      </dgm:t>
    </dgm:pt>
    <dgm:pt modelId="{B11F8F08-3DA0-45D1-89CE-FE81847EB4D1}" type="parTrans" cxnId="{B9A3EAAF-5D07-4D8F-AF56-4077E138E6B7}">
      <dgm:prSet/>
      <dgm:spPr/>
      <dgm:t>
        <a:bodyPr/>
        <a:lstStyle/>
        <a:p>
          <a:endParaRPr lang="en-US"/>
        </a:p>
      </dgm:t>
    </dgm:pt>
    <dgm:pt modelId="{7C1790CE-96D4-4D13-A678-40DBBF034466}" type="sibTrans" cxnId="{B9A3EAAF-5D07-4D8F-AF56-4077E138E6B7}">
      <dgm:prSet/>
      <dgm:spPr/>
      <dgm:t>
        <a:bodyPr/>
        <a:lstStyle/>
        <a:p>
          <a:endParaRPr lang="en-US"/>
        </a:p>
      </dgm:t>
    </dgm:pt>
    <dgm:pt modelId="{8B7D8857-6841-46F9-BC40-52FA7BFC3ED3}">
      <dgm:prSet phldrT="[Text]"/>
      <dgm:spPr>
        <a:solidFill>
          <a:srgbClr val="00B0F0"/>
        </a:solidFill>
      </dgm:spPr>
      <dgm:t>
        <a:bodyPr/>
        <a:lstStyle/>
        <a:p>
          <a:r>
            <a:rPr lang="en-US" u="sng" dirty="0"/>
            <a:t>Tool #2:</a:t>
          </a:r>
          <a:r>
            <a:rPr lang="en-US" dirty="0"/>
            <a:t> The Fishbone Diagram  </a:t>
          </a:r>
        </a:p>
      </dgm:t>
    </dgm:pt>
    <dgm:pt modelId="{DDA75739-C603-412A-95F6-0C0DAFB0683A}" type="parTrans" cxnId="{01AE3371-CDE9-41F2-A30D-2B8BF57CA405}">
      <dgm:prSet/>
      <dgm:spPr/>
      <dgm:t>
        <a:bodyPr/>
        <a:lstStyle/>
        <a:p>
          <a:endParaRPr lang="en-US"/>
        </a:p>
      </dgm:t>
    </dgm:pt>
    <dgm:pt modelId="{DE3B94D2-5D2D-4868-A6F5-3D46FD0C3FF5}" type="sibTrans" cxnId="{01AE3371-CDE9-41F2-A30D-2B8BF57CA405}">
      <dgm:prSet/>
      <dgm:spPr/>
      <dgm:t>
        <a:bodyPr/>
        <a:lstStyle/>
        <a:p>
          <a:endParaRPr lang="en-US"/>
        </a:p>
      </dgm:t>
    </dgm:pt>
    <dgm:pt modelId="{2D34D264-A210-4A6F-9FB7-6AC488B2B123}">
      <dgm:prSet phldrT="[Text]"/>
      <dgm:spPr>
        <a:solidFill>
          <a:schemeClr val="bg1"/>
        </a:solidFill>
      </dgm:spPr>
      <dgm:t>
        <a:bodyPr/>
        <a:lstStyle/>
        <a:p>
          <a:r>
            <a:rPr lang="en-US" dirty="0"/>
            <a:t>Society </a:t>
          </a:r>
          <a:r>
            <a:rPr lang="en-US" i="1" dirty="0"/>
            <a:t>Future Trends Report </a:t>
          </a:r>
        </a:p>
      </dgm:t>
    </dgm:pt>
    <dgm:pt modelId="{CBAC00D5-2C60-4D8A-9575-23A1DB3EDF6D}" type="parTrans" cxnId="{47A1857D-0AF0-46BA-BEF8-D94D4707D677}">
      <dgm:prSet/>
      <dgm:spPr/>
      <dgm:t>
        <a:bodyPr/>
        <a:lstStyle/>
        <a:p>
          <a:endParaRPr lang="en-US"/>
        </a:p>
      </dgm:t>
    </dgm:pt>
    <dgm:pt modelId="{25F34E86-9A10-4CDF-BAA3-07BEDBA8AAEA}" type="sibTrans" cxnId="{47A1857D-0AF0-46BA-BEF8-D94D4707D677}">
      <dgm:prSet/>
      <dgm:spPr/>
      <dgm:t>
        <a:bodyPr/>
        <a:lstStyle/>
        <a:p>
          <a:endParaRPr lang="en-US"/>
        </a:p>
      </dgm:t>
    </dgm:pt>
    <dgm:pt modelId="{5750E594-5C37-4800-90C4-9EC9EFAE7573}">
      <dgm:prSet phldrT="[Text]"/>
      <dgm:spPr>
        <a:solidFill>
          <a:srgbClr val="00B0F0"/>
        </a:solidFill>
      </dgm:spPr>
      <dgm:t>
        <a:bodyPr/>
        <a:lstStyle/>
        <a:p>
          <a:r>
            <a:rPr lang="en-US" dirty="0"/>
            <a:t>5</a:t>
          </a:r>
        </a:p>
      </dgm:t>
    </dgm:pt>
    <dgm:pt modelId="{96EF9EC6-06DB-461D-93C5-BE19CB258110}" type="parTrans" cxnId="{D717B122-1B36-4196-9EE5-BB76B20CF070}">
      <dgm:prSet/>
      <dgm:spPr/>
      <dgm:t>
        <a:bodyPr/>
        <a:lstStyle/>
        <a:p>
          <a:endParaRPr lang="en-US"/>
        </a:p>
      </dgm:t>
    </dgm:pt>
    <dgm:pt modelId="{B29CD491-67F9-49D9-A965-C8B218ADEBB0}" type="sibTrans" cxnId="{D717B122-1B36-4196-9EE5-BB76B20CF070}">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5">
        <dgm:presLayoutVars>
          <dgm:chMax val="1"/>
          <dgm:bulletEnabled val="1"/>
        </dgm:presLayoutVars>
      </dgm:prSet>
      <dgm:spPr/>
    </dgm:pt>
    <dgm:pt modelId="{DE9C9745-1E8A-4246-BC76-08715AA2082D}" type="pres">
      <dgm:prSet presAssocID="{E3C8F184-2194-4DF0-8789-D6A9D07EB375}" presName="descendantText" presStyleLbl="alignAcc1" presStyleIdx="0" presStyleCnt="5">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5">
        <dgm:presLayoutVars>
          <dgm:chMax val="1"/>
          <dgm:bulletEnabled val="1"/>
        </dgm:presLayoutVars>
      </dgm:prSet>
      <dgm:spPr/>
    </dgm:pt>
    <dgm:pt modelId="{BCF5CC6D-F16A-4D75-BD8C-B8A67F2F7853}" type="pres">
      <dgm:prSet presAssocID="{906634BA-5DC7-46E7-AEE8-5DC965C90A46}" presName="descendantText" presStyleLbl="alignAcc1" presStyleIdx="1" presStyleCnt="5">
        <dgm:presLayoutVars>
          <dgm:bulletEnabled val="1"/>
        </dgm:presLayoutVars>
      </dgm:prSet>
      <dgm:spPr/>
    </dgm:pt>
    <dgm:pt modelId="{966BF54A-5922-4CAB-ADAE-591412A2A20E}" type="pres">
      <dgm:prSet presAssocID="{1D3D050C-11D8-4571-B7D9-C6C1BA605C35}" presName="sp" presStyleCnt="0"/>
      <dgm:spPr/>
    </dgm:pt>
    <dgm:pt modelId="{5C51227F-6F76-4A5E-98CB-B5E326418C92}" type="pres">
      <dgm:prSet presAssocID="{30F060E0-2F68-4C65-BC57-EEEBD1B3128C}" presName="composite" presStyleCnt="0"/>
      <dgm:spPr/>
    </dgm:pt>
    <dgm:pt modelId="{F378BC46-8775-4500-9E29-2ACFD9762804}" type="pres">
      <dgm:prSet presAssocID="{30F060E0-2F68-4C65-BC57-EEEBD1B3128C}" presName="parentText" presStyleLbl="alignNode1" presStyleIdx="2" presStyleCnt="5">
        <dgm:presLayoutVars>
          <dgm:chMax val="1"/>
          <dgm:bulletEnabled val="1"/>
        </dgm:presLayoutVars>
      </dgm:prSet>
      <dgm:spPr/>
    </dgm:pt>
    <dgm:pt modelId="{8D8CD8F8-8AEF-4506-9B25-A9FF386A49C4}" type="pres">
      <dgm:prSet presAssocID="{30F060E0-2F68-4C65-BC57-EEEBD1B3128C}" presName="descendantText" presStyleLbl="alignAcc1" presStyleIdx="2" presStyleCnt="5">
        <dgm:presLayoutVars>
          <dgm:bulletEnabled val="1"/>
        </dgm:presLayoutVars>
      </dgm:prSet>
      <dgm:spPr/>
    </dgm:pt>
    <dgm:pt modelId="{361DB8CE-60AE-4B38-9EF5-BF8D2BC445BA}" type="pres">
      <dgm:prSet presAssocID="{7DD01048-A286-4EF4-98F5-287922559D8F}" presName="sp" presStyleCnt="0"/>
      <dgm:spPr/>
    </dgm:pt>
    <dgm:pt modelId="{5AE59D4A-3A9E-4693-8F8B-58DBC38E8E99}" type="pres">
      <dgm:prSet presAssocID="{C35C66C7-4C1D-4EAB-BDAE-CD1A47C7201E}" presName="composite" presStyleCnt="0"/>
      <dgm:spPr/>
    </dgm:pt>
    <dgm:pt modelId="{28C7812E-C9A9-41A5-804C-A17BE6DA9B67}" type="pres">
      <dgm:prSet presAssocID="{C35C66C7-4C1D-4EAB-BDAE-CD1A47C7201E}" presName="parentText" presStyleLbl="alignNode1" presStyleIdx="3" presStyleCnt="5">
        <dgm:presLayoutVars>
          <dgm:chMax val="1"/>
          <dgm:bulletEnabled val="1"/>
        </dgm:presLayoutVars>
      </dgm:prSet>
      <dgm:spPr/>
    </dgm:pt>
    <dgm:pt modelId="{83CC23C9-82CF-4FD7-BC61-9592C65AE5CF}" type="pres">
      <dgm:prSet presAssocID="{C35C66C7-4C1D-4EAB-BDAE-CD1A47C7201E}" presName="descendantText" presStyleLbl="alignAcc1" presStyleIdx="3" presStyleCnt="5">
        <dgm:presLayoutVars>
          <dgm:bulletEnabled val="1"/>
        </dgm:presLayoutVars>
      </dgm:prSet>
      <dgm:spPr/>
    </dgm:pt>
    <dgm:pt modelId="{58D0F431-4276-4931-A979-34B006BBFB1A}" type="pres">
      <dgm:prSet presAssocID="{7C1790CE-96D4-4D13-A678-40DBBF034466}" presName="sp" presStyleCnt="0"/>
      <dgm:spPr/>
    </dgm:pt>
    <dgm:pt modelId="{7E31EF96-B7A4-4063-8515-361DF6FFFEFC}" type="pres">
      <dgm:prSet presAssocID="{5750E594-5C37-4800-90C4-9EC9EFAE7573}" presName="composite" presStyleCnt="0"/>
      <dgm:spPr/>
    </dgm:pt>
    <dgm:pt modelId="{A26B8558-DB87-4CEC-A6F5-996C06CDCED2}" type="pres">
      <dgm:prSet presAssocID="{5750E594-5C37-4800-90C4-9EC9EFAE7573}" presName="parentText" presStyleLbl="alignNode1" presStyleIdx="4" presStyleCnt="5">
        <dgm:presLayoutVars>
          <dgm:chMax val="1"/>
          <dgm:bulletEnabled val="1"/>
        </dgm:presLayoutVars>
      </dgm:prSet>
      <dgm:spPr/>
    </dgm:pt>
    <dgm:pt modelId="{28EE26F8-6E3C-4317-9CCF-459CC4F99680}" type="pres">
      <dgm:prSet presAssocID="{5750E594-5C37-4800-90C4-9EC9EFAE7573}" presName="descendantText" presStyleLbl="alignAcc1" presStyleIdx="4" presStyleCnt="5">
        <dgm:presLayoutVars>
          <dgm:bulletEnabled val="1"/>
        </dgm:presLayoutVars>
      </dgm:prSet>
      <dgm:spPr/>
    </dgm:pt>
  </dgm:ptLst>
  <dgm:cxnLst>
    <dgm:cxn modelId="{A0857D0B-FF6E-4946-9096-B9218A77A437}" srcId="{30F060E0-2F68-4C65-BC57-EEEBD1B3128C}" destId="{3ED62735-209F-4863-8C49-C3BEB5F022FD}" srcOrd="0" destOrd="0" parTransId="{E3DD57D3-6B15-44AD-A52B-7B8F08817F3D}" sibTransId="{11E47D5C-27AB-4E5E-94FF-AAF7E2B6B722}"/>
    <dgm:cxn modelId="{5C15D91C-C191-40C2-B893-383B6352B655}" type="presOf" srcId="{9C54F272-BC14-496A-BE5D-B89791886D11}" destId="{DE9C9745-1E8A-4246-BC76-08715AA2082D}" srcOrd="0" destOrd="0" presId="urn:microsoft.com/office/officeart/2005/8/layout/chevron2"/>
    <dgm:cxn modelId="{D717B122-1B36-4196-9EE5-BB76B20CF070}" srcId="{D86A4E5D-3EB3-4DEB-A5D0-3001FDB6E8A7}" destId="{5750E594-5C37-4800-90C4-9EC9EFAE7573}" srcOrd="4" destOrd="0" parTransId="{96EF9EC6-06DB-461D-93C5-BE19CB258110}" sibTransId="{B29CD491-67F9-49D9-A965-C8B218ADEBB0}"/>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01AE3371-CDE9-41F2-A30D-2B8BF57CA405}" srcId="{5750E594-5C37-4800-90C4-9EC9EFAE7573}" destId="{8B7D8857-6841-46F9-BC40-52FA7BFC3ED3}" srcOrd="0" destOrd="0" parTransId="{DDA75739-C603-412A-95F6-0C0DAFB0683A}" sibTransId="{DE3B94D2-5D2D-4868-A6F5-3D46FD0C3FF5}"/>
    <dgm:cxn modelId="{77F67C78-CFEE-4463-864A-31B68642F70D}" type="presOf" srcId="{C35C66C7-4C1D-4EAB-BDAE-CD1A47C7201E}" destId="{28C7812E-C9A9-41A5-804C-A17BE6DA9B67}"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47A1857D-0AF0-46BA-BEF8-D94D4707D677}" srcId="{C35C66C7-4C1D-4EAB-BDAE-CD1A47C7201E}" destId="{2D34D264-A210-4A6F-9FB7-6AC488B2B123}" srcOrd="0" destOrd="0" parTransId="{CBAC00D5-2C60-4D8A-9575-23A1DB3EDF6D}" sibTransId="{25F34E86-9A10-4CDF-BAA3-07BEDBA8AAEA}"/>
    <dgm:cxn modelId="{5D724C86-8AFF-4D46-8F2B-490EDC500D9D}" type="presOf" srcId="{8B7D8857-6841-46F9-BC40-52FA7BFC3ED3}" destId="{28EE26F8-6E3C-4317-9CCF-459CC4F99680}" srcOrd="0" destOrd="0" presId="urn:microsoft.com/office/officeart/2005/8/layout/chevron2"/>
    <dgm:cxn modelId="{80B5A989-D6FB-495C-AE61-3C96A57C9185}" type="presOf" srcId="{30F060E0-2F68-4C65-BC57-EEEBD1B3128C}" destId="{F378BC46-8775-4500-9E29-2ACFD9762804}" srcOrd="0" destOrd="0" presId="urn:microsoft.com/office/officeart/2005/8/layout/chevron2"/>
    <dgm:cxn modelId="{2A02458B-4C4B-428A-9D85-C12AB26A7E68}" srcId="{E3C8F184-2194-4DF0-8789-D6A9D07EB375}" destId="{9C54F272-BC14-496A-BE5D-B89791886D11}" srcOrd="0" destOrd="0" parTransId="{CAF96C0D-D6C4-4A15-953E-AC3AE2A913B5}" sibTransId="{D4C489C0-0DA1-4AD8-8D02-97E023783C1D}"/>
    <dgm:cxn modelId="{0FE831A8-8060-4032-92A2-919D970814DD}" srcId="{D86A4E5D-3EB3-4DEB-A5D0-3001FDB6E8A7}" destId="{30F060E0-2F68-4C65-BC57-EEEBD1B3128C}" srcOrd="2" destOrd="0" parTransId="{B76A34DB-3DB9-4698-9A2B-E4515D626957}" sibTransId="{7DD01048-A286-4EF4-98F5-287922559D8F}"/>
    <dgm:cxn modelId="{B9A3EAAF-5D07-4D8F-AF56-4077E138E6B7}" srcId="{D86A4E5D-3EB3-4DEB-A5D0-3001FDB6E8A7}" destId="{C35C66C7-4C1D-4EAB-BDAE-CD1A47C7201E}" srcOrd="3" destOrd="0" parTransId="{B11F8F08-3DA0-45D1-89CE-FE81847EB4D1}" sibTransId="{7C1790CE-96D4-4D13-A678-40DBBF034466}"/>
    <dgm:cxn modelId="{313F14B5-DAC7-45A0-BCB0-BC13986A6188}" srcId="{D86A4E5D-3EB3-4DEB-A5D0-3001FDB6E8A7}" destId="{906634BA-5DC7-46E7-AEE8-5DC965C90A46}" srcOrd="1" destOrd="0" parTransId="{B8F3E198-8B3B-49B8-927E-F833266BFF55}" sibTransId="{1D3D050C-11D8-4571-B7D9-C6C1BA605C35}"/>
    <dgm:cxn modelId="{D1B68FBD-29FF-4C21-AE90-463EC64FF9CA}" type="presOf" srcId="{3ED62735-209F-4863-8C49-C3BEB5F022FD}" destId="{8D8CD8F8-8AEF-4506-9B25-A9FF386A49C4}" srcOrd="0" destOrd="0" presId="urn:microsoft.com/office/officeart/2005/8/layout/chevron2"/>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9BD527E5-D9F4-40BA-9144-069B66283B35}" type="presOf" srcId="{5750E594-5C37-4800-90C4-9EC9EFAE7573}" destId="{A26B8558-DB87-4CEC-A6F5-996C06CDCED2}" srcOrd="0" destOrd="0" presId="urn:microsoft.com/office/officeart/2005/8/layout/chevron2"/>
    <dgm:cxn modelId="{2E28E5F7-2BEA-44A9-A9A3-8E89F44A361F}" type="presOf" srcId="{2D34D264-A210-4A6F-9FB7-6AC488B2B123}" destId="{83CC23C9-82CF-4FD7-BC61-9592C65AE5CF}" srcOrd="0" destOrd="0" presId="urn:microsoft.com/office/officeart/2005/8/layout/chevron2"/>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58840B0E-DAF4-4A70-BC85-1990890E1610}" type="presParOf" srcId="{B6F553D4-98EF-4B93-BBFC-BC2852B046C3}" destId="{966BF54A-5922-4CAB-ADAE-591412A2A20E}" srcOrd="3" destOrd="0" presId="urn:microsoft.com/office/officeart/2005/8/layout/chevron2"/>
    <dgm:cxn modelId="{A02500C4-6055-4EAE-9713-84EA1FE3D1D3}" type="presParOf" srcId="{B6F553D4-98EF-4B93-BBFC-BC2852B046C3}" destId="{5C51227F-6F76-4A5E-98CB-B5E326418C92}" srcOrd="4" destOrd="0" presId="urn:microsoft.com/office/officeart/2005/8/layout/chevron2"/>
    <dgm:cxn modelId="{88A1A3DA-9B13-4EB4-97C3-2B00AA49CB30}" type="presParOf" srcId="{5C51227F-6F76-4A5E-98CB-B5E326418C92}" destId="{F378BC46-8775-4500-9E29-2ACFD9762804}" srcOrd="0" destOrd="0" presId="urn:microsoft.com/office/officeart/2005/8/layout/chevron2"/>
    <dgm:cxn modelId="{D6E3D404-4897-4A82-AC8C-025944A31B43}" type="presParOf" srcId="{5C51227F-6F76-4A5E-98CB-B5E326418C92}" destId="{8D8CD8F8-8AEF-4506-9B25-A9FF386A49C4}" srcOrd="1" destOrd="0" presId="urn:microsoft.com/office/officeart/2005/8/layout/chevron2"/>
    <dgm:cxn modelId="{DF25CBA5-2D84-4D30-86E4-F94BEEC10462}" type="presParOf" srcId="{B6F553D4-98EF-4B93-BBFC-BC2852B046C3}" destId="{361DB8CE-60AE-4B38-9EF5-BF8D2BC445BA}" srcOrd="5" destOrd="0" presId="urn:microsoft.com/office/officeart/2005/8/layout/chevron2"/>
    <dgm:cxn modelId="{21020658-905E-42D2-9690-AF6A2F56A864}" type="presParOf" srcId="{B6F553D4-98EF-4B93-BBFC-BC2852B046C3}" destId="{5AE59D4A-3A9E-4693-8F8B-58DBC38E8E99}" srcOrd="6" destOrd="0" presId="urn:microsoft.com/office/officeart/2005/8/layout/chevron2"/>
    <dgm:cxn modelId="{E317176A-F6E1-4D38-B15F-EC1BCFA0A294}" type="presParOf" srcId="{5AE59D4A-3A9E-4693-8F8B-58DBC38E8E99}" destId="{28C7812E-C9A9-41A5-804C-A17BE6DA9B67}" srcOrd="0" destOrd="0" presId="urn:microsoft.com/office/officeart/2005/8/layout/chevron2"/>
    <dgm:cxn modelId="{AA41E921-92F7-427D-9770-DEA35B5DD455}" type="presParOf" srcId="{5AE59D4A-3A9E-4693-8F8B-58DBC38E8E99}" destId="{83CC23C9-82CF-4FD7-BC61-9592C65AE5CF}" srcOrd="1" destOrd="0" presId="urn:microsoft.com/office/officeart/2005/8/layout/chevron2"/>
    <dgm:cxn modelId="{9C6825E8-BB94-4F8C-B1B3-59105577F93C}" type="presParOf" srcId="{B6F553D4-98EF-4B93-BBFC-BC2852B046C3}" destId="{58D0F431-4276-4931-A979-34B006BBFB1A}" srcOrd="7" destOrd="0" presId="urn:microsoft.com/office/officeart/2005/8/layout/chevron2"/>
    <dgm:cxn modelId="{DA55768F-04C8-4DAE-9E17-89541BBD84F5}" type="presParOf" srcId="{B6F553D4-98EF-4B93-BBFC-BC2852B046C3}" destId="{7E31EF96-B7A4-4063-8515-361DF6FFFEFC}" srcOrd="8" destOrd="0" presId="urn:microsoft.com/office/officeart/2005/8/layout/chevron2"/>
    <dgm:cxn modelId="{ACA5190A-ECCE-4410-A48C-756C70279D2D}" type="presParOf" srcId="{7E31EF96-B7A4-4063-8515-361DF6FFFEFC}" destId="{A26B8558-DB87-4CEC-A6F5-996C06CDCED2}" srcOrd="0" destOrd="0" presId="urn:microsoft.com/office/officeart/2005/8/layout/chevron2"/>
    <dgm:cxn modelId="{C1B89924-4188-474A-97A9-8357AC7D0268}" type="presParOf" srcId="{7E31EF96-B7A4-4063-8515-361DF6FFFEFC}" destId="{28EE26F8-6E3C-4317-9CCF-459CC4F9968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7C264E-9D97-4038-9EB6-5A94AF4A429A}" type="doc">
      <dgm:prSet loTypeId="urn:microsoft.com/office/officeart/2005/8/layout/hProcess9" loCatId="process" qsTypeId="urn:microsoft.com/office/officeart/2005/8/quickstyle/simple5" qsCatId="simple" csTypeId="urn:microsoft.com/office/officeart/2005/8/colors/accent1_1" csCatId="accent1" phldr="1"/>
      <dgm:spPr/>
      <dgm:t>
        <a:bodyPr/>
        <a:lstStyle/>
        <a:p>
          <a:endParaRPr lang="en-US"/>
        </a:p>
      </dgm:t>
    </dgm:pt>
    <dgm:pt modelId="{9C3BA9B3-8531-44F5-9D67-08C5FE3C4A7A}">
      <dgm:prSet phldrT="[Text]"/>
      <dgm:spPr/>
      <dgm:t>
        <a:bodyPr/>
        <a:lstStyle/>
        <a:p>
          <a:r>
            <a:rPr lang="en-US" b="1"/>
            <a:t>Biblical and Cultural Definition of Health</a:t>
          </a:r>
        </a:p>
      </dgm:t>
    </dgm:pt>
    <dgm:pt modelId="{4B8C7261-EDD3-45AC-A1AB-DFFC2E43B55F}" type="parTrans" cxnId="{EDDB4841-744F-4D56-A5B8-3FA875F63559}">
      <dgm:prSet/>
      <dgm:spPr/>
      <dgm:t>
        <a:bodyPr/>
        <a:lstStyle/>
        <a:p>
          <a:endParaRPr lang="en-US"/>
        </a:p>
      </dgm:t>
    </dgm:pt>
    <dgm:pt modelId="{3229B87D-6503-4D1E-A176-4CA35D64DC18}" type="sibTrans" cxnId="{EDDB4841-744F-4D56-A5B8-3FA875F63559}">
      <dgm:prSet/>
      <dgm:spPr/>
      <dgm:t>
        <a:bodyPr/>
        <a:lstStyle/>
        <a:p>
          <a:endParaRPr lang="en-US"/>
        </a:p>
      </dgm:t>
    </dgm:pt>
    <dgm:pt modelId="{FE66E61C-7019-47D7-9C2F-D20389603B05}">
      <dgm:prSet phldrT="[Text]"/>
      <dgm:spPr/>
      <dgm:t>
        <a:bodyPr/>
        <a:lstStyle/>
        <a:p>
          <a:r>
            <a:rPr lang="en-US" b="1"/>
            <a:t>Assess Today's Reality </a:t>
          </a:r>
        </a:p>
      </dgm:t>
    </dgm:pt>
    <dgm:pt modelId="{48CED01D-33DF-4904-8143-43BFB88EF861}" type="parTrans" cxnId="{B750B2B4-0720-4754-B71A-78569FD1D040}">
      <dgm:prSet/>
      <dgm:spPr/>
      <dgm:t>
        <a:bodyPr/>
        <a:lstStyle/>
        <a:p>
          <a:endParaRPr lang="en-US"/>
        </a:p>
      </dgm:t>
    </dgm:pt>
    <dgm:pt modelId="{985AA23B-7126-406C-B898-8D0A4DBEAC7A}" type="sibTrans" cxnId="{B750B2B4-0720-4754-B71A-78569FD1D040}">
      <dgm:prSet/>
      <dgm:spPr/>
      <dgm:t>
        <a:bodyPr/>
        <a:lstStyle/>
        <a:p>
          <a:endParaRPr lang="en-US"/>
        </a:p>
      </dgm:t>
    </dgm:pt>
    <dgm:pt modelId="{0625D2EF-11D1-408F-BD88-B60AF1B8F8D0}">
      <dgm:prSet phldrT="[Text]"/>
      <dgm:spPr/>
      <dgm:t>
        <a:bodyPr/>
        <a:lstStyle/>
        <a:p>
          <a:r>
            <a:rPr lang="en-US" b="1"/>
            <a:t>Use Today's Reality to Develop Vision</a:t>
          </a:r>
        </a:p>
      </dgm:t>
    </dgm:pt>
    <dgm:pt modelId="{EBE8B02F-7F35-4505-8C64-8418A8F34095}" type="parTrans" cxnId="{AADEC7C2-9439-4DF9-9879-AF2C2F318FF8}">
      <dgm:prSet/>
      <dgm:spPr/>
      <dgm:t>
        <a:bodyPr/>
        <a:lstStyle/>
        <a:p>
          <a:endParaRPr lang="en-US"/>
        </a:p>
      </dgm:t>
    </dgm:pt>
    <dgm:pt modelId="{2F69176B-EF31-492A-8585-F2B2550444C3}" type="sibTrans" cxnId="{AADEC7C2-9439-4DF9-9879-AF2C2F318FF8}">
      <dgm:prSet/>
      <dgm:spPr/>
      <dgm:t>
        <a:bodyPr/>
        <a:lstStyle/>
        <a:p>
          <a:endParaRPr lang="en-US"/>
        </a:p>
      </dgm:t>
    </dgm:pt>
    <dgm:pt modelId="{44AEC122-B2C1-4CC7-A186-48FBDFA12110}">
      <dgm:prSet phldrT="[Text]"/>
      <dgm:spPr/>
      <dgm:t>
        <a:bodyPr/>
        <a:lstStyle/>
        <a:p>
          <a:r>
            <a:rPr lang="en-US" b="1" dirty="0"/>
            <a:t>Measure, Coach, Align and Keep Vision Fresh</a:t>
          </a:r>
        </a:p>
      </dgm:t>
    </dgm:pt>
    <dgm:pt modelId="{707C23EF-D4FC-45C3-BDD4-D6C951D1ED83}" type="parTrans" cxnId="{A67CCC5F-DE72-4B50-9F8D-69D1FBEE5E75}">
      <dgm:prSet/>
      <dgm:spPr/>
      <dgm:t>
        <a:bodyPr/>
        <a:lstStyle/>
        <a:p>
          <a:endParaRPr lang="en-US"/>
        </a:p>
      </dgm:t>
    </dgm:pt>
    <dgm:pt modelId="{B99EF4D9-D09D-44BB-8613-15DF900CABDD}" type="sibTrans" cxnId="{A67CCC5F-DE72-4B50-9F8D-69D1FBEE5E75}">
      <dgm:prSet/>
      <dgm:spPr/>
      <dgm:t>
        <a:bodyPr/>
        <a:lstStyle/>
        <a:p>
          <a:endParaRPr lang="en-US"/>
        </a:p>
      </dgm:t>
    </dgm:pt>
    <dgm:pt modelId="{C731F82A-FD9A-40CA-9D81-A3CFC0F7D31C}">
      <dgm:prSet phldrT="[Text]"/>
      <dgm:spPr/>
      <dgm:t>
        <a:bodyPr/>
        <a:lstStyle/>
        <a:p>
          <a:r>
            <a:rPr lang="en-US" b="1"/>
            <a:t>Action Plan to Reach Vision</a:t>
          </a:r>
        </a:p>
      </dgm:t>
    </dgm:pt>
    <dgm:pt modelId="{96E7C2BB-E806-4809-83E4-4C0E6CA2D350}" type="parTrans" cxnId="{B9E56247-A5D3-46A9-975D-5C5AF59098F6}">
      <dgm:prSet/>
      <dgm:spPr/>
      <dgm:t>
        <a:bodyPr/>
        <a:lstStyle/>
        <a:p>
          <a:endParaRPr lang="en-US"/>
        </a:p>
      </dgm:t>
    </dgm:pt>
    <dgm:pt modelId="{B403CC45-15A2-44FF-AF9C-9D8B41DC317E}" type="sibTrans" cxnId="{B9E56247-A5D3-46A9-975D-5C5AF59098F6}">
      <dgm:prSet/>
      <dgm:spPr/>
      <dgm:t>
        <a:bodyPr/>
        <a:lstStyle/>
        <a:p>
          <a:endParaRPr lang="en-US"/>
        </a:p>
      </dgm:t>
    </dgm:pt>
    <dgm:pt modelId="{F9BA5CAB-1409-453D-9D7C-9229054486CC}" type="pres">
      <dgm:prSet presAssocID="{557C264E-9D97-4038-9EB6-5A94AF4A429A}" presName="CompostProcess" presStyleCnt="0">
        <dgm:presLayoutVars>
          <dgm:dir/>
          <dgm:resizeHandles val="exact"/>
        </dgm:presLayoutVars>
      </dgm:prSet>
      <dgm:spPr/>
    </dgm:pt>
    <dgm:pt modelId="{02430AE1-4DD2-4DFE-967E-B5BA566C33A2}" type="pres">
      <dgm:prSet presAssocID="{557C264E-9D97-4038-9EB6-5A94AF4A429A}" presName="arrow" presStyleLbl="bgShp" presStyleIdx="0" presStyleCnt="1"/>
      <dgm:spPr>
        <a:solidFill>
          <a:srgbClr val="FFC000"/>
        </a:solidFill>
      </dgm:spPr>
    </dgm:pt>
    <dgm:pt modelId="{1D13C088-7CBF-47F6-9E63-50725A54BE5E}" type="pres">
      <dgm:prSet presAssocID="{557C264E-9D97-4038-9EB6-5A94AF4A429A}" presName="linearProcess" presStyleCnt="0"/>
      <dgm:spPr/>
    </dgm:pt>
    <dgm:pt modelId="{2BD340A2-8989-47D3-B756-0BABD90396FE}" type="pres">
      <dgm:prSet presAssocID="{9C3BA9B3-8531-44F5-9D67-08C5FE3C4A7A}" presName="textNode" presStyleLbl="node1" presStyleIdx="0" presStyleCnt="5">
        <dgm:presLayoutVars>
          <dgm:bulletEnabled val="1"/>
        </dgm:presLayoutVars>
      </dgm:prSet>
      <dgm:spPr/>
    </dgm:pt>
    <dgm:pt modelId="{839D4BA2-39F9-4309-A9B4-71636C6E50CD}" type="pres">
      <dgm:prSet presAssocID="{3229B87D-6503-4D1E-A176-4CA35D64DC18}" presName="sibTrans" presStyleCnt="0"/>
      <dgm:spPr/>
    </dgm:pt>
    <dgm:pt modelId="{F395F85C-B8FB-4AF8-9891-C2E80F26FC4D}" type="pres">
      <dgm:prSet presAssocID="{FE66E61C-7019-47D7-9C2F-D20389603B05}" presName="textNode" presStyleLbl="node1" presStyleIdx="1" presStyleCnt="5">
        <dgm:presLayoutVars>
          <dgm:bulletEnabled val="1"/>
        </dgm:presLayoutVars>
      </dgm:prSet>
      <dgm:spPr/>
    </dgm:pt>
    <dgm:pt modelId="{D3CFA910-D2BF-4B01-B732-1F7AFDEC8F0C}" type="pres">
      <dgm:prSet presAssocID="{985AA23B-7126-406C-B898-8D0A4DBEAC7A}" presName="sibTrans" presStyleCnt="0"/>
      <dgm:spPr/>
    </dgm:pt>
    <dgm:pt modelId="{61F7B472-63EE-40C5-BC6D-279A396AED99}" type="pres">
      <dgm:prSet presAssocID="{0625D2EF-11D1-408F-BD88-B60AF1B8F8D0}" presName="textNode" presStyleLbl="node1" presStyleIdx="2" presStyleCnt="5">
        <dgm:presLayoutVars>
          <dgm:bulletEnabled val="1"/>
        </dgm:presLayoutVars>
      </dgm:prSet>
      <dgm:spPr/>
    </dgm:pt>
    <dgm:pt modelId="{B3A7243E-144F-4442-AD24-721BA4536B08}" type="pres">
      <dgm:prSet presAssocID="{2F69176B-EF31-492A-8585-F2B2550444C3}" presName="sibTrans" presStyleCnt="0"/>
      <dgm:spPr/>
    </dgm:pt>
    <dgm:pt modelId="{C46A0F65-5C26-4543-A808-529FCB113CD4}" type="pres">
      <dgm:prSet presAssocID="{C731F82A-FD9A-40CA-9D81-A3CFC0F7D31C}" presName="textNode" presStyleLbl="node1" presStyleIdx="3" presStyleCnt="5">
        <dgm:presLayoutVars>
          <dgm:bulletEnabled val="1"/>
        </dgm:presLayoutVars>
      </dgm:prSet>
      <dgm:spPr/>
    </dgm:pt>
    <dgm:pt modelId="{42870359-9EA0-41C1-8ADC-F3ACDDFCE5F3}" type="pres">
      <dgm:prSet presAssocID="{B403CC45-15A2-44FF-AF9C-9D8B41DC317E}" presName="sibTrans" presStyleCnt="0"/>
      <dgm:spPr/>
    </dgm:pt>
    <dgm:pt modelId="{7D82DF4B-9CDB-4B95-BA4B-81BBA0F3CB25}" type="pres">
      <dgm:prSet presAssocID="{44AEC122-B2C1-4CC7-A186-48FBDFA12110}" presName="textNode" presStyleLbl="node1" presStyleIdx="4" presStyleCnt="5">
        <dgm:presLayoutVars>
          <dgm:bulletEnabled val="1"/>
        </dgm:presLayoutVars>
      </dgm:prSet>
      <dgm:spPr/>
    </dgm:pt>
  </dgm:ptLst>
  <dgm:cxnLst>
    <dgm:cxn modelId="{DDDE0D16-78E4-4A2F-8F40-AA2A6814F18B}" type="presOf" srcId="{FE66E61C-7019-47D7-9C2F-D20389603B05}" destId="{F395F85C-B8FB-4AF8-9891-C2E80F26FC4D}" srcOrd="0" destOrd="0" presId="urn:microsoft.com/office/officeart/2005/8/layout/hProcess9"/>
    <dgm:cxn modelId="{D718E51C-C4F4-49EC-9946-3DE02818704F}" type="presOf" srcId="{557C264E-9D97-4038-9EB6-5A94AF4A429A}" destId="{F9BA5CAB-1409-453D-9D7C-9229054486CC}" srcOrd="0" destOrd="0" presId="urn:microsoft.com/office/officeart/2005/8/layout/hProcess9"/>
    <dgm:cxn modelId="{8EF88E22-1D30-4A42-AA02-7C0AD5868B8E}" type="presOf" srcId="{C731F82A-FD9A-40CA-9D81-A3CFC0F7D31C}" destId="{C46A0F65-5C26-4543-A808-529FCB113CD4}" srcOrd="0" destOrd="0" presId="urn:microsoft.com/office/officeart/2005/8/layout/hProcess9"/>
    <dgm:cxn modelId="{A67CCC5F-DE72-4B50-9F8D-69D1FBEE5E75}" srcId="{557C264E-9D97-4038-9EB6-5A94AF4A429A}" destId="{44AEC122-B2C1-4CC7-A186-48FBDFA12110}" srcOrd="4" destOrd="0" parTransId="{707C23EF-D4FC-45C3-BDD4-D6C951D1ED83}" sibTransId="{B99EF4D9-D09D-44BB-8613-15DF900CABDD}"/>
    <dgm:cxn modelId="{EDDB4841-744F-4D56-A5B8-3FA875F63559}" srcId="{557C264E-9D97-4038-9EB6-5A94AF4A429A}" destId="{9C3BA9B3-8531-44F5-9D67-08C5FE3C4A7A}" srcOrd="0" destOrd="0" parTransId="{4B8C7261-EDD3-45AC-A1AB-DFFC2E43B55F}" sibTransId="{3229B87D-6503-4D1E-A176-4CA35D64DC18}"/>
    <dgm:cxn modelId="{B9E56247-A5D3-46A9-975D-5C5AF59098F6}" srcId="{557C264E-9D97-4038-9EB6-5A94AF4A429A}" destId="{C731F82A-FD9A-40CA-9D81-A3CFC0F7D31C}" srcOrd="3" destOrd="0" parTransId="{96E7C2BB-E806-4809-83E4-4C0E6CA2D350}" sibTransId="{B403CC45-15A2-44FF-AF9C-9D8B41DC317E}"/>
    <dgm:cxn modelId="{01D7026C-2729-4DBF-A359-4A8B28500FFE}" type="presOf" srcId="{9C3BA9B3-8531-44F5-9D67-08C5FE3C4A7A}" destId="{2BD340A2-8989-47D3-B756-0BABD90396FE}" srcOrd="0" destOrd="0" presId="urn:microsoft.com/office/officeart/2005/8/layout/hProcess9"/>
    <dgm:cxn modelId="{B750B2B4-0720-4754-B71A-78569FD1D040}" srcId="{557C264E-9D97-4038-9EB6-5A94AF4A429A}" destId="{FE66E61C-7019-47D7-9C2F-D20389603B05}" srcOrd="1" destOrd="0" parTransId="{48CED01D-33DF-4904-8143-43BFB88EF861}" sibTransId="{985AA23B-7126-406C-B898-8D0A4DBEAC7A}"/>
    <dgm:cxn modelId="{AADEC7C2-9439-4DF9-9879-AF2C2F318FF8}" srcId="{557C264E-9D97-4038-9EB6-5A94AF4A429A}" destId="{0625D2EF-11D1-408F-BD88-B60AF1B8F8D0}" srcOrd="2" destOrd="0" parTransId="{EBE8B02F-7F35-4505-8C64-8418A8F34095}" sibTransId="{2F69176B-EF31-492A-8585-F2B2550444C3}"/>
    <dgm:cxn modelId="{73D7CBC4-9F7E-4E59-AC4C-E62CE97296E4}" type="presOf" srcId="{44AEC122-B2C1-4CC7-A186-48FBDFA12110}" destId="{7D82DF4B-9CDB-4B95-BA4B-81BBA0F3CB25}" srcOrd="0" destOrd="0" presId="urn:microsoft.com/office/officeart/2005/8/layout/hProcess9"/>
    <dgm:cxn modelId="{503FC2F7-16BE-414E-9D97-0A6A5BF7D153}" type="presOf" srcId="{0625D2EF-11D1-408F-BD88-B60AF1B8F8D0}" destId="{61F7B472-63EE-40C5-BC6D-279A396AED99}" srcOrd="0" destOrd="0" presId="urn:microsoft.com/office/officeart/2005/8/layout/hProcess9"/>
    <dgm:cxn modelId="{963864A9-3870-4B9C-8539-607D388D6D9B}" type="presParOf" srcId="{F9BA5CAB-1409-453D-9D7C-9229054486CC}" destId="{02430AE1-4DD2-4DFE-967E-B5BA566C33A2}" srcOrd="0" destOrd="0" presId="urn:microsoft.com/office/officeart/2005/8/layout/hProcess9"/>
    <dgm:cxn modelId="{E53F804F-A039-48E0-B15A-EDEA16BB39D4}" type="presParOf" srcId="{F9BA5CAB-1409-453D-9D7C-9229054486CC}" destId="{1D13C088-7CBF-47F6-9E63-50725A54BE5E}" srcOrd="1" destOrd="0" presId="urn:microsoft.com/office/officeart/2005/8/layout/hProcess9"/>
    <dgm:cxn modelId="{9D33FB46-4239-49C2-8051-878F4BE44CD9}" type="presParOf" srcId="{1D13C088-7CBF-47F6-9E63-50725A54BE5E}" destId="{2BD340A2-8989-47D3-B756-0BABD90396FE}" srcOrd="0" destOrd="0" presId="urn:microsoft.com/office/officeart/2005/8/layout/hProcess9"/>
    <dgm:cxn modelId="{3E4BA0C9-C178-4ED2-88CE-C5D9D1659176}" type="presParOf" srcId="{1D13C088-7CBF-47F6-9E63-50725A54BE5E}" destId="{839D4BA2-39F9-4309-A9B4-71636C6E50CD}" srcOrd="1" destOrd="0" presId="urn:microsoft.com/office/officeart/2005/8/layout/hProcess9"/>
    <dgm:cxn modelId="{482E4590-DE19-483C-9C00-33FFEDB36CBB}" type="presParOf" srcId="{1D13C088-7CBF-47F6-9E63-50725A54BE5E}" destId="{F395F85C-B8FB-4AF8-9891-C2E80F26FC4D}" srcOrd="2" destOrd="0" presId="urn:microsoft.com/office/officeart/2005/8/layout/hProcess9"/>
    <dgm:cxn modelId="{CBE71B58-F291-42DC-8428-362D7CE72453}" type="presParOf" srcId="{1D13C088-7CBF-47F6-9E63-50725A54BE5E}" destId="{D3CFA910-D2BF-4B01-B732-1F7AFDEC8F0C}" srcOrd="3" destOrd="0" presId="urn:microsoft.com/office/officeart/2005/8/layout/hProcess9"/>
    <dgm:cxn modelId="{77C2511F-5B1A-4488-994C-F5E512B1B7E2}" type="presParOf" srcId="{1D13C088-7CBF-47F6-9E63-50725A54BE5E}" destId="{61F7B472-63EE-40C5-BC6D-279A396AED99}" srcOrd="4" destOrd="0" presId="urn:microsoft.com/office/officeart/2005/8/layout/hProcess9"/>
    <dgm:cxn modelId="{F4168AB3-AD09-49DD-8BE8-491B4D91A725}" type="presParOf" srcId="{1D13C088-7CBF-47F6-9E63-50725A54BE5E}" destId="{B3A7243E-144F-4442-AD24-721BA4536B08}" srcOrd="5" destOrd="0" presId="urn:microsoft.com/office/officeart/2005/8/layout/hProcess9"/>
    <dgm:cxn modelId="{A014CEBC-203B-491D-80EF-C747962F4509}" type="presParOf" srcId="{1D13C088-7CBF-47F6-9E63-50725A54BE5E}" destId="{C46A0F65-5C26-4543-A808-529FCB113CD4}" srcOrd="6" destOrd="0" presId="urn:microsoft.com/office/officeart/2005/8/layout/hProcess9"/>
    <dgm:cxn modelId="{FC5AE8A7-C595-4C6E-838D-651A04E154B7}" type="presParOf" srcId="{1D13C088-7CBF-47F6-9E63-50725A54BE5E}" destId="{42870359-9EA0-41C1-8ADC-F3ACDDFCE5F3}" srcOrd="7" destOrd="0" presId="urn:microsoft.com/office/officeart/2005/8/layout/hProcess9"/>
    <dgm:cxn modelId="{38148B50-8CD8-4EA8-B71E-5FFF2445310A}" type="presParOf" srcId="{1D13C088-7CBF-47F6-9E63-50725A54BE5E}" destId="{7D82DF4B-9CDB-4B95-BA4B-81BBA0F3CB2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36177" y="137878"/>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5400000">
        <a:off x="1" y="319448"/>
        <a:ext cx="635496" cy="272355"/>
      </dsp:txXfrm>
    </dsp:sp>
    <dsp:sp modelId="{DE9C9745-1E8A-4246-BC76-08715AA2082D}">
      <dsp:nvSpPr>
        <dsp:cNvPr id="0" name=""/>
        <dsp:cNvSpPr/>
      </dsp:nvSpPr>
      <dsp:spPr>
        <a:xfrm rot="5400000">
          <a:off x="3070696" y="-2433499"/>
          <a:ext cx="590103" cy="5460503"/>
        </a:xfrm>
        <a:prstGeom prst="round2SameRect">
          <a:avLst/>
        </a:prstGeom>
        <a:solidFill>
          <a:srgbClr val="00B0F0">
            <a:alpha val="90000"/>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Revitalization </a:t>
          </a:r>
          <a:r>
            <a:rPr lang="en-US" sz="2500" u="sng" kern="1200" dirty="0"/>
            <a:t>Tool #1</a:t>
          </a:r>
          <a:r>
            <a:rPr lang="en-US" sz="2500" kern="1200" dirty="0"/>
            <a:t>: Lifecycle Curve</a:t>
          </a:r>
        </a:p>
      </dsp:txBody>
      <dsp:txXfrm rot="-5400000">
        <a:off x="635496" y="30507"/>
        <a:ext cx="5431697" cy="532491"/>
      </dsp:txXfrm>
    </dsp:sp>
    <dsp:sp modelId="{F4106EAF-377E-4C71-AB18-887CEF39BCE8}">
      <dsp:nvSpPr>
        <dsp:cNvPr id="0" name=""/>
        <dsp:cNvSpPr/>
      </dsp:nvSpPr>
      <dsp:spPr>
        <a:xfrm rot="5400000">
          <a:off x="-136177" y="926065"/>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rot="-5400000">
        <a:off x="1" y="1107635"/>
        <a:ext cx="635496" cy="272355"/>
      </dsp:txXfrm>
    </dsp:sp>
    <dsp:sp modelId="{BCF5CC6D-F16A-4D75-BD8C-B8A67F2F7853}">
      <dsp:nvSpPr>
        <dsp:cNvPr id="0" name=""/>
        <dsp:cNvSpPr/>
      </dsp:nvSpPr>
      <dsp:spPr>
        <a:xfrm rot="5400000">
          <a:off x="3070696" y="-1645312"/>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American Culture and The Church</a:t>
          </a:r>
        </a:p>
      </dsp:txBody>
      <dsp:txXfrm rot="-5400000">
        <a:off x="635496" y="818694"/>
        <a:ext cx="5431697" cy="532491"/>
      </dsp:txXfrm>
    </dsp:sp>
    <dsp:sp modelId="{F378BC46-8775-4500-9E29-2ACFD9762804}">
      <dsp:nvSpPr>
        <dsp:cNvPr id="0" name=""/>
        <dsp:cNvSpPr/>
      </dsp:nvSpPr>
      <dsp:spPr>
        <a:xfrm rot="5400000">
          <a:off x="-136177" y="1714251"/>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rot="-5400000">
        <a:off x="1" y="1895821"/>
        <a:ext cx="635496" cy="272355"/>
      </dsp:txXfrm>
    </dsp:sp>
    <dsp:sp modelId="{8D8CD8F8-8AEF-4506-9B25-A9FF386A49C4}">
      <dsp:nvSpPr>
        <dsp:cNvPr id="0" name=""/>
        <dsp:cNvSpPr/>
      </dsp:nvSpPr>
      <dsp:spPr>
        <a:xfrm rot="5400000">
          <a:off x="3070696" y="-857125"/>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Overcoming Growth Barriers </a:t>
          </a:r>
        </a:p>
      </dsp:txBody>
      <dsp:txXfrm rot="-5400000">
        <a:off x="635496" y="1606881"/>
        <a:ext cx="5431697" cy="532491"/>
      </dsp:txXfrm>
    </dsp:sp>
    <dsp:sp modelId="{28C7812E-C9A9-41A5-804C-A17BE6DA9B67}">
      <dsp:nvSpPr>
        <dsp:cNvPr id="0" name=""/>
        <dsp:cNvSpPr/>
      </dsp:nvSpPr>
      <dsp:spPr>
        <a:xfrm rot="5400000">
          <a:off x="-136177" y="2502438"/>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4</a:t>
          </a:r>
        </a:p>
      </dsp:txBody>
      <dsp:txXfrm rot="-5400000">
        <a:off x="1" y="2684008"/>
        <a:ext cx="635496" cy="272355"/>
      </dsp:txXfrm>
    </dsp:sp>
    <dsp:sp modelId="{83CC23C9-82CF-4FD7-BC61-9592C65AE5CF}">
      <dsp:nvSpPr>
        <dsp:cNvPr id="0" name=""/>
        <dsp:cNvSpPr/>
      </dsp:nvSpPr>
      <dsp:spPr>
        <a:xfrm rot="5400000">
          <a:off x="3070696" y="-68939"/>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Society </a:t>
          </a:r>
          <a:r>
            <a:rPr lang="en-US" sz="2500" i="1" kern="1200" dirty="0"/>
            <a:t>Future Trends Report </a:t>
          </a:r>
        </a:p>
      </dsp:txBody>
      <dsp:txXfrm rot="-5400000">
        <a:off x="635496" y="2395067"/>
        <a:ext cx="5431697" cy="532491"/>
      </dsp:txXfrm>
    </dsp:sp>
    <dsp:sp modelId="{A26B8558-DB87-4CEC-A6F5-996C06CDCED2}">
      <dsp:nvSpPr>
        <dsp:cNvPr id="0" name=""/>
        <dsp:cNvSpPr/>
      </dsp:nvSpPr>
      <dsp:spPr>
        <a:xfrm rot="5400000">
          <a:off x="-136177" y="3290625"/>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rot="-5400000">
        <a:off x="1" y="3472195"/>
        <a:ext cx="635496" cy="272355"/>
      </dsp:txXfrm>
    </dsp:sp>
    <dsp:sp modelId="{28EE26F8-6E3C-4317-9CCF-459CC4F99680}">
      <dsp:nvSpPr>
        <dsp:cNvPr id="0" name=""/>
        <dsp:cNvSpPr/>
      </dsp:nvSpPr>
      <dsp:spPr>
        <a:xfrm rot="5400000">
          <a:off x="3070696" y="719247"/>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u="sng" kern="1200" dirty="0"/>
            <a:t>Tool #2:</a:t>
          </a:r>
          <a:r>
            <a:rPr lang="en-US" sz="2500" kern="1200" dirty="0"/>
            <a:t> The Fishbone Diagram  </a:t>
          </a:r>
        </a:p>
      </dsp:txBody>
      <dsp:txXfrm rot="-5400000">
        <a:off x="635496" y="3183253"/>
        <a:ext cx="5431697" cy="532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36177" y="137878"/>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5400000">
        <a:off x="1" y="319448"/>
        <a:ext cx="635496" cy="272355"/>
      </dsp:txXfrm>
    </dsp:sp>
    <dsp:sp modelId="{DE9C9745-1E8A-4246-BC76-08715AA2082D}">
      <dsp:nvSpPr>
        <dsp:cNvPr id="0" name=""/>
        <dsp:cNvSpPr/>
      </dsp:nvSpPr>
      <dsp:spPr>
        <a:xfrm rot="5400000">
          <a:off x="3070696" y="-2433499"/>
          <a:ext cx="590103" cy="5460503"/>
        </a:xfrm>
        <a:prstGeom prst="round2SameRect">
          <a:avLst/>
        </a:prstGeom>
        <a:solidFill>
          <a:schemeClr val="bg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Revitalization </a:t>
          </a:r>
          <a:r>
            <a:rPr lang="en-US" sz="2500" u="sng" kern="1200" dirty="0"/>
            <a:t>Tool #1</a:t>
          </a:r>
          <a:r>
            <a:rPr lang="en-US" sz="2500" kern="1200" dirty="0"/>
            <a:t>: Lifecycle Curve</a:t>
          </a:r>
        </a:p>
      </dsp:txBody>
      <dsp:txXfrm rot="-5400000">
        <a:off x="635496" y="30507"/>
        <a:ext cx="5431697" cy="532491"/>
      </dsp:txXfrm>
    </dsp:sp>
    <dsp:sp modelId="{F4106EAF-377E-4C71-AB18-887CEF39BCE8}">
      <dsp:nvSpPr>
        <dsp:cNvPr id="0" name=""/>
        <dsp:cNvSpPr/>
      </dsp:nvSpPr>
      <dsp:spPr>
        <a:xfrm rot="5400000">
          <a:off x="-136177" y="926065"/>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rot="-5400000">
        <a:off x="1" y="1107635"/>
        <a:ext cx="635496" cy="272355"/>
      </dsp:txXfrm>
    </dsp:sp>
    <dsp:sp modelId="{BCF5CC6D-F16A-4D75-BD8C-B8A67F2F7853}">
      <dsp:nvSpPr>
        <dsp:cNvPr id="0" name=""/>
        <dsp:cNvSpPr/>
      </dsp:nvSpPr>
      <dsp:spPr>
        <a:xfrm rot="5400000">
          <a:off x="3070696" y="-1645312"/>
          <a:ext cx="590103" cy="5460503"/>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American Culture and The Church</a:t>
          </a:r>
        </a:p>
      </dsp:txBody>
      <dsp:txXfrm rot="-5400000">
        <a:off x="635496" y="818694"/>
        <a:ext cx="5431697" cy="532491"/>
      </dsp:txXfrm>
    </dsp:sp>
    <dsp:sp modelId="{F378BC46-8775-4500-9E29-2ACFD9762804}">
      <dsp:nvSpPr>
        <dsp:cNvPr id="0" name=""/>
        <dsp:cNvSpPr/>
      </dsp:nvSpPr>
      <dsp:spPr>
        <a:xfrm rot="5400000">
          <a:off x="-136177" y="1714251"/>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rot="-5400000">
        <a:off x="1" y="1895821"/>
        <a:ext cx="635496" cy="272355"/>
      </dsp:txXfrm>
    </dsp:sp>
    <dsp:sp modelId="{8D8CD8F8-8AEF-4506-9B25-A9FF386A49C4}">
      <dsp:nvSpPr>
        <dsp:cNvPr id="0" name=""/>
        <dsp:cNvSpPr/>
      </dsp:nvSpPr>
      <dsp:spPr>
        <a:xfrm rot="5400000">
          <a:off x="3070696" y="-857125"/>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Overcoming Growth Barriers </a:t>
          </a:r>
        </a:p>
      </dsp:txBody>
      <dsp:txXfrm rot="-5400000">
        <a:off x="635496" y="1606881"/>
        <a:ext cx="5431697" cy="532491"/>
      </dsp:txXfrm>
    </dsp:sp>
    <dsp:sp modelId="{28C7812E-C9A9-41A5-804C-A17BE6DA9B67}">
      <dsp:nvSpPr>
        <dsp:cNvPr id="0" name=""/>
        <dsp:cNvSpPr/>
      </dsp:nvSpPr>
      <dsp:spPr>
        <a:xfrm rot="5400000">
          <a:off x="-136177" y="2502438"/>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4</a:t>
          </a:r>
        </a:p>
      </dsp:txBody>
      <dsp:txXfrm rot="-5400000">
        <a:off x="1" y="2684008"/>
        <a:ext cx="635496" cy="272355"/>
      </dsp:txXfrm>
    </dsp:sp>
    <dsp:sp modelId="{83CC23C9-82CF-4FD7-BC61-9592C65AE5CF}">
      <dsp:nvSpPr>
        <dsp:cNvPr id="0" name=""/>
        <dsp:cNvSpPr/>
      </dsp:nvSpPr>
      <dsp:spPr>
        <a:xfrm rot="5400000">
          <a:off x="3070696" y="-68939"/>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Society </a:t>
          </a:r>
          <a:r>
            <a:rPr lang="en-US" sz="2500" i="1" kern="1200" dirty="0"/>
            <a:t>Future Trends Report </a:t>
          </a:r>
        </a:p>
      </dsp:txBody>
      <dsp:txXfrm rot="-5400000">
        <a:off x="635496" y="2395067"/>
        <a:ext cx="5431697" cy="532491"/>
      </dsp:txXfrm>
    </dsp:sp>
    <dsp:sp modelId="{A26B8558-DB87-4CEC-A6F5-996C06CDCED2}">
      <dsp:nvSpPr>
        <dsp:cNvPr id="0" name=""/>
        <dsp:cNvSpPr/>
      </dsp:nvSpPr>
      <dsp:spPr>
        <a:xfrm rot="5400000">
          <a:off x="-136177" y="3290625"/>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rot="-5400000">
        <a:off x="1" y="3472195"/>
        <a:ext cx="635496" cy="272355"/>
      </dsp:txXfrm>
    </dsp:sp>
    <dsp:sp modelId="{28EE26F8-6E3C-4317-9CCF-459CC4F99680}">
      <dsp:nvSpPr>
        <dsp:cNvPr id="0" name=""/>
        <dsp:cNvSpPr/>
      </dsp:nvSpPr>
      <dsp:spPr>
        <a:xfrm rot="5400000">
          <a:off x="3070696" y="719247"/>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u="sng" kern="1200" dirty="0"/>
            <a:t>Tool #2:</a:t>
          </a:r>
          <a:r>
            <a:rPr lang="en-US" sz="2500" kern="1200" dirty="0"/>
            <a:t> The Fishbone Diagram  </a:t>
          </a:r>
        </a:p>
      </dsp:txBody>
      <dsp:txXfrm rot="-5400000">
        <a:off x="635496" y="3183253"/>
        <a:ext cx="5431697" cy="532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587E4-AC52-438A-A5DF-75EE5467F88F}">
      <dsp:nvSpPr>
        <dsp:cNvPr id="0" name=""/>
        <dsp:cNvSpPr/>
      </dsp:nvSpPr>
      <dsp:spPr>
        <a:xfrm>
          <a:off x="1424" y="0"/>
          <a:ext cx="854964" cy="113089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24663-48AB-48DA-A2C4-E154FABCEE7E}">
      <dsp:nvSpPr>
        <dsp:cNvPr id="0" name=""/>
        <dsp:cNvSpPr/>
      </dsp:nvSpPr>
      <dsp:spPr>
        <a:xfrm>
          <a:off x="882037" y="0"/>
          <a:ext cx="1450848" cy="1130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Growth</a:t>
          </a:r>
        </a:p>
      </dsp:txBody>
      <dsp:txXfrm>
        <a:off x="882037" y="0"/>
        <a:ext cx="1450848" cy="1130895"/>
      </dsp:txXfrm>
    </dsp:sp>
    <dsp:sp modelId="{7D0FAA90-4513-4CAC-905A-BA8EDFA39EBE}">
      <dsp:nvSpPr>
        <dsp:cNvPr id="0" name=""/>
        <dsp:cNvSpPr/>
      </dsp:nvSpPr>
      <dsp:spPr>
        <a:xfrm>
          <a:off x="257914" y="1225136"/>
          <a:ext cx="854964" cy="1130895"/>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05D17-8850-462C-8E7F-FF2F31A3653F}">
      <dsp:nvSpPr>
        <dsp:cNvPr id="0" name=""/>
        <dsp:cNvSpPr/>
      </dsp:nvSpPr>
      <dsp:spPr>
        <a:xfrm>
          <a:off x="1138527" y="1225136"/>
          <a:ext cx="1450848" cy="1130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0" rIns="184912" bIns="184912"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Decline</a:t>
          </a:r>
        </a:p>
      </dsp:txBody>
      <dsp:txXfrm>
        <a:off x="1138527" y="1225136"/>
        <a:ext cx="1450848" cy="1130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36177" y="137878"/>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5400000">
        <a:off x="1" y="319448"/>
        <a:ext cx="635496" cy="272355"/>
      </dsp:txXfrm>
    </dsp:sp>
    <dsp:sp modelId="{DE9C9745-1E8A-4246-BC76-08715AA2082D}">
      <dsp:nvSpPr>
        <dsp:cNvPr id="0" name=""/>
        <dsp:cNvSpPr/>
      </dsp:nvSpPr>
      <dsp:spPr>
        <a:xfrm rot="5400000">
          <a:off x="3070696" y="-2433499"/>
          <a:ext cx="590103" cy="5460503"/>
        </a:xfrm>
        <a:prstGeom prst="round2SameRect">
          <a:avLst/>
        </a:prstGeom>
        <a:solidFill>
          <a:schemeClr val="bg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Revitalization </a:t>
          </a:r>
          <a:r>
            <a:rPr lang="en-US" sz="2500" u="sng" kern="1200" dirty="0"/>
            <a:t>Tool #1</a:t>
          </a:r>
          <a:r>
            <a:rPr lang="en-US" sz="2500" kern="1200" dirty="0"/>
            <a:t>: Lifecycle Curve</a:t>
          </a:r>
        </a:p>
      </dsp:txBody>
      <dsp:txXfrm rot="-5400000">
        <a:off x="635496" y="30507"/>
        <a:ext cx="5431697" cy="532491"/>
      </dsp:txXfrm>
    </dsp:sp>
    <dsp:sp modelId="{F4106EAF-377E-4C71-AB18-887CEF39BCE8}">
      <dsp:nvSpPr>
        <dsp:cNvPr id="0" name=""/>
        <dsp:cNvSpPr/>
      </dsp:nvSpPr>
      <dsp:spPr>
        <a:xfrm rot="5400000">
          <a:off x="-136177" y="926065"/>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rot="-5400000">
        <a:off x="1" y="1107635"/>
        <a:ext cx="635496" cy="272355"/>
      </dsp:txXfrm>
    </dsp:sp>
    <dsp:sp modelId="{BCF5CC6D-F16A-4D75-BD8C-B8A67F2F7853}">
      <dsp:nvSpPr>
        <dsp:cNvPr id="0" name=""/>
        <dsp:cNvSpPr/>
      </dsp:nvSpPr>
      <dsp:spPr>
        <a:xfrm rot="5400000">
          <a:off x="3070696" y="-1645312"/>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American Culture and The Church</a:t>
          </a:r>
        </a:p>
      </dsp:txBody>
      <dsp:txXfrm rot="-5400000">
        <a:off x="635496" y="818694"/>
        <a:ext cx="5431697" cy="532491"/>
      </dsp:txXfrm>
    </dsp:sp>
    <dsp:sp modelId="{F378BC46-8775-4500-9E29-2ACFD9762804}">
      <dsp:nvSpPr>
        <dsp:cNvPr id="0" name=""/>
        <dsp:cNvSpPr/>
      </dsp:nvSpPr>
      <dsp:spPr>
        <a:xfrm rot="5400000">
          <a:off x="-136177" y="1714251"/>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rot="-5400000">
        <a:off x="1" y="1895821"/>
        <a:ext cx="635496" cy="272355"/>
      </dsp:txXfrm>
    </dsp:sp>
    <dsp:sp modelId="{8D8CD8F8-8AEF-4506-9B25-A9FF386A49C4}">
      <dsp:nvSpPr>
        <dsp:cNvPr id="0" name=""/>
        <dsp:cNvSpPr/>
      </dsp:nvSpPr>
      <dsp:spPr>
        <a:xfrm rot="5400000">
          <a:off x="3070696" y="-857125"/>
          <a:ext cx="590103" cy="5460503"/>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Overcoming Growth Barriers </a:t>
          </a:r>
        </a:p>
      </dsp:txBody>
      <dsp:txXfrm rot="-5400000">
        <a:off x="635496" y="1606881"/>
        <a:ext cx="5431697" cy="532491"/>
      </dsp:txXfrm>
    </dsp:sp>
    <dsp:sp modelId="{28C7812E-C9A9-41A5-804C-A17BE6DA9B67}">
      <dsp:nvSpPr>
        <dsp:cNvPr id="0" name=""/>
        <dsp:cNvSpPr/>
      </dsp:nvSpPr>
      <dsp:spPr>
        <a:xfrm rot="5400000">
          <a:off x="-136177" y="2502438"/>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4</a:t>
          </a:r>
        </a:p>
      </dsp:txBody>
      <dsp:txXfrm rot="-5400000">
        <a:off x="1" y="2684008"/>
        <a:ext cx="635496" cy="272355"/>
      </dsp:txXfrm>
    </dsp:sp>
    <dsp:sp modelId="{83CC23C9-82CF-4FD7-BC61-9592C65AE5CF}">
      <dsp:nvSpPr>
        <dsp:cNvPr id="0" name=""/>
        <dsp:cNvSpPr/>
      </dsp:nvSpPr>
      <dsp:spPr>
        <a:xfrm rot="5400000">
          <a:off x="3070696" y="-68939"/>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Society </a:t>
          </a:r>
          <a:r>
            <a:rPr lang="en-US" sz="2500" i="1" kern="1200" dirty="0"/>
            <a:t>Future Trends Report </a:t>
          </a:r>
        </a:p>
      </dsp:txBody>
      <dsp:txXfrm rot="-5400000">
        <a:off x="635496" y="2395067"/>
        <a:ext cx="5431697" cy="532491"/>
      </dsp:txXfrm>
    </dsp:sp>
    <dsp:sp modelId="{A26B8558-DB87-4CEC-A6F5-996C06CDCED2}">
      <dsp:nvSpPr>
        <dsp:cNvPr id="0" name=""/>
        <dsp:cNvSpPr/>
      </dsp:nvSpPr>
      <dsp:spPr>
        <a:xfrm rot="5400000">
          <a:off x="-136177" y="3290625"/>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rot="-5400000">
        <a:off x="1" y="3472195"/>
        <a:ext cx="635496" cy="272355"/>
      </dsp:txXfrm>
    </dsp:sp>
    <dsp:sp modelId="{28EE26F8-6E3C-4317-9CCF-459CC4F99680}">
      <dsp:nvSpPr>
        <dsp:cNvPr id="0" name=""/>
        <dsp:cNvSpPr/>
      </dsp:nvSpPr>
      <dsp:spPr>
        <a:xfrm rot="5400000">
          <a:off x="3070696" y="719247"/>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u="sng" kern="1200" dirty="0"/>
            <a:t>Tool #2:</a:t>
          </a:r>
          <a:r>
            <a:rPr lang="en-US" sz="2500" kern="1200" dirty="0"/>
            <a:t> The Fishbone Diagram  </a:t>
          </a:r>
        </a:p>
      </dsp:txBody>
      <dsp:txXfrm rot="-5400000">
        <a:off x="635496" y="3183253"/>
        <a:ext cx="5431697" cy="5324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36177" y="137878"/>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5400000">
        <a:off x="1" y="319448"/>
        <a:ext cx="635496" cy="272355"/>
      </dsp:txXfrm>
    </dsp:sp>
    <dsp:sp modelId="{DE9C9745-1E8A-4246-BC76-08715AA2082D}">
      <dsp:nvSpPr>
        <dsp:cNvPr id="0" name=""/>
        <dsp:cNvSpPr/>
      </dsp:nvSpPr>
      <dsp:spPr>
        <a:xfrm rot="5400000">
          <a:off x="3070696" y="-2433499"/>
          <a:ext cx="590103" cy="5460503"/>
        </a:xfrm>
        <a:prstGeom prst="round2SameRect">
          <a:avLst/>
        </a:prstGeom>
        <a:solidFill>
          <a:schemeClr val="bg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Revitalization </a:t>
          </a:r>
          <a:r>
            <a:rPr lang="en-US" sz="2500" u="sng" kern="1200" dirty="0"/>
            <a:t>Tool #1</a:t>
          </a:r>
          <a:r>
            <a:rPr lang="en-US" sz="2500" kern="1200" dirty="0"/>
            <a:t>: Lifecycle Curve</a:t>
          </a:r>
        </a:p>
      </dsp:txBody>
      <dsp:txXfrm rot="-5400000">
        <a:off x="635496" y="30507"/>
        <a:ext cx="5431697" cy="532491"/>
      </dsp:txXfrm>
    </dsp:sp>
    <dsp:sp modelId="{F4106EAF-377E-4C71-AB18-887CEF39BCE8}">
      <dsp:nvSpPr>
        <dsp:cNvPr id="0" name=""/>
        <dsp:cNvSpPr/>
      </dsp:nvSpPr>
      <dsp:spPr>
        <a:xfrm rot="5400000">
          <a:off x="-136177" y="926065"/>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rot="-5400000">
        <a:off x="1" y="1107635"/>
        <a:ext cx="635496" cy="272355"/>
      </dsp:txXfrm>
    </dsp:sp>
    <dsp:sp modelId="{BCF5CC6D-F16A-4D75-BD8C-B8A67F2F7853}">
      <dsp:nvSpPr>
        <dsp:cNvPr id="0" name=""/>
        <dsp:cNvSpPr/>
      </dsp:nvSpPr>
      <dsp:spPr>
        <a:xfrm rot="5400000">
          <a:off x="3070696" y="-1645312"/>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American Culture and The Church</a:t>
          </a:r>
        </a:p>
      </dsp:txBody>
      <dsp:txXfrm rot="-5400000">
        <a:off x="635496" y="818694"/>
        <a:ext cx="5431697" cy="532491"/>
      </dsp:txXfrm>
    </dsp:sp>
    <dsp:sp modelId="{F378BC46-8775-4500-9E29-2ACFD9762804}">
      <dsp:nvSpPr>
        <dsp:cNvPr id="0" name=""/>
        <dsp:cNvSpPr/>
      </dsp:nvSpPr>
      <dsp:spPr>
        <a:xfrm rot="5400000">
          <a:off x="-136177" y="1714251"/>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rot="-5400000">
        <a:off x="1" y="1895821"/>
        <a:ext cx="635496" cy="272355"/>
      </dsp:txXfrm>
    </dsp:sp>
    <dsp:sp modelId="{8D8CD8F8-8AEF-4506-9B25-A9FF386A49C4}">
      <dsp:nvSpPr>
        <dsp:cNvPr id="0" name=""/>
        <dsp:cNvSpPr/>
      </dsp:nvSpPr>
      <dsp:spPr>
        <a:xfrm rot="5400000">
          <a:off x="3070696" y="-857125"/>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Overcoming Growth Barriers </a:t>
          </a:r>
        </a:p>
      </dsp:txBody>
      <dsp:txXfrm rot="-5400000">
        <a:off x="635496" y="1606881"/>
        <a:ext cx="5431697" cy="532491"/>
      </dsp:txXfrm>
    </dsp:sp>
    <dsp:sp modelId="{28C7812E-C9A9-41A5-804C-A17BE6DA9B67}">
      <dsp:nvSpPr>
        <dsp:cNvPr id="0" name=""/>
        <dsp:cNvSpPr/>
      </dsp:nvSpPr>
      <dsp:spPr>
        <a:xfrm rot="5400000">
          <a:off x="-136177" y="2502438"/>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4</a:t>
          </a:r>
        </a:p>
      </dsp:txBody>
      <dsp:txXfrm rot="-5400000">
        <a:off x="1" y="2684008"/>
        <a:ext cx="635496" cy="272355"/>
      </dsp:txXfrm>
    </dsp:sp>
    <dsp:sp modelId="{83CC23C9-82CF-4FD7-BC61-9592C65AE5CF}">
      <dsp:nvSpPr>
        <dsp:cNvPr id="0" name=""/>
        <dsp:cNvSpPr/>
      </dsp:nvSpPr>
      <dsp:spPr>
        <a:xfrm rot="5400000">
          <a:off x="3070696" y="-68939"/>
          <a:ext cx="590103" cy="5460503"/>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Society </a:t>
          </a:r>
          <a:r>
            <a:rPr lang="en-US" sz="2500" i="1" kern="1200" dirty="0"/>
            <a:t>Future Trends Report </a:t>
          </a:r>
        </a:p>
      </dsp:txBody>
      <dsp:txXfrm rot="-5400000">
        <a:off x="635496" y="2395067"/>
        <a:ext cx="5431697" cy="532491"/>
      </dsp:txXfrm>
    </dsp:sp>
    <dsp:sp modelId="{A26B8558-DB87-4CEC-A6F5-996C06CDCED2}">
      <dsp:nvSpPr>
        <dsp:cNvPr id="0" name=""/>
        <dsp:cNvSpPr/>
      </dsp:nvSpPr>
      <dsp:spPr>
        <a:xfrm rot="5400000">
          <a:off x="-136177" y="3290625"/>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rot="-5400000">
        <a:off x="1" y="3472195"/>
        <a:ext cx="635496" cy="272355"/>
      </dsp:txXfrm>
    </dsp:sp>
    <dsp:sp modelId="{28EE26F8-6E3C-4317-9CCF-459CC4F99680}">
      <dsp:nvSpPr>
        <dsp:cNvPr id="0" name=""/>
        <dsp:cNvSpPr/>
      </dsp:nvSpPr>
      <dsp:spPr>
        <a:xfrm rot="5400000">
          <a:off x="3070696" y="719247"/>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u="sng" kern="1200" dirty="0"/>
            <a:t>Tool #2:</a:t>
          </a:r>
          <a:r>
            <a:rPr lang="en-US" sz="2500" kern="1200" dirty="0"/>
            <a:t> The Fishbone Diagram  </a:t>
          </a:r>
        </a:p>
      </dsp:txBody>
      <dsp:txXfrm rot="-5400000">
        <a:off x="635496" y="3183253"/>
        <a:ext cx="5431697" cy="5324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36177" y="137878"/>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1</a:t>
          </a:r>
        </a:p>
      </dsp:txBody>
      <dsp:txXfrm rot="-5400000">
        <a:off x="1" y="319448"/>
        <a:ext cx="635496" cy="272355"/>
      </dsp:txXfrm>
    </dsp:sp>
    <dsp:sp modelId="{DE9C9745-1E8A-4246-BC76-08715AA2082D}">
      <dsp:nvSpPr>
        <dsp:cNvPr id="0" name=""/>
        <dsp:cNvSpPr/>
      </dsp:nvSpPr>
      <dsp:spPr>
        <a:xfrm rot="5400000">
          <a:off x="3070696" y="-2433499"/>
          <a:ext cx="590103" cy="5460503"/>
        </a:xfrm>
        <a:prstGeom prst="round2SameRect">
          <a:avLst/>
        </a:prstGeom>
        <a:solidFill>
          <a:schemeClr val="bg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Revitalization </a:t>
          </a:r>
          <a:r>
            <a:rPr lang="en-US" sz="2500" u="sng" kern="1200" dirty="0"/>
            <a:t>Tool #1</a:t>
          </a:r>
          <a:r>
            <a:rPr lang="en-US" sz="2500" kern="1200" dirty="0"/>
            <a:t>: Lifecycle Curve</a:t>
          </a:r>
        </a:p>
      </dsp:txBody>
      <dsp:txXfrm rot="-5400000">
        <a:off x="635496" y="30507"/>
        <a:ext cx="5431697" cy="532491"/>
      </dsp:txXfrm>
    </dsp:sp>
    <dsp:sp modelId="{F4106EAF-377E-4C71-AB18-887CEF39BCE8}">
      <dsp:nvSpPr>
        <dsp:cNvPr id="0" name=""/>
        <dsp:cNvSpPr/>
      </dsp:nvSpPr>
      <dsp:spPr>
        <a:xfrm rot="5400000">
          <a:off x="-136177" y="926065"/>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2</a:t>
          </a:r>
        </a:p>
      </dsp:txBody>
      <dsp:txXfrm rot="-5400000">
        <a:off x="1" y="1107635"/>
        <a:ext cx="635496" cy="272355"/>
      </dsp:txXfrm>
    </dsp:sp>
    <dsp:sp modelId="{BCF5CC6D-F16A-4D75-BD8C-B8A67F2F7853}">
      <dsp:nvSpPr>
        <dsp:cNvPr id="0" name=""/>
        <dsp:cNvSpPr/>
      </dsp:nvSpPr>
      <dsp:spPr>
        <a:xfrm rot="5400000">
          <a:off x="3070696" y="-1645312"/>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American Culture and The Church</a:t>
          </a:r>
        </a:p>
      </dsp:txBody>
      <dsp:txXfrm rot="-5400000">
        <a:off x="635496" y="818694"/>
        <a:ext cx="5431697" cy="532491"/>
      </dsp:txXfrm>
    </dsp:sp>
    <dsp:sp modelId="{F378BC46-8775-4500-9E29-2ACFD9762804}">
      <dsp:nvSpPr>
        <dsp:cNvPr id="0" name=""/>
        <dsp:cNvSpPr/>
      </dsp:nvSpPr>
      <dsp:spPr>
        <a:xfrm rot="5400000">
          <a:off x="-136177" y="1714251"/>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3</a:t>
          </a:r>
        </a:p>
      </dsp:txBody>
      <dsp:txXfrm rot="-5400000">
        <a:off x="1" y="1895821"/>
        <a:ext cx="635496" cy="272355"/>
      </dsp:txXfrm>
    </dsp:sp>
    <dsp:sp modelId="{8D8CD8F8-8AEF-4506-9B25-A9FF386A49C4}">
      <dsp:nvSpPr>
        <dsp:cNvPr id="0" name=""/>
        <dsp:cNvSpPr/>
      </dsp:nvSpPr>
      <dsp:spPr>
        <a:xfrm rot="5400000">
          <a:off x="3070696" y="-857125"/>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Overcoming Growth Barriers </a:t>
          </a:r>
        </a:p>
      </dsp:txBody>
      <dsp:txXfrm rot="-5400000">
        <a:off x="635496" y="1606881"/>
        <a:ext cx="5431697" cy="532491"/>
      </dsp:txXfrm>
    </dsp:sp>
    <dsp:sp modelId="{28C7812E-C9A9-41A5-804C-A17BE6DA9B67}">
      <dsp:nvSpPr>
        <dsp:cNvPr id="0" name=""/>
        <dsp:cNvSpPr/>
      </dsp:nvSpPr>
      <dsp:spPr>
        <a:xfrm rot="5400000">
          <a:off x="-136177" y="2502438"/>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4</a:t>
          </a:r>
        </a:p>
      </dsp:txBody>
      <dsp:txXfrm rot="-5400000">
        <a:off x="1" y="2684008"/>
        <a:ext cx="635496" cy="272355"/>
      </dsp:txXfrm>
    </dsp:sp>
    <dsp:sp modelId="{83CC23C9-82CF-4FD7-BC61-9592C65AE5CF}">
      <dsp:nvSpPr>
        <dsp:cNvPr id="0" name=""/>
        <dsp:cNvSpPr/>
      </dsp:nvSpPr>
      <dsp:spPr>
        <a:xfrm rot="5400000">
          <a:off x="3070696" y="-68939"/>
          <a:ext cx="590103" cy="5460503"/>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Society </a:t>
          </a:r>
          <a:r>
            <a:rPr lang="en-US" sz="2500" i="1" kern="1200" dirty="0"/>
            <a:t>Future Trends Report </a:t>
          </a:r>
        </a:p>
      </dsp:txBody>
      <dsp:txXfrm rot="-5400000">
        <a:off x="635496" y="2395067"/>
        <a:ext cx="5431697" cy="532491"/>
      </dsp:txXfrm>
    </dsp:sp>
    <dsp:sp modelId="{A26B8558-DB87-4CEC-A6F5-996C06CDCED2}">
      <dsp:nvSpPr>
        <dsp:cNvPr id="0" name=""/>
        <dsp:cNvSpPr/>
      </dsp:nvSpPr>
      <dsp:spPr>
        <a:xfrm rot="5400000">
          <a:off x="-136177" y="3290625"/>
          <a:ext cx="907851" cy="635496"/>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5</a:t>
          </a:r>
        </a:p>
      </dsp:txBody>
      <dsp:txXfrm rot="-5400000">
        <a:off x="1" y="3472195"/>
        <a:ext cx="635496" cy="272355"/>
      </dsp:txXfrm>
    </dsp:sp>
    <dsp:sp modelId="{28EE26F8-6E3C-4317-9CCF-459CC4F99680}">
      <dsp:nvSpPr>
        <dsp:cNvPr id="0" name=""/>
        <dsp:cNvSpPr/>
      </dsp:nvSpPr>
      <dsp:spPr>
        <a:xfrm rot="5400000">
          <a:off x="3070696" y="719247"/>
          <a:ext cx="590103" cy="5460503"/>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u="sng" kern="1200" dirty="0"/>
            <a:t>Tool #2:</a:t>
          </a:r>
          <a:r>
            <a:rPr lang="en-US" sz="2500" kern="1200" dirty="0"/>
            <a:t> The Fishbone Diagram  </a:t>
          </a:r>
        </a:p>
      </dsp:txBody>
      <dsp:txXfrm rot="-5400000">
        <a:off x="635496" y="3183253"/>
        <a:ext cx="5431697" cy="5324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30AE1-4DD2-4DFE-967E-B5BA566C33A2}">
      <dsp:nvSpPr>
        <dsp:cNvPr id="0" name=""/>
        <dsp:cNvSpPr/>
      </dsp:nvSpPr>
      <dsp:spPr>
        <a:xfrm>
          <a:off x="553538" y="0"/>
          <a:ext cx="6273436" cy="4555582"/>
        </a:xfrm>
        <a:prstGeom prst="rightArrow">
          <a:avLst/>
        </a:prstGeom>
        <a:solidFill>
          <a:srgbClr val="FFC00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BD340A2-8989-47D3-B756-0BABD90396FE}">
      <dsp:nvSpPr>
        <dsp:cNvPr id="0" name=""/>
        <dsp:cNvSpPr/>
      </dsp:nvSpPr>
      <dsp:spPr>
        <a:xfrm>
          <a:off x="3243" y="1366674"/>
          <a:ext cx="1418082" cy="18222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Biblical and Cultural Definition of Health</a:t>
          </a:r>
        </a:p>
      </dsp:txBody>
      <dsp:txXfrm>
        <a:off x="72468" y="1435899"/>
        <a:ext cx="1279632" cy="1683782"/>
      </dsp:txXfrm>
    </dsp:sp>
    <dsp:sp modelId="{F395F85C-B8FB-4AF8-9891-C2E80F26FC4D}">
      <dsp:nvSpPr>
        <dsp:cNvPr id="0" name=""/>
        <dsp:cNvSpPr/>
      </dsp:nvSpPr>
      <dsp:spPr>
        <a:xfrm>
          <a:off x="1492229" y="1366674"/>
          <a:ext cx="1418082" cy="18222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Assess Today's Reality </a:t>
          </a:r>
        </a:p>
      </dsp:txBody>
      <dsp:txXfrm>
        <a:off x="1561454" y="1435899"/>
        <a:ext cx="1279632" cy="1683782"/>
      </dsp:txXfrm>
    </dsp:sp>
    <dsp:sp modelId="{61F7B472-63EE-40C5-BC6D-279A396AED99}">
      <dsp:nvSpPr>
        <dsp:cNvPr id="0" name=""/>
        <dsp:cNvSpPr/>
      </dsp:nvSpPr>
      <dsp:spPr>
        <a:xfrm>
          <a:off x="2981215" y="1366674"/>
          <a:ext cx="1418082" cy="18222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Use Today's Reality to Develop Vision</a:t>
          </a:r>
        </a:p>
      </dsp:txBody>
      <dsp:txXfrm>
        <a:off x="3050440" y="1435899"/>
        <a:ext cx="1279632" cy="1683782"/>
      </dsp:txXfrm>
    </dsp:sp>
    <dsp:sp modelId="{C46A0F65-5C26-4543-A808-529FCB113CD4}">
      <dsp:nvSpPr>
        <dsp:cNvPr id="0" name=""/>
        <dsp:cNvSpPr/>
      </dsp:nvSpPr>
      <dsp:spPr>
        <a:xfrm>
          <a:off x="4470202" y="1366674"/>
          <a:ext cx="1418082" cy="18222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Action Plan to Reach Vision</a:t>
          </a:r>
        </a:p>
      </dsp:txBody>
      <dsp:txXfrm>
        <a:off x="4539427" y="1435899"/>
        <a:ext cx="1279632" cy="1683782"/>
      </dsp:txXfrm>
    </dsp:sp>
    <dsp:sp modelId="{7D82DF4B-9CDB-4B95-BA4B-81BBA0F3CB25}">
      <dsp:nvSpPr>
        <dsp:cNvPr id="0" name=""/>
        <dsp:cNvSpPr/>
      </dsp:nvSpPr>
      <dsp:spPr>
        <a:xfrm>
          <a:off x="5959188" y="1366674"/>
          <a:ext cx="1418082" cy="182223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Measure, Coach, Align and Keep Vision Fresh</a:t>
          </a:r>
        </a:p>
      </dsp:txBody>
      <dsp:txXfrm>
        <a:off x="6028413" y="1435899"/>
        <a:ext cx="1279632" cy="16837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7036F066-2DD1-430F-8D8D-6E50E4AFC732}" type="datetimeFigureOut">
              <a:rPr lang="en-US" smtClean="0"/>
              <a:t>5/17/2018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C00EB8E-5BB6-4A20-ADD9-084AB521326C}" type="slidenum">
              <a:rPr lang="en-US" smtClean="0"/>
              <a:t>‹#›</a:t>
            </a:fld>
            <a:endParaRPr lang="en-US"/>
          </a:p>
        </p:txBody>
      </p:sp>
    </p:spTree>
    <p:extLst>
      <p:ext uri="{BB962C8B-B14F-4D97-AF65-F5344CB8AC3E}">
        <p14:creationId xmlns:p14="http://schemas.microsoft.com/office/powerpoint/2010/main" val="38321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1</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14880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23</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1289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403" eaLnBrk="0" hangingPunct="0">
              <a:defRPr>
                <a:solidFill>
                  <a:schemeClr val="tx1"/>
                </a:solidFill>
                <a:latin typeface="Arial" charset="0"/>
              </a:defRPr>
            </a:lvl1pPr>
            <a:lvl2pPr marL="769407" indent="-295925" defTabSz="963403" eaLnBrk="0" hangingPunct="0">
              <a:defRPr>
                <a:solidFill>
                  <a:schemeClr val="tx1"/>
                </a:solidFill>
                <a:latin typeface="Arial" charset="0"/>
              </a:defRPr>
            </a:lvl2pPr>
            <a:lvl3pPr marL="1183702" indent="-236740" defTabSz="963403" eaLnBrk="0" hangingPunct="0">
              <a:defRPr>
                <a:solidFill>
                  <a:schemeClr val="tx1"/>
                </a:solidFill>
                <a:latin typeface="Arial" charset="0"/>
              </a:defRPr>
            </a:lvl3pPr>
            <a:lvl4pPr marL="1657184" indent="-236740" defTabSz="963403" eaLnBrk="0" hangingPunct="0">
              <a:defRPr>
                <a:solidFill>
                  <a:schemeClr val="tx1"/>
                </a:solidFill>
                <a:latin typeface="Arial" charset="0"/>
              </a:defRPr>
            </a:lvl4pPr>
            <a:lvl5pPr marL="2130665" indent="-236740" defTabSz="963403" eaLnBrk="0" hangingPunct="0">
              <a:defRPr>
                <a:solidFill>
                  <a:schemeClr val="tx1"/>
                </a:solidFill>
                <a:latin typeface="Arial" charset="0"/>
              </a:defRPr>
            </a:lvl5pPr>
            <a:lvl6pPr marL="2604146" indent="-236740" defTabSz="963403" eaLnBrk="0" fontAlgn="base" hangingPunct="0">
              <a:spcBef>
                <a:spcPct val="0"/>
              </a:spcBef>
              <a:spcAft>
                <a:spcPct val="0"/>
              </a:spcAft>
              <a:defRPr>
                <a:solidFill>
                  <a:schemeClr val="tx1"/>
                </a:solidFill>
                <a:latin typeface="Arial" charset="0"/>
              </a:defRPr>
            </a:lvl6pPr>
            <a:lvl7pPr marL="3077626" indent="-236740" defTabSz="963403" eaLnBrk="0" fontAlgn="base" hangingPunct="0">
              <a:spcBef>
                <a:spcPct val="0"/>
              </a:spcBef>
              <a:spcAft>
                <a:spcPct val="0"/>
              </a:spcAft>
              <a:defRPr>
                <a:solidFill>
                  <a:schemeClr val="tx1"/>
                </a:solidFill>
                <a:latin typeface="Arial" charset="0"/>
              </a:defRPr>
            </a:lvl7pPr>
            <a:lvl8pPr marL="3551108" indent="-236740" defTabSz="963403" eaLnBrk="0" fontAlgn="base" hangingPunct="0">
              <a:spcBef>
                <a:spcPct val="0"/>
              </a:spcBef>
              <a:spcAft>
                <a:spcPct val="0"/>
              </a:spcAft>
              <a:defRPr>
                <a:solidFill>
                  <a:schemeClr val="tx1"/>
                </a:solidFill>
                <a:latin typeface="Arial" charset="0"/>
              </a:defRPr>
            </a:lvl8pPr>
            <a:lvl9pPr marL="4024588" indent="-236740" defTabSz="963403" eaLnBrk="0" fontAlgn="base" hangingPunct="0">
              <a:spcBef>
                <a:spcPct val="0"/>
              </a:spcBef>
              <a:spcAft>
                <a:spcPct val="0"/>
              </a:spcAft>
              <a:defRPr>
                <a:solidFill>
                  <a:schemeClr val="tx1"/>
                </a:solidFill>
                <a:latin typeface="Arial" charset="0"/>
              </a:defRPr>
            </a:lvl9pPr>
          </a:lstStyle>
          <a:p>
            <a:pPr eaLnBrk="1" hangingPunct="1"/>
            <a:fld id="{A6192F68-CD27-4825-BEB0-8BBD71E06F10}" type="slidenum">
              <a:rPr lang="en-US" altLang="en-US" smtClean="0"/>
              <a:pPr eaLnBrk="1" hangingPunct="1"/>
              <a:t>24</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730977" y="4322188"/>
            <a:ext cx="5841196" cy="454484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B. We just like the church the way it is.</a:t>
            </a:r>
          </a:p>
          <a:p>
            <a:pPr eaLnBrk="1" hangingPunct="1"/>
            <a:r>
              <a:rPr lang="en-US" altLang="en-US" sz="1000"/>
              <a:t>	- Very stagnant thinking leads to stagnant growth.</a:t>
            </a:r>
          </a:p>
          <a:p>
            <a:pPr eaLnBrk="1" hangingPunct="1"/>
            <a:r>
              <a:rPr lang="en-US" altLang="en-US" sz="1000"/>
              <a:t>	- Too much work to change</a:t>
            </a:r>
          </a:p>
          <a:p>
            <a:pPr eaLnBrk="1" hangingPunct="1"/>
            <a:r>
              <a:rPr lang="en-US" altLang="en-US" sz="1000"/>
              <a:t>	- New people think differently</a:t>
            </a:r>
          </a:p>
          <a:p>
            <a:pPr eaLnBrk="1" hangingPunct="1"/>
            <a:r>
              <a:rPr lang="en-US" altLang="en-US" sz="1000"/>
              <a:t>	- Easier to stay where you are</a:t>
            </a:r>
          </a:p>
          <a:p>
            <a:pPr eaLnBrk="1" hangingPunct="1"/>
            <a:r>
              <a:rPr lang="en-US" altLang="en-US" sz="1000"/>
              <a:t>	- Pastor may see it; Church may not.</a:t>
            </a:r>
          </a:p>
          <a:p>
            <a:pPr eaLnBrk="1" hangingPunct="1"/>
            <a:endParaRPr lang="en-US" altLang="en-US" sz="1000"/>
          </a:p>
          <a:p>
            <a:pPr eaLnBrk="1" hangingPunct="1"/>
            <a:r>
              <a:rPr lang="en-US" altLang="en-US" sz="1000"/>
              <a:t>C. Sometimes we get bogged down in how we make decisions.</a:t>
            </a:r>
          </a:p>
          <a:p>
            <a:pPr eaLnBrk="1" hangingPunct="1"/>
            <a:r>
              <a:rPr lang="en-US" altLang="en-US" sz="1000"/>
              <a:t>	- We get stuck in process.</a:t>
            </a:r>
          </a:p>
          <a:p>
            <a:pPr eaLnBrk="1" hangingPunct="1"/>
            <a:r>
              <a:rPr lang="en-US" altLang="en-US" sz="1000"/>
              <a:t>	- Committee to committee to church…</a:t>
            </a:r>
          </a:p>
          <a:p>
            <a:pPr eaLnBrk="1" hangingPunct="1"/>
            <a:r>
              <a:rPr lang="en-US" altLang="en-US" sz="1000"/>
              <a:t>	- Does the church need to know? Yes!</a:t>
            </a:r>
          </a:p>
          <a:p>
            <a:pPr eaLnBrk="1" hangingPunct="1"/>
            <a:r>
              <a:rPr lang="en-US" altLang="en-US" sz="1000"/>
              <a:t>	- But so many churches have structures that lead to discouragement.</a:t>
            </a:r>
          </a:p>
          <a:p>
            <a:pPr eaLnBrk="1" hangingPunct="1"/>
            <a:r>
              <a:rPr lang="en-US" altLang="en-US" sz="1000"/>
              <a:t>	- Many pastors say, “It’s not worth the hassle.”</a:t>
            </a:r>
          </a:p>
          <a:p>
            <a:pPr eaLnBrk="1" hangingPunct="1"/>
            <a:endParaRPr lang="en-US" altLang="en-US" sz="1000"/>
          </a:p>
        </p:txBody>
      </p:sp>
      <p:sp>
        <p:nvSpPr>
          <p:cNvPr id="133125" name="Text Box 4"/>
          <p:cNvSpPr txBox="1">
            <a:spLocks noChangeArrowheads="1"/>
          </p:cNvSpPr>
          <p:nvPr/>
        </p:nvSpPr>
        <p:spPr bwMode="auto">
          <a:xfrm>
            <a:off x="1028661" y="5573005"/>
            <a:ext cx="5646048" cy="12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7" tIns="47348" rIns="94697" bIns="47348">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b="1">
                <a:solidFill>
                  <a:srgbClr val="FF0000"/>
                </a:solidFill>
              </a:rPr>
              <a:t>Overcoming Comfortitis</a:t>
            </a:r>
          </a:p>
          <a:p>
            <a:pPr lvl="1" eaLnBrk="1" hangingPunct="1">
              <a:spcBef>
                <a:spcPct val="30000"/>
              </a:spcBef>
              <a:buFont typeface="Wingdings" pitchFamily="2" charset="2"/>
              <a:buChar char="Ø"/>
            </a:pPr>
            <a:r>
              <a:rPr lang="en-US" altLang="en-US" sz="1200" b="1">
                <a:solidFill>
                  <a:srgbClr val="FF0000"/>
                </a:solidFill>
              </a:rPr>
              <a:t>Preaching</a:t>
            </a:r>
          </a:p>
          <a:p>
            <a:pPr lvl="1" eaLnBrk="1" hangingPunct="1">
              <a:spcBef>
                <a:spcPct val="30000"/>
              </a:spcBef>
              <a:buFont typeface="Wingdings" pitchFamily="2" charset="2"/>
              <a:buChar char="Ø"/>
            </a:pPr>
            <a:r>
              <a:rPr lang="en-US" altLang="en-US" sz="1200" b="1">
                <a:solidFill>
                  <a:srgbClr val="FF0000"/>
                </a:solidFill>
              </a:rPr>
              <a:t>Demonstrate history of non-growth</a:t>
            </a:r>
          </a:p>
          <a:p>
            <a:pPr lvl="1" eaLnBrk="1" hangingPunct="1">
              <a:spcBef>
                <a:spcPct val="30000"/>
              </a:spcBef>
              <a:buFont typeface="Wingdings" pitchFamily="2" charset="2"/>
              <a:buChar char="Ø"/>
            </a:pPr>
            <a:r>
              <a:rPr lang="en-US" altLang="en-US" sz="1200" b="1">
                <a:solidFill>
                  <a:srgbClr val="FF0000"/>
                </a:solidFill>
              </a:rPr>
              <a:t>Look for examples of turnaround churches</a:t>
            </a:r>
          </a:p>
          <a:p>
            <a:pPr lvl="1" eaLnBrk="1" hangingPunct="1">
              <a:spcBef>
                <a:spcPct val="30000"/>
              </a:spcBef>
              <a:buFont typeface="Wingdings" pitchFamily="2" charset="2"/>
              <a:buChar char="Ø"/>
            </a:pPr>
            <a:r>
              <a:rPr lang="en-US" altLang="en-US" sz="1200" b="1">
                <a:solidFill>
                  <a:srgbClr val="FF0000"/>
                </a:solidFill>
              </a:rPr>
              <a:t>Short-term mission trips</a:t>
            </a:r>
          </a:p>
        </p:txBody>
      </p:sp>
      <p:sp>
        <p:nvSpPr>
          <p:cNvPr id="133126" name="Text Box 5"/>
          <p:cNvSpPr txBox="1">
            <a:spLocks noChangeArrowheads="1"/>
          </p:cNvSpPr>
          <p:nvPr/>
        </p:nvSpPr>
        <p:spPr bwMode="auto">
          <a:xfrm>
            <a:off x="1028661" y="8023881"/>
            <a:ext cx="5646048" cy="100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7" tIns="47348" rIns="94697" bIns="47348">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b="1">
                <a:solidFill>
                  <a:srgbClr val="FF0000"/>
                </a:solidFill>
              </a:rPr>
              <a:t>Overcoming Participatory Democracy</a:t>
            </a:r>
          </a:p>
          <a:p>
            <a:pPr lvl="1" eaLnBrk="1" hangingPunct="1">
              <a:spcBef>
                <a:spcPct val="30000"/>
              </a:spcBef>
              <a:buFont typeface="Wingdings" pitchFamily="2" charset="2"/>
              <a:buChar char="Ø"/>
            </a:pPr>
            <a:r>
              <a:rPr lang="en-US" altLang="en-US" sz="1200" b="1">
                <a:solidFill>
                  <a:srgbClr val="FF0000"/>
                </a:solidFill>
              </a:rPr>
              <a:t>Preaching</a:t>
            </a:r>
          </a:p>
          <a:p>
            <a:pPr lvl="1" eaLnBrk="1" hangingPunct="1">
              <a:spcBef>
                <a:spcPct val="30000"/>
              </a:spcBef>
              <a:buFont typeface="Wingdings" pitchFamily="2" charset="2"/>
              <a:buChar char="Ø"/>
            </a:pPr>
            <a:r>
              <a:rPr lang="en-US" altLang="en-US" sz="1200" b="1">
                <a:solidFill>
                  <a:srgbClr val="FF0000"/>
                </a:solidFill>
              </a:rPr>
              <a:t>Empowering Teams</a:t>
            </a:r>
          </a:p>
          <a:p>
            <a:pPr lvl="1" eaLnBrk="1" hangingPunct="1">
              <a:spcBef>
                <a:spcPct val="30000"/>
              </a:spcBef>
              <a:buFont typeface="Wingdings" pitchFamily="2" charset="2"/>
              <a:buChar char="Ø"/>
            </a:pPr>
            <a:r>
              <a:rPr lang="en-US" altLang="en-US" sz="1200" b="1">
                <a:solidFill>
                  <a:srgbClr val="FF0000"/>
                </a:solidFill>
              </a:rPr>
              <a:t>Demonstrate lack of efficiency in present methods</a:t>
            </a:r>
          </a:p>
        </p:txBody>
      </p:sp>
    </p:spTree>
    <p:extLst>
      <p:ext uri="{BB962C8B-B14F-4D97-AF65-F5344CB8AC3E}">
        <p14:creationId xmlns:p14="http://schemas.microsoft.com/office/powerpoint/2010/main" val="1324133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403" eaLnBrk="0" hangingPunct="0">
              <a:defRPr>
                <a:solidFill>
                  <a:schemeClr val="tx1"/>
                </a:solidFill>
                <a:latin typeface="Arial" charset="0"/>
              </a:defRPr>
            </a:lvl1pPr>
            <a:lvl2pPr marL="769407" indent="-295925" defTabSz="963403" eaLnBrk="0" hangingPunct="0">
              <a:defRPr>
                <a:solidFill>
                  <a:schemeClr val="tx1"/>
                </a:solidFill>
                <a:latin typeface="Arial" charset="0"/>
              </a:defRPr>
            </a:lvl2pPr>
            <a:lvl3pPr marL="1183702" indent="-236740" defTabSz="963403" eaLnBrk="0" hangingPunct="0">
              <a:defRPr>
                <a:solidFill>
                  <a:schemeClr val="tx1"/>
                </a:solidFill>
                <a:latin typeface="Arial" charset="0"/>
              </a:defRPr>
            </a:lvl3pPr>
            <a:lvl4pPr marL="1657184" indent="-236740" defTabSz="963403" eaLnBrk="0" hangingPunct="0">
              <a:defRPr>
                <a:solidFill>
                  <a:schemeClr val="tx1"/>
                </a:solidFill>
                <a:latin typeface="Arial" charset="0"/>
              </a:defRPr>
            </a:lvl4pPr>
            <a:lvl5pPr marL="2130665" indent="-236740" defTabSz="963403" eaLnBrk="0" hangingPunct="0">
              <a:defRPr>
                <a:solidFill>
                  <a:schemeClr val="tx1"/>
                </a:solidFill>
                <a:latin typeface="Arial" charset="0"/>
              </a:defRPr>
            </a:lvl5pPr>
            <a:lvl6pPr marL="2604146" indent="-236740" defTabSz="963403" eaLnBrk="0" fontAlgn="base" hangingPunct="0">
              <a:spcBef>
                <a:spcPct val="0"/>
              </a:spcBef>
              <a:spcAft>
                <a:spcPct val="0"/>
              </a:spcAft>
              <a:defRPr>
                <a:solidFill>
                  <a:schemeClr val="tx1"/>
                </a:solidFill>
                <a:latin typeface="Arial" charset="0"/>
              </a:defRPr>
            </a:lvl6pPr>
            <a:lvl7pPr marL="3077626" indent="-236740" defTabSz="963403" eaLnBrk="0" fontAlgn="base" hangingPunct="0">
              <a:spcBef>
                <a:spcPct val="0"/>
              </a:spcBef>
              <a:spcAft>
                <a:spcPct val="0"/>
              </a:spcAft>
              <a:defRPr>
                <a:solidFill>
                  <a:schemeClr val="tx1"/>
                </a:solidFill>
                <a:latin typeface="Arial" charset="0"/>
              </a:defRPr>
            </a:lvl7pPr>
            <a:lvl8pPr marL="3551108" indent="-236740" defTabSz="963403" eaLnBrk="0" fontAlgn="base" hangingPunct="0">
              <a:spcBef>
                <a:spcPct val="0"/>
              </a:spcBef>
              <a:spcAft>
                <a:spcPct val="0"/>
              </a:spcAft>
              <a:defRPr>
                <a:solidFill>
                  <a:schemeClr val="tx1"/>
                </a:solidFill>
                <a:latin typeface="Arial" charset="0"/>
              </a:defRPr>
            </a:lvl8pPr>
            <a:lvl9pPr marL="4024588" indent="-236740" defTabSz="963403" eaLnBrk="0" fontAlgn="base" hangingPunct="0">
              <a:spcBef>
                <a:spcPct val="0"/>
              </a:spcBef>
              <a:spcAft>
                <a:spcPct val="0"/>
              </a:spcAft>
              <a:defRPr>
                <a:solidFill>
                  <a:schemeClr val="tx1"/>
                </a:solidFill>
                <a:latin typeface="Arial" charset="0"/>
              </a:defRPr>
            </a:lvl9pPr>
          </a:lstStyle>
          <a:p>
            <a:pPr eaLnBrk="1" hangingPunct="1"/>
            <a:fld id="{1FFC6358-C18F-4294-B7A0-5CD0891B58BA}" type="slidenum">
              <a:rPr lang="en-US" altLang="en-US" smtClean="0"/>
              <a:pPr eaLnBrk="1" hangingPunct="1"/>
              <a:t>25</a:t>
            </a:fld>
            <a:endParaRPr lang="en-US" altLang="en-US"/>
          </a:p>
        </p:txBody>
      </p:sp>
      <p:sp>
        <p:nvSpPr>
          <p:cNvPr id="136195" name="Rectangle 2"/>
          <p:cNvSpPr>
            <a:spLocks noGrp="1" noRot="1" noChangeAspect="1" noChangeArrowheads="1" noTextEdit="1"/>
          </p:cNvSpPr>
          <p:nvPr>
            <p:ph type="sldImg"/>
          </p:nvPr>
        </p:nvSpPr>
        <p:spPr>
          <a:xfrm>
            <a:off x="1060450" y="387350"/>
            <a:ext cx="5141913" cy="2892425"/>
          </a:xfrm>
          <a:ln/>
        </p:spPr>
      </p:sp>
      <p:sp>
        <p:nvSpPr>
          <p:cNvPr id="136196" name="Rectangle 3"/>
          <p:cNvSpPr>
            <a:spLocks noGrp="1" noChangeArrowheads="1"/>
          </p:cNvSpPr>
          <p:nvPr>
            <p:ph type="body" idx="1"/>
          </p:nvPr>
        </p:nvSpPr>
        <p:spPr>
          <a:xfrm>
            <a:off x="549059" y="3298944"/>
            <a:ext cx="6365449" cy="61394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5653" indent="-315653"/>
            <a:r>
              <a:rPr lang="en-US" altLang="en-US" sz="1000" b="1">
                <a:solidFill>
                  <a:srgbClr val="FF0000"/>
                </a:solidFill>
              </a:rPr>
              <a:t>H. Theological issue – we are </a:t>
            </a:r>
            <a:r>
              <a:rPr lang="en-US" altLang="en-US" sz="1000" b="1" u="sng">
                <a:solidFill>
                  <a:srgbClr val="FF0000"/>
                </a:solidFill>
              </a:rPr>
              <a:t>church</a:t>
            </a:r>
            <a:r>
              <a:rPr lang="en-US" altLang="en-US" sz="1000" b="1">
                <a:solidFill>
                  <a:srgbClr val="FF0000"/>
                </a:solidFill>
              </a:rPr>
              <a:t> consultants.</a:t>
            </a:r>
          </a:p>
          <a:p>
            <a:pPr marL="315653" indent="-315653"/>
            <a:r>
              <a:rPr lang="en-US" altLang="en-US" sz="1000"/>
              <a:t>	- If your theology is wrong, your growth cannot/will not be blessed.</a:t>
            </a:r>
          </a:p>
          <a:p>
            <a:pPr marL="315653" indent="-315653"/>
            <a:r>
              <a:rPr lang="en-US" altLang="en-US" sz="1000"/>
              <a:t>	- “What do you really believe?”</a:t>
            </a:r>
          </a:p>
          <a:p>
            <a:pPr marL="315653" indent="-315653"/>
            <a:r>
              <a:rPr lang="en-US" altLang="en-US" sz="1000"/>
              <a:t>	- What do we throw out?</a:t>
            </a:r>
          </a:p>
          <a:p>
            <a:pPr marL="315653" indent="-315653"/>
            <a:r>
              <a:rPr lang="en-US" altLang="en-US" sz="1000"/>
              <a:t>		- Faith</a:t>
            </a:r>
          </a:p>
          <a:p>
            <a:pPr marL="315653" indent="-315653"/>
            <a:r>
              <a:rPr lang="en-US" altLang="en-US" sz="1000"/>
              <a:t>		- Lostness and hell</a:t>
            </a:r>
          </a:p>
          <a:p>
            <a:pPr marL="315653" indent="-315653"/>
            <a:r>
              <a:rPr lang="en-US" altLang="en-US" sz="1000"/>
              <a:t>		- Authority of text; Exclusiveness of the Gospel</a:t>
            </a:r>
          </a:p>
          <a:p>
            <a:pPr marL="315653" indent="-315653"/>
            <a:r>
              <a:rPr lang="en-US" altLang="en-US" sz="1000"/>
              <a:t>	- You can get away with a lot more than the pastor can.</a:t>
            </a:r>
          </a:p>
          <a:p>
            <a:pPr marL="315653" indent="-315653"/>
            <a:endParaRPr lang="en-US" altLang="en-US" sz="1000"/>
          </a:p>
          <a:p>
            <a:pPr marL="315653" indent="-315653"/>
            <a:endParaRPr lang="en-US" altLang="en-US" sz="1000"/>
          </a:p>
          <a:p>
            <a:pPr marL="315653" indent="-315653"/>
            <a:endParaRPr lang="en-US" altLang="en-US" sz="1000"/>
          </a:p>
          <a:p>
            <a:pPr marL="315653" indent="-315653"/>
            <a:endParaRPr lang="en-US" altLang="en-US" sz="1000"/>
          </a:p>
          <a:p>
            <a:pPr marL="315653" indent="-315653"/>
            <a:endParaRPr lang="en-US" altLang="en-US" sz="1000"/>
          </a:p>
          <a:p>
            <a:pPr marL="315653" indent="-315653"/>
            <a:endParaRPr lang="en-US" altLang="en-US" sz="1000"/>
          </a:p>
          <a:p>
            <a:pPr marL="315653" indent="-315653"/>
            <a:r>
              <a:rPr lang="en-US" altLang="en-US" sz="1000"/>
              <a:t>I. How does a small church think?</a:t>
            </a:r>
          </a:p>
          <a:p>
            <a:pPr marL="315653" indent="-315653"/>
            <a:r>
              <a:rPr lang="en-US" altLang="en-US" sz="1000"/>
              <a:t>	- Have to know everyone.</a:t>
            </a:r>
          </a:p>
          <a:p>
            <a:pPr marL="315653" indent="-315653"/>
            <a:r>
              <a:rPr lang="en-US" altLang="en-US" sz="1000"/>
              <a:t>	- Cared for by pastor</a:t>
            </a:r>
          </a:p>
          <a:p>
            <a:pPr marL="315653" indent="-315653"/>
            <a:r>
              <a:rPr lang="en-US" altLang="en-US" sz="1000"/>
              <a:t>	- We have to prepare churches for growth rather than reacting to growth.</a:t>
            </a:r>
          </a:p>
          <a:p>
            <a:pPr marL="315653" indent="-315653"/>
            <a:r>
              <a:rPr lang="en-US" altLang="en-US" sz="1000"/>
              <a:t>	- Ex: Consult at church with no preschool</a:t>
            </a:r>
          </a:p>
          <a:p>
            <a:pPr marL="315653" indent="-315653"/>
            <a:r>
              <a:rPr lang="en-US" altLang="en-US" sz="1000"/>
              <a:t>		- “You need to update your preschool area”</a:t>
            </a:r>
          </a:p>
          <a:p>
            <a:pPr marL="315653" indent="-315653"/>
            <a:r>
              <a:rPr lang="en-US" altLang="en-US" sz="1000"/>
              <a:t>		- “Why, we don’t have any.”</a:t>
            </a:r>
          </a:p>
          <a:p>
            <a:pPr marL="315653" indent="-315653"/>
            <a:r>
              <a:rPr lang="en-US" altLang="en-US" sz="1000"/>
              <a:t>		- That’s not faith!</a:t>
            </a:r>
          </a:p>
          <a:p>
            <a:pPr marL="315653" indent="-315653"/>
            <a:r>
              <a:rPr lang="en-US" altLang="en-US" sz="1000"/>
              <a:t>		- “What do you have in place when God blesses you with a bunch of preschoolers?”</a:t>
            </a:r>
          </a:p>
        </p:txBody>
      </p:sp>
      <p:sp>
        <p:nvSpPr>
          <p:cNvPr id="136197" name="Text Box 4"/>
          <p:cNvSpPr txBox="1">
            <a:spLocks noChangeArrowheads="1"/>
          </p:cNvSpPr>
          <p:nvPr/>
        </p:nvSpPr>
        <p:spPr bwMode="auto">
          <a:xfrm>
            <a:off x="1028661" y="4952508"/>
            <a:ext cx="5646048" cy="12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7" tIns="47348" rIns="94697" bIns="47348">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b="1">
                <a:solidFill>
                  <a:srgbClr val="FF0000"/>
                </a:solidFill>
              </a:rPr>
              <a:t>Overcoming People Blindness</a:t>
            </a:r>
          </a:p>
          <a:p>
            <a:pPr lvl="1" eaLnBrk="1" hangingPunct="1">
              <a:spcBef>
                <a:spcPct val="30000"/>
              </a:spcBef>
              <a:buFont typeface="Wingdings" pitchFamily="2" charset="2"/>
              <a:buChar char="Ø"/>
            </a:pPr>
            <a:r>
              <a:rPr lang="en-US" altLang="en-US" sz="1200" b="1">
                <a:solidFill>
                  <a:srgbClr val="FF0000"/>
                </a:solidFill>
              </a:rPr>
              <a:t>Preaching</a:t>
            </a:r>
          </a:p>
          <a:p>
            <a:pPr lvl="1" eaLnBrk="1" hangingPunct="1">
              <a:spcBef>
                <a:spcPct val="30000"/>
              </a:spcBef>
              <a:buFont typeface="Wingdings" pitchFamily="2" charset="2"/>
              <a:buChar char="Ø"/>
            </a:pPr>
            <a:r>
              <a:rPr lang="en-US" altLang="en-US" sz="1200" b="1">
                <a:solidFill>
                  <a:srgbClr val="FF0000"/>
                </a:solidFill>
              </a:rPr>
              <a:t>Small group studies</a:t>
            </a:r>
          </a:p>
          <a:p>
            <a:pPr lvl="1" eaLnBrk="1" hangingPunct="1">
              <a:spcBef>
                <a:spcPct val="30000"/>
              </a:spcBef>
              <a:buFont typeface="Wingdings" pitchFamily="2" charset="2"/>
              <a:buChar char="Ø"/>
            </a:pPr>
            <a:r>
              <a:rPr lang="en-US" altLang="en-US" sz="1200" b="1">
                <a:solidFill>
                  <a:srgbClr val="FF0000"/>
                </a:solidFill>
              </a:rPr>
              <a:t>Systematic discipleship (Recommend a book)</a:t>
            </a:r>
          </a:p>
          <a:p>
            <a:pPr lvl="1" eaLnBrk="1" hangingPunct="1">
              <a:spcBef>
                <a:spcPct val="30000"/>
              </a:spcBef>
              <a:buFont typeface="Wingdings" pitchFamily="2" charset="2"/>
              <a:buChar char="Ø"/>
            </a:pPr>
            <a:r>
              <a:rPr lang="en-US" altLang="en-US" sz="1200" b="1">
                <a:solidFill>
                  <a:srgbClr val="FF0000"/>
                </a:solidFill>
              </a:rPr>
              <a:t>Short-term mission trips</a:t>
            </a:r>
          </a:p>
        </p:txBody>
      </p:sp>
      <p:sp>
        <p:nvSpPr>
          <p:cNvPr id="136198" name="Text Box 5"/>
          <p:cNvSpPr txBox="1">
            <a:spLocks noChangeArrowheads="1"/>
          </p:cNvSpPr>
          <p:nvPr/>
        </p:nvSpPr>
        <p:spPr bwMode="auto">
          <a:xfrm>
            <a:off x="1028661" y="8014058"/>
            <a:ext cx="5646048" cy="12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7" tIns="47348" rIns="94697" bIns="47348">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b="1">
                <a:solidFill>
                  <a:srgbClr val="FF0000"/>
                </a:solidFill>
              </a:rPr>
              <a:t>Overcoming Small Church Mentality</a:t>
            </a:r>
          </a:p>
          <a:p>
            <a:pPr lvl="1" eaLnBrk="1" hangingPunct="1">
              <a:spcBef>
                <a:spcPct val="30000"/>
              </a:spcBef>
              <a:buFont typeface="Wingdings" pitchFamily="2" charset="2"/>
              <a:buChar char="Ø"/>
            </a:pPr>
            <a:r>
              <a:rPr lang="en-US" altLang="en-US" sz="1200" b="1">
                <a:solidFill>
                  <a:srgbClr val="FF0000"/>
                </a:solidFill>
              </a:rPr>
              <a:t>Preaching (Esp. Acts)</a:t>
            </a:r>
          </a:p>
          <a:p>
            <a:pPr lvl="1" eaLnBrk="1" hangingPunct="1">
              <a:spcBef>
                <a:spcPct val="30000"/>
              </a:spcBef>
              <a:buFont typeface="Wingdings" pitchFamily="2" charset="2"/>
              <a:buChar char="Ø"/>
            </a:pPr>
            <a:r>
              <a:rPr lang="en-US" altLang="en-US" sz="1200" b="1">
                <a:solidFill>
                  <a:srgbClr val="FF0000"/>
                </a:solidFill>
              </a:rPr>
              <a:t>Communicate mandate to grow and make disciples</a:t>
            </a:r>
          </a:p>
          <a:p>
            <a:pPr lvl="1" eaLnBrk="1" hangingPunct="1">
              <a:spcBef>
                <a:spcPct val="30000"/>
              </a:spcBef>
              <a:buFont typeface="Wingdings" pitchFamily="2" charset="2"/>
              <a:buChar char="Ø"/>
            </a:pPr>
            <a:r>
              <a:rPr lang="en-US" altLang="en-US" sz="1200" b="1">
                <a:solidFill>
                  <a:srgbClr val="FF0000"/>
                </a:solidFill>
              </a:rPr>
              <a:t>Demographic study of lost community</a:t>
            </a:r>
          </a:p>
          <a:p>
            <a:pPr lvl="1" eaLnBrk="1" hangingPunct="1">
              <a:spcBef>
                <a:spcPct val="30000"/>
              </a:spcBef>
              <a:buFont typeface="Wingdings" pitchFamily="2" charset="2"/>
              <a:buChar char="Ø"/>
            </a:pPr>
            <a:r>
              <a:rPr lang="en-US" altLang="en-US" sz="1200" b="1">
                <a:solidFill>
                  <a:srgbClr val="FF0000"/>
                </a:solidFill>
              </a:rPr>
              <a:t>Revival is happening! Where? Why?</a:t>
            </a:r>
          </a:p>
        </p:txBody>
      </p:sp>
      <p:sp>
        <p:nvSpPr>
          <p:cNvPr id="136199" name="Line 6"/>
          <p:cNvSpPr>
            <a:spLocks noChangeShapeType="1"/>
          </p:cNvSpPr>
          <p:nvPr/>
        </p:nvSpPr>
        <p:spPr bwMode="auto">
          <a:xfrm flipH="1">
            <a:off x="4845613" y="3613285"/>
            <a:ext cx="39856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4697" tIns="47348" rIns="94697" bIns="47348"/>
          <a:lstStyle/>
          <a:p>
            <a:endParaRPr lang="en-US"/>
          </a:p>
        </p:txBody>
      </p:sp>
      <p:sp>
        <p:nvSpPr>
          <p:cNvPr id="136200" name="Text Box 7"/>
          <p:cNvSpPr txBox="1">
            <a:spLocks noChangeArrowheads="1"/>
          </p:cNvSpPr>
          <p:nvPr/>
        </p:nvSpPr>
        <p:spPr bwMode="auto">
          <a:xfrm>
            <a:off x="5323560" y="3298943"/>
            <a:ext cx="1979589" cy="6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7" tIns="47348" rIns="94697" bIns="473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b="1">
                <a:solidFill>
                  <a:srgbClr val="FF0000"/>
                </a:solidFill>
              </a:rPr>
              <a:t>Mormons at my conf: “Not work! Faulty theology!”</a:t>
            </a:r>
          </a:p>
        </p:txBody>
      </p:sp>
      <p:sp>
        <p:nvSpPr>
          <p:cNvPr id="136201" name="Text Box 8"/>
          <p:cNvSpPr txBox="1">
            <a:spLocks noChangeArrowheads="1"/>
          </p:cNvSpPr>
          <p:nvPr/>
        </p:nvSpPr>
        <p:spPr bwMode="auto">
          <a:xfrm>
            <a:off x="2937137" y="3929263"/>
            <a:ext cx="1987858" cy="64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7" tIns="47348" rIns="94697" bIns="473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b="1">
                <a:solidFill>
                  <a:srgbClr val="FF0000"/>
                </a:solidFill>
              </a:rPr>
              <a:t>John MacFarlin: UMC 1) liberal                        2) Missionary attitude</a:t>
            </a:r>
          </a:p>
        </p:txBody>
      </p:sp>
    </p:spTree>
    <p:extLst>
      <p:ext uri="{BB962C8B-B14F-4D97-AF65-F5344CB8AC3E}">
        <p14:creationId xmlns:p14="http://schemas.microsoft.com/office/powerpoint/2010/main" val="3508572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403" eaLnBrk="0" hangingPunct="0">
              <a:defRPr>
                <a:solidFill>
                  <a:schemeClr val="tx1"/>
                </a:solidFill>
                <a:latin typeface="Arial" charset="0"/>
              </a:defRPr>
            </a:lvl1pPr>
            <a:lvl2pPr marL="769407" indent="-295925" defTabSz="963403" eaLnBrk="0" hangingPunct="0">
              <a:defRPr>
                <a:solidFill>
                  <a:schemeClr val="tx1"/>
                </a:solidFill>
                <a:latin typeface="Arial" charset="0"/>
              </a:defRPr>
            </a:lvl2pPr>
            <a:lvl3pPr marL="1183702" indent="-236740" defTabSz="963403" eaLnBrk="0" hangingPunct="0">
              <a:defRPr>
                <a:solidFill>
                  <a:schemeClr val="tx1"/>
                </a:solidFill>
                <a:latin typeface="Arial" charset="0"/>
              </a:defRPr>
            </a:lvl3pPr>
            <a:lvl4pPr marL="1657184" indent="-236740" defTabSz="963403" eaLnBrk="0" hangingPunct="0">
              <a:defRPr>
                <a:solidFill>
                  <a:schemeClr val="tx1"/>
                </a:solidFill>
                <a:latin typeface="Arial" charset="0"/>
              </a:defRPr>
            </a:lvl4pPr>
            <a:lvl5pPr marL="2130665" indent="-236740" defTabSz="963403" eaLnBrk="0" hangingPunct="0">
              <a:defRPr>
                <a:solidFill>
                  <a:schemeClr val="tx1"/>
                </a:solidFill>
                <a:latin typeface="Arial" charset="0"/>
              </a:defRPr>
            </a:lvl5pPr>
            <a:lvl6pPr marL="2604146" indent="-236740" defTabSz="963403" eaLnBrk="0" fontAlgn="base" hangingPunct="0">
              <a:spcBef>
                <a:spcPct val="0"/>
              </a:spcBef>
              <a:spcAft>
                <a:spcPct val="0"/>
              </a:spcAft>
              <a:defRPr>
                <a:solidFill>
                  <a:schemeClr val="tx1"/>
                </a:solidFill>
                <a:latin typeface="Arial" charset="0"/>
              </a:defRPr>
            </a:lvl6pPr>
            <a:lvl7pPr marL="3077626" indent="-236740" defTabSz="963403" eaLnBrk="0" fontAlgn="base" hangingPunct="0">
              <a:spcBef>
                <a:spcPct val="0"/>
              </a:spcBef>
              <a:spcAft>
                <a:spcPct val="0"/>
              </a:spcAft>
              <a:defRPr>
                <a:solidFill>
                  <a:schemeClr val="tx1"/>
                </a:solidFill>
                <a:latin typeface="Arial" charset="0"/>
              </a:defRPr>
            </a:lvl7pPr>
            <a:lvl8pPr marL="3551108" indent="-236740" defTabSz="963403" eaLnBrk="0" fontAlgn="base" hangingPunct="0">
              <a:spcBef>
                <a:spcPct val="0"/>
              </a:spcBef>
              <a:spcAft>
                <a:spcPct val="0"/>
              </a:spcAft>
              <a:defRPr>
                <a:solidFill>
                  <a:schemeClr val="tx1"/>
                </a:solidFill>
                <a:latin typeface="Arial" charset="0"/>
              </a:defRPr>
            </a:lvl8pPr>
            <a:lvl9pPr marL="4024588" indent="-236740" defTabSz="963403" eaLnBrk="0" fontAlgn="base" hangingPunct="0">
              <a:spcBef>
                <a:spcPct val="0"/>
              </a:spcBef>
              <a:spcAft>
                <a:spcPct val="0"/>
              </a:spcAft>
              <a:defRPr>
                <a:solidFill>
                  <a:schemeClr val="tx1"/>
                </a:solidFill>
                <a:latin typeface="Arial" charset="0"/>
              </a:defRPr>
            </a:lvl9pPr>
          </a:lstStyle>
          <a:p>
            <a:pPr eaLnBrk="1" hangingPunct="1"/>
            <a:fld id="{89D767D1-998D-49B2-A958-972CD0EAA5C9}" type="slidenum">
              <a:rPr lang="en-US" altLang="en-US" smtClean="0"/>
              <a:pPr eaLnBrk="1" hangingPunct="1"/>
              <a:t>26</a:t>
            </a:fld>
            <a:endParaRPr lang="en-US" altLang="en-US"/>
          </a:p>
        </p:txBody>
      </p:sp>
      <p:sp>
        <p:nvSpPr>
          <p:cNvPr id="139267" name="Rectangle 2"/>
          <p:cNvSpPr>
            <a:spLocks noGrp="1" noRot="1" noChangeAspect="1" noChangeArrowheads="1" noTextEdit="1"/>
          </p:cNvSpPr>
          <p:nvPr>
            <p:ph type="sldImg"/>
          </p:nvPr>
        </p:nvSpPr>
        <p:spPr>
          <a:xfrm>
            <a:off x="857250" y="387350"/>
            <a:ext cx="5424488" cy="3051175"/>
          </a:xfrm>
          <a:ln/>
        </p:spPr>
      </p:sp>
      <p:sp>
        <p:nvSpPr>
          <p:cNvPr id="139268" name="Rectangle 3"/>
          <p:cNvSpPr>
            <a:spLocks noGrp="1" noChangeArrowheads="1"/>
          </p:cNvSpPr>
          <p:nvPr>
            <p:ph type="body" idx="1"/>
          </p:nvPr>
        </p:nvSpPr>
        <p:spPr>
          <a:xfrm>
            <a:off x="730977" y="3456114"/>
            <a:ext cx="5841196" cy="54109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M. Ethnikitis (Peter Wagner says “Terminal”)</a:t>
            </a:r>
          </a:p>
          <a:p>
            <a:pPr eaLnBrk="1" hangingPunct="1"/>
            <a:r>
              <a:rPr lang="en-US" altLang="en-US" sz="1000"/>
              <a:t>	1) Church never adjusts to changes.</a:t>
            </a:r>
          </a:p>
          <a:p>
            <a:pPr eaLnBrk="1" hangingPunct="1"/>
            <a:r>
              <a:rPr lang="en-US" altLang="en-US" sz="1000"/>
              <a:t>	2) I do not believe its terminal, meaning a body of Christ can exist there, but the original church is gone!</a:t>
            </a:r>
          </a:p>
          <a:p>
            <a:pPr eaLnBrk="1" hangingPunct="1"/>
            <a:r>
              <a:rPr lang="en-US" altLang="en-US" sz="1000"/>
              <a:t>	3) People move out…but drive in…until children.</a:t>
            </a:r>
          </a:p>
          <a:p>
            <a:pPr eaLnBrk="1" hangingPunct="1"/>
            <a:r>
              <a:rPr lang="en-US" altLang="en-US" sz="1000"/>
              <a:t>	4) Not reaching the people around their community.</a:t>
            </a:r>
          </a:p>
          <a:p>
            <a:pPr eaLnBrk="1" hangingPunct="1"/>
            <a:r>
              <a:rPr lang="en-US" altLang="en-US" sz="1000"/>
              <a:t>	5) Ignorance</a:t>
            </a:r>
          </a:p>
          <a:p>
            <a:pPr eaLnBrk="1" hangingPunct="1"/>
            <a:r>
              <a:rPr lang="en-US" altLang="en-US" sz="1000"/>
              <a:t>	6) Close eyes</a:t>
            </a:r>
          </a:p>
          <a:p>
            <a:pPr eaLnBrk="1" hangingPunct="1"/>
            <a:r>
              <a:rPr lang="en-US" altLang="en-US" sz="1000"/>
              <a:t>	7) May even be socio-economic</a:t>
            </a:r>
          </a:p>
          <a:p>
            <a:pPr eaLnBrk="1" hangingPunct="1"/>
            <a:endParaRPr lang="en-US" altLang="en-US" sz="1000"/>
          </a:p>
          <a:p>
            <a:pPr eaLnBrk="1" hangingPunct="1"/>
            <a:endParaRPr lang="en-US" altLang="en-US" sz="1000"/>
          </a:p>
          <a:p>
            <a:pPr eaLnBrk="1" hangingPunct="1"/>
            <a:endParaRPr lang="en-US" altLang="en-US" sz="1000"/>
          </a:p>
          <a:p>
            <a:pPr eaLnBrk="1" hangingPunct="1"/>
            <a:endParaRPr lang="en-US" altLang="en-US" sz="1000"/>
          </a:p>
          <a:p>
            <a:pPr eaLnBrk="1" hangingPunct="1"/>
            <a:endParaRPr lang="en-US" altLang="en-US" sz="1000"/>
          </a:p>
          <a:p>
            <a:pPr eaLnBrk="1" hangingPunct="1"/>
            <a:endParaRPr lang="en-US" altLang="en-US" sz="1000"/>
          </a:p>
          <a:p>
            <a:pPr eaLnBrk="1" hangingPunct="1"/>
            <a:r>
              <a:rPr lang="en-US" altLang="en-US" sz="1000"/>
              <a:t>N. Wagner calls this sociological strangulation.</a:t>
            </a:r>
          </a:p>
          <a:p>
            <a:pPr eaLnBrk="1" hangingPunct="1"/>
            <a:r>
              <a:rPr lang="en-US" altLang="en-US" sz="1000"/>
              <a:t>	Rainer’s term makes more sense!</a:t>
            </a:r>
          </a:p>
          <a:p>
            <a:pPr eaLnBrk="1" hangingPunct="1">
              <a:spcBef>
                <a:spcPct val="20000"/>
              </a:spcBef>
            </a:pPr>
            <a:r>
              <a:rPr lang="en-US" altLang="en-US" sz="1000"/>
              <a:t>		1) Too many people in too little space.</a:t>
            </a:r>
          </a:p>
          <a:p>
            <a:pPr eaLnBrk="1" hangingPunct="1">
              <a:spcBef>
                <a:spcPct val="20000"/>
              </a:spcBef>
            </a:pPr>
            <a:r>
              <a:rPr lang="en-US" altLang="en-US" sz="1000"/>
              <a:t>		2) Auditorium</a:t>
            </a:r>
          </a:p>
          <a:p>
            <a:pPr eaLnBrk="1" hangingPunct="1">
              <a:spcBef>
                <a:spcPct val="20000"/>
              </a:spcBef>
            </a:pPr>
            <a:r>
              <a:rPr lang="en-US" altLang="en-US" sz="1000"/>
              <a:t>		3) Parking</a:t>
            </a:r>
          </a:p>
          <a:p>
            <a:pPr eaLnBrk="1" hangingPunct="1">
              <a:spcBef>
                <a:spcPct val="20000"/>
              </a:spcBef>
            </a:pPr>
            <a:r>
              <a:rPr lang="en-US" altLang="en-US" sz="1000"/>
              <a:t>		4) Nursery</a:t>
            </a:r>
          </a:p>
          <a:p>
            <a:pPr eaLnBrk="1" hangingPunct="1">
              <a:spcBef>
                <a:spcPct val="20000"/>
              </a:spcBef>
            </a:pPr>
            <a:r>
              <a:rPr lang="en-US" altLang="en-US" sz="1000"/>
              <a:t>		5) </a:t>
            </a:r>
            <a:r>
              <a:rPr lang="en-US" altLang="en-US" sz="1000">
                <a:solidFill>
                  <a:srgbClr val="FF0000"/>
                </a:solidFill>
              </a:rPr>
              <a:t>Used to be 80% rule: Now 70%</a:t>
            </a:r>
          </a:p>
        </p:txBody>
      </p:sp>
      <p:sp>
        <p:nvSpPr>
          <p:cNvPr id="139269" name="Text Box 4"/>
          <p:cNvSpPr txBox="1">
            <a:spLocks noChangeArrowheads="1"/>
          </p:cNvSpPr>
          <p:nvPr/>
        </p:nvSpPr>
        <p:spPr bwMode="auto">
          <a:xfrm>
            <a:off x="390296" y="1173869"/>
            <a:ext cx="1266806" cy="38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7" tIns="47348" rIns="94697" bIns="473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solidFill>
                  <a:srgbClr val="FF0000"/>
                </a:solidFill>
              </a:rPr>
              <a:t>Ethnikitis</a:t>
            </a:r>
          </a:p>
        </p:txBody>
      </p:sp>
      <p:sp>
        <p:nvSpPr>
          <p:cNvPr id="139270" name="Text Box 5"/>
          <p:cNvSpPr txBox="1">
            <a:spLocks noChangeArrowheads="1"/>
          </p:cNvSpPr>
          <p:nvPr/>
        </p:nvSpPr>
        <p:spPr bwMode="auto">
          <a:xfrm>
            <a:off x="158765" y="2275698"/>
            <a:ext cx="1663715" cy="611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7" tIns="47348" rIns="94697" bIns="4734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600" b="1">
                <a:solidFill>
                  <a:srgbClr val="FF0000"/>
                </a:solidFill>
              </a:rPr>
              <a:t>Sociological Strangulation</a:t>
            </a:r>
          </a:p>
        </p:txBody>
      </p:sp>
      <p:sp>
        <p:nvSpPr>
          <p:cNvPr id="139271" name="Text Box 6"/>
          <p:cNvSpPr txBox="1">
            <a:spLocks noChangeArrowheads="1"/>
          </p:cNvSpPr>
          <p:nvPr/>
        </p:nvSpPr>
        <p:spPr bwMode="auto">
          <a:xfrm>
            <a:off x="1028660" y="5266849"/>
            <a:ext cx="6044613" cy="12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7" tIns="47348" rIns="94697" bIns="47348">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b="1">
                <a:solidFill>
                  <a:srgbClr val="FF0000"/>
                </a:solidFill>
              </a:rPr>
              <a:t>Overcoming Ex-Neighborhood Church</a:t>
            </a:r>
          </a:p>
          <a:p>
            <a:pPr lvl="1" eaLnBrk="1" hangingPunct="1">
              <a:spcBef>
                <a:spcPct val="30000"/>
              </a:spcBef>
              <a:buFont typeface="Wingdings" pitchFamily="2" charset="2"/>
              <a:buChar char="Ø"/>
            </a:pPr>
            <a:r>
              <a:rPr lang="en-US" altLang="en-US" sz="1200" b="1">
                <a:solidFill>
                  <a:srgbClr val="FF0000"/>
                </a:solidFill>
              </a:rPr>
              <a:t>Preaching</a:t>
            </a:r>
          </a:p>
          <a:p>
            <a:pPr lvl="1" eaLnBrk="1" hangingPunct="1">
              <a:spcBef>
                <a:spcPct val="30000"/>
              </a:spcBef>
              <a:buFont typeface="Wingdings" pitchFamily="2" charset="2"/>
              <a:buChar char="Ø"/>
            </a:pPr>
            <a:r>
              <a:rPr lang="en-US" altLang="en-US" sz="1200" b="1">
                <a:solidFill>
                  <a:srgbClr val="FF0000"/>
                </a:solidFill>
              </a:rPr>
              <a:t>Staff demographics reflect community demographics</a:t>
            </a:r>
          </a:p>
          <a:p>
            <a:pPr lvl="1" eaLnBrk="1" hangingPunct="1">
              <a:spcBef>
                <a:spcPct val="30000"/>
              </a:spcBef>
              <a:buFont typeface="Wingdings" pitchFamily="2" charset="2"/>
              <a:buChar char="Ø"/>
            </a:pPr>
            <a:r>
              <a:rPr lang="en-US" altLang="en-US" sz="1200" b="1">
                <a:solidFill>
                  <a:srgbClr val="FF0000"/>
                </a:solidFill>
              </a:rPr>
              <a:t>Relocate</a:t>
            </a:r>
          </a:p>
          <a:p>
            <a:pPr lvl="1" eaLnBrk="1" hangingPunct="1">
              <a:spcBef>
                <a:spcPct val="30000"/>
              </a:spcBef>
              <a:buFont typeface="Wingdings" pitchFamily="2" charset="2"/>
              <a:buChar char="Ø"/>
            </a:pPr>
            <a:r>
              <a:rPr lang="en-US" altLang="en-US" sz="1200" b="1">
                <a:solidFill>
                  <a:srgbClr val="FF0000"/>
                </a:solidFill>
              </a:rPr>
              <a:t>Rebirth</a:t>
            </a:r>
          </a:p>
        </p:txBody>
      </p:sp>
      <p:sp>
        <p:nvSpPr>
          <p:cNvPr id="139272" name="Text Box 7"/>
          <p:cNvSpPr txBox="1">
            <a:spLocks noChangeArrowheads="1"/>
          </p:cNvSpPr>
          <p:nvPr/>
        </p:nvSpPr>
        <p:spPr bwMode="auto">
          <a:xfrm>
            <a:off x="1028660" y="7863436"/>
            <a:ext cx="6044613" cy="148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7" tIns="47348" rIns="94697" bIns="47348">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b="1">
                <a:solidFill>
                  <a:srgbClr val="FF0000"/>
                </a:solidFill>
              </a:rPr>
              <a:t>Overcoming Finite Facilities</a:t>
            </a:r>
          </a:p>
          <a:p>
            <a:pPr lvl="1" eaLnBrk="1" hangingPunct="1">
              <a:spcBef>
                <a:spcPct val="30000"/>
              </a:spcBef>
              <a:buFont typeface="Wingdings" pitchFamily="2" charset="2"/>
              <a:buChar char="Ø"/>
            </a:pPr>
            <a:r>
              <a:rPr lang="en-US" altLang="en-US" sz="1200" b="1">
                <a:solidFill>
                  <a:srgbClr val="FF0000"/>
                </a:solidFill>
              </a:rPr>
              <a:t>Multiple services; decentralized small groups</a:t>
            </a:r>
          </a:p>
          <a:p>
            <a:pPr lvl="1" eaLnBrk="1" hangingPunct="1">
              <a:spcBef>
                <a:spcPct val="30000"/>
              </a:spcBef>
              <a:buFont typeface="Wingdings" pitchFamily="2" charset="2"/>
              <a:buChar char="Ø"/>
            </a:pPr>
            <a:r>
              <a:rPr lang="en-US" altLang="en-US" sz="1200" b="1">
                <a:solidFill>
                  <a:srgbClr val="FF0000"/>
                </a:solidFill>
              </a:rPr>
              <a:t>Consider unused space in present facilities</a:t>
            </a:r>
          </a:p>
          <a:p>
            <a:pPr lvl="1" eaLnBrk="1" hangingPunct="1">
              <a:spcBef>
                <a:spcPct val="30000"/>
              </a:spcBef>
              <a:buFont typeface="Wingdings" pitchFamily="2" charset="2"/>
              <a:buChar char="Ø"/>
            </a:pPr>
            <a:r>
              <a:rPr lang="en-US" altLang="en-US" sz="1200" b="1">
                <a:solidFill>
                  <a:srgbClr val="FF0000"/>
                </a:solidFill>
              </a:rPr>
              <a:t>Utilize local businesses or member homes</a:t>
            </a:r>
          </a:p>
          <a:p>
            <a:pPr lvl="1" eaLnBrk="1" hangingPunct="1">
              <a:spcBef>
                <a:spcPct val="30000"/>
              </a:spcBef>
              <a:buFont typeface="Wingdings" pitchFamily="2" charset="2"/>
              <a:buChar char="Ø"/>
            </a:pPr>
            <a:r>
              <a:rPr lang="en-US" altLang="en-US" sz="1200" b="1">
                <a:solidFill>
                  <a:srgbClr val="FF0000"/>
                </a:solidFill>
              </a:rPr>
              <a:t>Plant a new church</a:t>
            </a:r>
          </a:p>
          <a:p>
            <a:pPr lvl="1" eaLnBrk="1" hangingPunct="1">
              <a:spcBef>
                <a:spcPct val="30000"/>
              </a:spcBef>
              <a:buFont typeface="Wingdings" pitchFamily="2" charset="2"/>
              <a:buChar char="Ø"/>
            </a:pPr>
            <a:r>
              <a:rPr lang="en-US" altLang="en-US" sz="1200" b="1">
                <a:solidFill>
                  <a:srgbClr val="FF0000"/>
                </a:solidFill>
              </a:rPr>
              <a:t>Build</a:t>
            </a:r>
          </a:p>
        </p:txBody>
      </p:sp>
    </p:spTree>
    <p:extLst>
      <p:ext uri="{BB962C8B-B14F-4D97-AF65-F5344CB8AC3E}">
        <p14:creationId xmlns:p14="http://schemas.microsoft.com/office/powerpoint/2010/main" val="122251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27</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85372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31</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080254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32</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031781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33</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763198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34</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358768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35</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796469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2</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43891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36</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666347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37</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627791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38</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879902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39</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32880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40</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496152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41</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486686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42</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566507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43</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667580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44</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881220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45</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83130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3</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526932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46</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40703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47</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488703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48</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038448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49</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579800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50</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76563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51</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915350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52</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03919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fld id="{A0DA3ED9-D868-4D14-A735-3CCA1C23C361}" type="slidenum">
              <a:rPr lang="en-US" altLang="en-US">
                <a:solidFill>
                  <a:prstClr val="black"/>
                </a:solidFill>
              </a:rPr>
              <a:pPr/>
              <a:t>4</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39649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5</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99225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A0DA3ED9-D868-4D14-A735-3CCA1C23C361}" type="slidenum">
              <a:rPr lang="en-US" altLang="en-US">
                <a:solidFill>
                  <a:prstClr val="black"/>
                </a:solidFill>
              </a:rPr>
              <a:pPr defTabSz="939363">
                <a:defRPr/>
              </a:pPr>
              <a:t>8</a:t>
            </a:fld>
            <a:endParaRPr lang="en-US" altLang="en-US" dirty="0">
              <a:solidFill>
                <a:prstClr val="black"/>
              </a:solidFill>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62380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63134" indent="-293513" eaLnBrk="0" hangingPunct="0">
              <a:defRPr>
                <a:solidFill>
                  <a:schemeClr val="tx1"/>
                </a:solidFill>
                <a:latin typeface="Times New Roman" pitchFamily="18" charset="0"/>
              </a:defRPr>
            </a:lvl2pPr>
            <a:lvl3pPr marL="1174053" indent="-234810" eaLnBrk="0" hangingPunct="0">
              <a:defRPr>
                <a:solidFill>
                  <a:schemeClr val="tx1"/>
                </a:solidFill>
                <a:latin typeface="Times New Roman" pitchFamily="18" charset="0"/>
              </a:defRPr>
            </a:lvl3pPr>
            <a:lvl4pPr marL="1643674" indent="-234810" eaLnBrk="0" hangingPunct="0">
              <a:defRPr>
                <a:solidFill>
                  <a:schemeClr val="tx1"/>
                </a:solidFill>
                <a:latin typeface="Times New Roman" pitchFamily="18" charset="0"/>
              </a:defRPr>
            </a:lvl4pPr>
            <a:lvl5pPr marL="2113294" indent="-234810" eaLnBrk="0" hangingPunct="0">
              <a:defRPr>
                <a:solidFill>
                  <a:schemeClr val="tx1"/>
                </a:solidFill>
                <a:latin typeface="Times New Roman" pitchFamily="18" charset="0"/>
              </a:defRPr>
            </a:lvl5pPr>
            <a:lvl6pPr marL="2582916" indent="-234810" eaLnBrk="0" fontAlgn="base" hangingPunct="0">
              <a:spcBef>
                <a:spcPct val="0"/>
              </a:spcBef>
              <a:spcAft>
                <a:spcPct val="0"/>
              </a:spcAft>
              <a:defRPr>
                <a:solidFill>
                  <a:schemeClr val="tx1"/>
                </a:solidFill>
                <a:latin typeface="Times New Roman" pitchFamily="18" charset="0"/>
              </a:defRPr>
            </a:lvl6pPr>
            <a:lvl7pPr marL="3052537" indent="-234810" eaLnBrk="0" fontAlgn="base" hangingPunct="0">
              <a:spcBef>
                <a:spcPct val="0"/>
              </a:spcBef>
              <a:spcAft>
                <a:spcPct val="0"/>
              </a:spcAft>
              <a:defRPr>
                <a:solidFill>
                  <a:schemeClr val="tx1"/>
                </a:solidFill>
                <a:latin typeface="Times New Roman" pitchFamily="18" charset="0"/>
              </a:defRPr>
            </a:lvl7pPr>
            <a:lvl8pPr marL="3522158" indent="-234810" eaLnBrk="0" fontAlgn="base" hangingPunct="0">
              <a:spcBef>
                <a:spcPct val="0"/>
              </a:spcBef>
              <a:spcAft>
                <a:spcPct val="0"/>
              </a:spcAft>
              <a:defRPr>
                <a:solidFill>
                  <a:schemeClr val="tx1"/>
                </a:solidFill>
                <a:latin typeface="Times New Roman" pitchFamily="18" charset="0"/>
              </a:defRPr>
            </a:lvl8pPr>
            <a:lvl9pPr marL="3991779" indent="-234810" eaLnBrk="0" fontAlgn="base" hangingPunct="0">
              <a:spcBef>
                <a:spcPct val="0"/>
              </a:spcBef>
              <a:spcAft>
                <a:spcPct val="0"/>
              </a:spcAft>
              <a:defRPr>
                <a:solidFill>
                  <a:schemeClr val="tx1"/>
                </a:solidFill>
                <a:latin typeface="Times New Roman" pitchFamily="18" charset="0"/>
              </a:defRPr>
            </a:lvl9pPr>
          </a:lstStyle>
          <a:p>
            <a:pPr defTabSz="939363">
              <a:defRPr/>
            </a:pPr>
            <a:fld id="{CF53A4DD-03EC-49DA-B715-1E994662D3B3}" type="slidenum">
              <a:rPr lang="en-US" altLang="en-US">
                <a:solidFill>
                  <a:prstClr val="black"/>
                </a:solidFill>
              </a:rPr>
              <a:pPr defTabSz="939363">
                <a:defRPr/>
              </a:pPr>
              <a:t>9</a:t>
            </a:fld>
            <a:endParaRPr lang="en-US" altLang="en-US" dirty="0">
              <a:solidFill>
                <a:prstClr val="black"/>
              </a:solidFill>
            </a:endParaRPr>
          </a:p>
        </p:txBody>
      </p:sp>
      <p:sp>
        <p:nvSpPr>
          <p:cNvPr id="164867" name="Rectangle 2"/>
          <p:cNvSpPr>
            <a:spLocks noGrp="1" noRot="1" noChangeAspect="1" noChangeArrowheads="1" noTextEdit="1"/>
          </p:cNvSpPr>
          <p:nvPr>
            <p:ph type="sldImg"/>
          </p:nvPr>
        </p:nvSpPr>
        <p:spPr>
          <a:xfrm>
            <a:off x="461963" y="720725"/>
            <a:ext cx="6388100" cy="3592513"/>
          </a:xfrm>
          <a:ln/>
        </p:spPr>
      </p:sp>
      <p:sp>
        <p:nvSpPr>
          <p:cNvPr id="164868" name="Rectangle 3"/>
          <p:cNvSpPr>
            <a:spLocks noGrp="1" noChangeArrowheads="1"/>
          </p:cNvSpPr>
          <p:nvPr>
            <p:ph type="body" idx="1"/>
          </p:nvPr>
        </p:nvSpPr>
        <p:spPr>
          <a:xfrm>
            <a:off x="730644" y="4553122"/>
            <a:ext cx="5841863" cy="43141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a:p>
            <a:endParaRPr lang="en-US" altLang="en-US" dirty="0">
              <a:latin typeface="Times New Roman" pitchFamily="18" charset="0"/>
            </a:endParaRPr>
          </a:p>
        </p:txBody>
      </p:sp>
    </p:spTree>
    <p:extLst>
      <p:ext uri="{BB962C8B-B14F-4D97-AF65-F5344CB8AC3E}">
        <p14:creationId xmlns:p14="http://schemas.microsoft.com/office/powerpoint/2010/main" val="423329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0EB8E-5BB6-4A20-ADD9-084AB521326C}" type="slidenum">
              <a:rPr lang="en-US" smtClean="0"/>
              <a:t>10</a:t>
            </a:fld>
            <a:endParaRPr lang="en-US"/>
          </a:p>
        </p:txBody>
      </p:sp>
    </p:spTree>
    <p:extLst>
      <p:ext uri="{BB962C8B-B14F-4D97-AF65-F5344CB8AC3E}">
        <p14:creationId xmlns:p14="http://schemas.microsoft.com/office/powerpoint/2010/main" val="269793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980" eaLnBrk="0" hangingPunct="0">
              <a:defRPr>
                <a:solidFill>
                  <a:schemeClr val="tx1"/>
                </a:solidFill>
                <a:latin typeface="Times New Roman" pitchFamily="18" charset="0"/>
              </a:defRPr>
            </a:lvl1pPr>
            <a:lvl2pPr marL="763134" indent="-293513" defTabSz="935980" eaLnBrk="0" hangingPunct="0">
              <a:defRPr>
                <a:solidFill>
                  <a:schemeClr val="tx1"/>
                </a:solidFill>
                <a:latin typeface="Times New Roman" pitchFamily="18" charset="0"/>
              </a:defRPr>
            </a:lvl2pPr>
            <a:lvl3pPr marL="1174053" indent="-234810" defTabSz="935980" eaLnBrk="0" hangingPunct="0">
              <a:defRPr>
                <a:solidFill>
                  <a:schemeClr val="tx1"/>
                </a:solidFill>
                <a:latin typeface="Times New Roman" pitchFamily="18" charset="0"/>
              </a:defRPr>
            </a:lvl3pPr>
            <a:lvl4pPr marL="1643674" indent="-234810" defTabSz="935980" eaLnBrk="0" hangingPunct="0">
              <a:defRPr>
                <a:solidFill>
                  <a:schemeClr val="tx1"/>
                </a:solidFill>
                <a:latin typeface="Times New Roman" pitchFamily="18" charset="0"/>
              </a:defRPr>
            </a:lvl4pPr>
            <a:lvl5pPr marL="2113294" indent="-234810" defTabSz="935980" eaLnBrk="0" hangingPunct="0">
              <a:defRPr>
                <a:solidFill>
                  <a:schemeClr val="tx1"/>
                </a:solidFill>
                <a:latin typeface="Times New Roman" pitchFamily="18" charset="0"/>
              </a:defRPr>
            </a:lvl5pPr>
            <a:lvl6pPr marL="2582916" indent="-234810" defTabSz="935980" eaLnBrk="0" fontAlgn="base" hangingPunct="0">
              <a:spcBef>
                <a:spcPct val="0"/>
              </a:spcBef>
              <a:spcAft>
                <a:spcPct val="0"/>
              </a:spcAft>
              <a:defRPr>
                <a:solidFill>
                  <a:schemeClr val="tx1"/>
                </a:solidFill>
                <a:latin typeface="Times New Roman" pitchFamily="18" charset="0"/>
              </a:defRPr>
            </a:lvl6pPr>
            <a:lvl7pPr marL="3052537" indent="-234810" defTabSz="935980" eaLnBrk="0" fontAlgn="base" hangingPunct="0">
              <a:spcBef>
                <a:spcPct val="0"/>
              </a:spcBef>
              <a:spcAft>
                <a:spcPct val="0"/>
              </a:spcAft>
              <a:defRPr>
                <a:solidFill>
                  <a:schemeClr val="tx1"/>
                </a:solidFill>
                <a:latin typeface="Times New Roman" pitchFamily="18" charset="0"/>
              </a:defRPr>
            </a:lvl7pPr>
            <a:lvl8pPr marL="3522158" indent="-234810" defTabSz="935980" eaLnBrk="0" fontAlgn="base" hangingPunct="0">
              <a:spcBef>
                <a:spcPct val="0"/>
              </a:spcBef>
              <a:spcAft>
                <a:spcPct val="0"/>
              </a:spcAft>
              <a:defRPr>
                <a:solidFill>
                  <a:schemeClr val="tx1"/>
                </a:solidFill>
                <a:latin typeface="Times New Roman" pitchFamily="18" charset="0"/>
              </a:defRPr>
            </a:lvl8pPr>
            <a:lvl9pPr marL="3991779" indent="-234810" defTabSz="935980" eaLnBrk="0" fontAlgn="base" hangingPunct="0">
              <a:spcBef>
                <a:spcPct val="0"/>
              </a:spcBef>
              <a:spcAft>
                <a:spcPct val="0"/>
              </a:spcAft>
              <a:defRPr>
                <a:solidFill>
                  <a:schemeClr val="tx1"/>
                </a:solidFill>
                <a:latin typeface="Times New Roman" pitchFamily="18" charset="0"/>
              </a:defRPr>
            </a:lvl9pPr>
          </a:lstStyle>
          <a:p>
            <a:pPr eaLnBrk="1" hangingPunct="1">
              <a:defRPr/>
            </a:pPr>
            <a:fld id="{41BFA1D9-7AC7-4575-AEB1-BF5E8D7116B3}" type="slidenum">
              <a:rPr lang="en-US" altLang="en-US">
                <a:solidFill>
                  <a:prstClr val="black"/>
                </a:solidFill>
              </a:rPr>
              <a:pPr eaLnBrk="1" hangingPunct="1">
                <a:defRPr/>
              </a:pPr>
              <a:t>15</a:t>
            </a:fld>
            <a:endParaRPr lang="en-US" altLang="en-US">
              <a:solidFill>
                <a:prstClr val="black"/>
              </a:solidFill>
            </a:endParaRPr>
          </a:p>
        </p:txBody>
      </p:sp>
      <p:sp>
        <p:nvSpPr>
          <p:cNvPr id="166915" name="Rectangle 2"/>
          <p:cNvSpPr>
            <a:spLocks noGrp="1" noRot="1" noChangeAspect="1" noChangeArrowheads="1" noTextEdit="1"/>
          </p:cNvSpPr>
          <p:nvPr>
            <p:ph type="sldImg"/>
          </p:nvPr>
        </p:nvSpPr>
        <p:spPr>
          <a:xfrm>
            <a:off x="452438" y="719138"/>
            <a:ext cx="6396037" cy="3597275"/>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224502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704773-77D1-4AD9-A563-E20897F4CA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64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6BEBE8-B3E9-476F-90DB-904EACB6C2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290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E4A7B-A8F0-4329-BF13-1AE5395F7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048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E1054-4447-4404-9FA4-978379A892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481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A2B5A4-FD62-4E9A-9C9D-5D3880E64D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697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FFF892-CA6E-41FB-901A-C7D3DACC6E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4422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20D57F-8F5E-426E-8751-027F492DB5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663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71FB9A-9161-45BC-9C95-C0A229B41D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493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DA29A-2B43-4B60-BDB7-D65265B9D4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9517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2A13D-8ECD-459F-AF60-99BC46288A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184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FFEF18-B544-4C66-9530-92D7FFE9C6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3296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81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8181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8181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4F966E97-2A17-4FE0-983D-6F2D0EE43F45}"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74637215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1.bp.blogspot.com/_xll8Dsx6kIY/SuI-tLiIq1I/AAAAAAAAAB4/FL6N4xm4RFE/s1600-h/A+Good+Soup.jpg" TargetMode="Externa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1</a:t>
            </a:fld>
            <a:endParaRPr lang="en-US" dirty="0">
              <a:solidFill>
                <a:srgbClr val="000000"/>
              </a:solidFill>
              <a:latin typeface="Gill Sans MT"/>
            </a:endParaRPr>
          </a:p>
        </p:txBody>
      </p:sp>
      <p:pic>
        <p:nvPicPr>
          <p:cNvPr id="3075" name="Picture 6" descr="SfCC Logo_h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1162" y="1048222"/>
            <a:ext cx="6289675" cy="1928813"/>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2" name="TextBox 1"/>
          <p:cNvSpPr txBox="1"/>
          <p:nvPr/>
        </p:nvSpPr>
        <p:spPr>
          <a:xfrm>
            <a:off x="2611364" y="3643478"/>
            <a:ext cx="7184980" cy="830997"/>
          </a:xfrm>
          <a:prstGeom prst="rect">
            <a:avLst/>
          </a:prstGeom>
          <a:noFill/>
        </p:spPr>
        <p:txBody>
          <a:bodyPr wrap="none" rtlCol="0">
            <a:spAutoFit/>
          </a:bodyPr>
          <a:lstStyle/>
          <a:p>
            <a:pPr marL="457200" algn="ctr">
              <a:spcBef>
                <a:spcPct val="20000"/>
              </a:spcBef>
              <a:buClr>
                <a:srgbClr val="000000"/>
              </a:buClr>
            </a:pPr>
            <a:r>
              <a:rPr lang="en-US" sz="4800" b="1" kern="0" dirty="0">
                <a:solidFill>
                  <a:srgbClr val="FFFFFF"/>
                </a:solidFill>
                <a:effectLst>
                  <a:outerShdw blurRad="38100" dist="38100" dir="2700000" algn="tl">
                    <a:srgbClr val="000000">
                      <a:alpha val="43137"/>
                    </a:srgbClr>
                  </a:outerShdw>
                </a:effectLst>
                <a:latin typeface="Gill Sans MT"/>
              </a:rPr>
              <a:t>Revitalization Training</a:t>
            </a:r>
          </a:p>
        </p:txBody>
      </p:sp>
      <p:sp>
        <p:nvSpPr>
          <p:cNvPr id="3" name="TextBox 2"/>
          <p:cNvSpPr txBox="1"/>
          <p:nvPr/>
        </p:nvSpPr>
        <p:spPr>
          <a:xfrm>
            <a:off x="4252588" y="4976651"/>
            <a:ext cx="3645550" cy="1070165"/>
          </a:xfrm>
          <a:prstGeom prst="rect">
            <a:avLst/>
          </a:prstGeom>
          <a:noFill/>
        </p:spPr>
        <p:txBody>
          <a:bodyPr wrap="none" rtlCol="0">
            <a:spAutoFit/>
          </a:bodyPr>
          <a:lstStyle/>
          <a:p>
            <a:pPr marL="990600" indent="-533400" algn="ctr">
              <a:lnSpc>
                <a:spcPct val="150000"/>
              </a:lnSpc>
              <a:spcBef>
                <a:spcPct val="20000"/>
              </a:spcBef>
              <a:buClr>
                <a:srgbClr val="000000"/>
              </a:buClr>
            </a:pPr>
            <a:r>
              <a:rPr lang="en-US" sz="4800" b="1" kern="0" dirty="0">
                <a:solidFill>
                  <a:srgbClr val="FFFFFF"/>
                </a:solidFill>
                <a:effectLst>
                  <a:outerShdw blurRad="38100" dist="38100" dir="2700000" algn="tl">
                    <a:srgbClr val="000000">
                      <a:alpha val="43137"/>
                    </a:srgbClr>
                  </a:outerShdw>
                </a:effectLst>
                <a:latin typeface="Gill Sans MT"/>
              </a:rPr>
              <a:t>Session #1</a:t>
            </a:r>
          </a:p>
        </p:txBody>
      </p:sp>
      <p:sp>
        <p:nvSpPr>
          <p:cNvPr id="4" name="Rectangle: Rounded Corners 3">
            <a:extLst>
              <a:ext uri="{FF2B5EF4-FFF2-40B4-BE49-F238E27FC236}">
                <a16:creationId xmlns:a16="http://schemas.microsoft.com/office/drawing/2014/main" id="{ADC12FBE-3B24-410A-AA84-D68C5D61F376}"/>
              </a:ext>
            </a:extLst>
          </p:cNvPr>
          <p:cNvSpPr/>
          <p:nvPr/>
        </p:nvSpPr>
        <p:spPr>
          <a:xfrm>
            <a:off x="2482872" y="3438564"/>
            <a:ext cx="7441963" cy="1399854"/>
          </a:xfrm>
          <a:prstGeom prst="roundRect">
            <a:avLst/>
          </a:prstGeom>
          <a:noFill/>
          <a:ln w="63500">
            <a:solidFill>
              <a:srgbClr val="89C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85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3600" b="1" dirty="0">
                <a:solidFill>
                  <a:schemeClr val="bg1"/>
                </a:solidFill>
              </a:rPr>
              <a:t>Changes in American Culture </a:t>
            </a:r>
            <a:endParaRPr lang="en-US" altLang="en-US" sz="4000" dirty="0"/>
          </a:p>
        </p:txBody>
      </p:sp>
      <p:sp>
        <p:nvSpPr>
          <p:cNvPr id="4" name="TextBox 3">
            <a:extLst>
              <a:ext uri="{FF2B5EF4-FFF2-40B4-BE49-F238E27FC236}">
                <a16:creationId xmlns:a16="http://schemas.microsoft.com/office/drawing/2014/main" id="{3A23B960-90E4-4DAE-8E8A-9BD274EF1EC5}"/>
              </a:ext>
            </a:extLst>
          </p:cNvPr>
          <p:cNvSpPr txBox="1"/>
          <p:nvPr/>
        </p:nvSpPr>
        <p:spPr>
          <a:xfrm>
            <a:off x="2172102" y="1750884"/>
            <a:ext cx="7534435" cy="5001369"/>
          </a:xfrm>
          <a:prstGeom prst="rect">
            <a:avLst/>
          </a:prstGeom>
          <a:noFill/>
        </p:spPr>
        <p:txBody>
          <a:bodyPr wrap="none" rtlCol="0">
            <a:spAutoFit/>
          </a:bodyPr>
          <a:lstStyle/>
          <a:p>
            <a:pPr indent="-91440">
              <a:buClr>
                <a:srgbClr val="000000"/>
              </a:buClr>
            </a:pPr>
            <a:r>
              <a:rPr lang="en-US" sz="2400" b="1" kern="0" dirty="0">
                <a:solidFill>
                  <a:srgbClr val="FFFFFF"/>
                </a:solidFill>
                <a:effectLst>
                  <a:outerShdw blurRad="38100" dist="38100" dir="2700000" algn="tl">
                    <a:srgbClr val="000000">
                      <a:alpha val="43137"/>
                    </a:srgbClr>
                  </a:outerShdw>
                </a:effectLst>
                <a:latin typeface="Gill Sans MT"/>
              </a:rPr>
              <a:t>National Geographic Article quoting Pew Research</a:t>
            </a:r>
          </a:p>
          <a:p>
            <a:pPr indent="-91440">
              <a:buClr>
                <a:srgbClr val="000000"/>
              </a:buClr>
            </a:pPr>
            <a:endParaRPr lang="en-US" sz="1100" b="1" kern="0" dirty="0">
              <a:solidFill>
                <a:srgbClr val="FFFFFF"/>
              </a:solidFill>
              <a:effectLst>
                <a:outerShdw blurRad="38100" dist="38100" dir="2700000" algn="tl">
                  <a:srgbClr val="000000">
                    <a:alpha val="43137"/>
                  </a:srgbClr>
                </a:outerShdw>
              </a:effectLst>
              <a:latin typeface="Gill Sans MT"/>
            </a:endParaRPr>
          </a:p>
          <a:p>
            <a:pPr indent="-91440">
              <a:buClr>
                <a:srgbClr val="000000"/>
              </a:buClr>
            </a:pPr>
            <a:r>
              <a:rPr lang="en-US" sz="2400" b="1" i="1" kern="0" dirty="0">
                <a:solidFill>
                  <a:srgbClr val="FFFFFF"/>
                </a:solidFill>
                <a:effectLst>
                  <a:outerShdw blurRad="38100" dist="38100" dir="2700000" algn="tl">
                    <a:srgbClr val="000000">
                      <a:alpha val="43137"/>
                    </a:srgbClr>
                  </a:outerShdw>
                </a:effectLst>
                <a:latin typeface="Gill Sans MT"/>
              </a:rPr>
              <a:t>	The Word’s Newest Religion: No Religion</a:t>
            </a:r>
          </a:p>
          <a:p>
            <a:pPr indent="-91440">
              <a:buClr>
                <a:srgbClr val="000000"/>
              </a:buClr>
            </a:pPr>
            <a:endParaRPr lang="en-US" sz="1000" b="1" kern="0" dirty="0">
              <a:solidFill>
                <a:srgbClr val="FFFFFF"/>
              </a:solidFill>
              <a:effectLst>
                <a:outerShdw blurRad="38100" dist="38100" dir="2700000" algn="tl">
                  <a:srgbClr val="000000">
                    <a:alpha val="43137"/>
                  </a:srgbClr>
                </a:outerShdw>
              </a:effectLst>
              <a:latin typeface="Gill Sans MT"/>
            </a:endParaRPr>
          </a:p>
          <a:p>
            <a:pPr indent="-91440">
              <a:buClr>
                <a:srgbClr val="000000"/>
              </a:buClr>
            </a:pPr>
            <a:r>
              <a:rPr lang="en-US" sz="2400" b="1" kern="0" dirty="0">
                <a:solidFill>
                  <a:srgbClr val="FFFFFF"/>
                </a:solidFill>
                <a:effectLst>
                  <a:outerShdw blurRad="38100" dist="38100" dir="2700000" algn="tl">
                    <a:srgbClr val="000000">
                      <a:alpha val="43137"/>
                    </a:srgbClr>
                  </a:outerShdw>
                </a:effectLst>
                <a:latin typeface="Gill Sans MT"/>
              </a:rPr>
              <a:t>	Pew Research: “The Rise of the </a:t>
            </a:r>
            <a:r>
              <a:rPr lang="en-US" sz="2400" b="1" kern="0" dirty="0" err="1">
                <a:solidFill>
                  <a:srgbClr val="FFFFFF"/>
                </a:solidFill>
                <a:effectLst>
                  <a:outerShdw blurRad="38100" dist="38100" dir="2700000" algn="tl">
                    <a:srgbClr val="000000">
                      <a:alpha val="43137"/>
                    </a:srgbClr>
                  </a:outerShdw>
                </a:effectLst>
                <a:latin typeface="Gill Sans MT"/>
              </a:rPr>
              <a:t>Nones</a:t>
            </a:r>
            <a:r>
              <a:rPr lang="en-US" sz="2400" b="1" kern="0" dirty="0">
                <a:solidFill>
                  <a:srgbClr val="FFFFFF"/>
                </a:solidFill>
                <a:effectLst>
                  <a:outerShdw blurRad="38100" dist="38100" dir="2700000" algn="tl">
                    <a:srgbClr val="000000">
                      <a:alpha val="43137"/>
                    </a:srgbClr>
                  </a:outerShdw>
                </a:effectLst>
                <a:latin typeface="Gill Sans MT"/>
              </a:rPr>
              <a:t>”</a:t>
            </a:r>
          </a:p>
          <a:p>
            <a:pPr marL="274320" indent="-533400">
              <a:buClr>
                <a:srgbClr val="000000"/>
              </a:buClr>
            </a:pPr>
            <a:endParaRPr lang="en-US" sz="1400" b="1" kern="0" dirty="0">
              <a:solidFill>
                <a:srgbClr val="FFFFFF"/>
              </a:solidFill>
              <a:effectLst>
                <a:outerShdw blurRad="38100" dist="38100" dir="2700000" algn="tl">
                  <a:srgbClr val="000000">
                    <a:alpha val="43137"/>
                  </a:srgbClr>
                </a:outerShdw>
              </a:effectLst>
              <a:latin typeface="Gill Sans MT"/>
            </a:endParaRPr>
          </a:p>
          <a:p>
            <a:pPr marL="274320" indent="-533400">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Book by James Every White</a:t>
            </a:r>
          </a:p>
          <a:p>
            <a:pPr marL="274320" indent="-533400">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Baker Books, 2014</a:t>
            </a:r>
          </a:p>
          <a:p>
            <a:pPr marL="274320" indent="-533400">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Percentage of Americans Claiming No Religious Identity</a:t>
            </a:r>
          </a:p>
          <a:p>
            <a:pPr marL="274320" indent="-533400">
              <a:buClr>
                <a:srgbClr val="000000"/>
              </a:buClr>
            </a:pPr>
            <a:endParaRPr lang="en-US" sz="1200" b="1" kern="0" dirty="0">
              <a:solidFill>
                <a:srgbClr val="FFFFFF"/>
              </a:solidFill>
              <a:effectLst>
                <a:outerShdw blurRad="38100" dist="38100" dir="2700000" algn="tl">
                  <a:srgbClr val="000000">
                    <a:alpha val="43137"/>
                  </a:srgbClr>
                </a:outerShdw>
              </a:effectLst>
              <a:latin typeface="Gill Sans MT"/>
            </a:endParaRPr>
          </a:p>
          <a:p>
            <a:pPr marL="274320" indent="-533400">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1940 	5%</a:t>
            </a:r>
          </a:p>
          <a:p>
            <a:pPr marL="274320" indent="-533400">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1990 	8%</a:t>
            </a:r>
          </a:p>
          <a:p>
            <a:pPr marL="274320" indent="-533400">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2008     15%</a:t>
            </a:r>
          </a:p>
          <a:p>
            <a:pPr marL="274320" indent="-533400">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2012     19.3%      33% of </a:t>
            </a:r>
            <a:r>
              <a:rPr lang="en-US" sz="2000" b="1" kern="0" dirty="0" err="1">
                <a:solidFill>
                  <a:srgbClr val="FFFFFF"/>
                </a:solidFill>
                <a:effectLst>
                  <a:outerShdw blurRad="38100" dist="38100" dir="2700000" algn="tl">
                    <a:srgbClr val="000000">
                      <a:alpha val="43137"/>
                    </a:srgbClr>
                  </a:outerShdw>
                </a:effectLst>
                <a:latin typeface="Gill Sans MT"/>
              </a:rPr>
              <a:t>Millenials</a:t>
            </a:r>
            <a:endParaRPr lang="en-US" sz="2000" b="1" kern="0" dirty="0">
              <a:solidFill>
                <a:srgbClr val="FFFFFF"/>
              </a:solidFill>
              <a:effectLst>
                <a:outerShdw blurRad="38100" dist="38100" dir="2700000" algn="tl">
                  <a:srgbClr val="000000">
                    <a:alpha val="43137"/>
                  </a:srgbClr>
                </a:outerShdw>
              </a:effectLst>
              <a:latin typeface="Gill Sans MT"/>
            </a:endParaRPr>
          </a:p>
          <a:p>
            <a:pPr marL="274320" indent="-533400">
              <a:buClr>
                <a:srgbClr val="000000"/>
              </a:buClr>
            </a:pPr>
            <a:r>
              <a:rPr lang="en-US" sz="2000" b="1" i="1" kern="0" dirty="0">
                <a:solidFill>
                  <a:srgbClr val="FFFFFF"/>
                </a:solidFill>
                <a:effectLst>
                  <a:outerShdw blurRad="38100" dist="38100" dir="2700000" algn="tl">
                    <a:srgbClr val="000000">
                      <a:alpha val="43137"/>
                    </a:srgbClr>
                  </a:outerShdw>
                </a:effectLst>
                <a:latin typeface="Gill Sans MT"/>
              </a:rPr>
              <a:t>                             21% of Gen-</a:t>
            </a:r>
            <a:r>
              <a:rPr lang="en-US" sz="2000" b="1" i="1" kern="0" dirty="0" err="1">
                <a:solidFill>
                  <a:srgbClr val="FFFFFF"/>
                </a:solidFill>
                <a:effectLst>
                  <a:outerShdw blurRad="38100" dist="38100" dir="2700000" algn="tl">
                    <a:srgbClr val="000000">
                      <a:alpha val="43137"/>
                    </a:srgbClr>
                  </a:outerShdw>
                </a:effectLst>
                <a:latin typeface="Gill Sans MT"/>
              </a:rPr>
              <a:t>Xrs</a:t>
            </a:r>
            <a:r>
              <a:rPr lang="en-US" sz="2000" b="1" i="1" kern="0" dirty="0">
                <a:solidFill>
                  <a:srgbClr val="FFFFFF"/>
                </a:solidFill>
                <a:effectLst>
                  <a:outerShdw blurRad="38100" dist="38100" dir="2700000" algn="tl">
                    <a:srgbClr val="000000">
                      <a:alpha val="43137"/>
                    </a:srgbClr>
                  </a:outerShdw>
                </a:effectLst>
                <a:latin typeface="Gill Sans MT"/>
              </a:rPr>
              <a:t> </a:t>
            </a:r>
          </a:p>
          <a:p>
            <a:pPr marL="274320" indent="-533400">
              <a:buClr>
                <a:srgbClr val="000000"/>
              </a:buClr>
            </a:pPr>
            <a:r>
              <a:rPr lang="en-US" sz="2000" b="1" i="1" kern="0" dirty="0">
                <a:solidFill>
                  <a:srgbClr val="FFFFFF"/>
                </a:solidFill>
                <a:effectLst>
                  <a:outerShdw blurRad="38100" dist="38100" dir="2700000" algn="tl">
                    <a:srgbClr val="000000">
                      <a:alpha val="43137"/>
                    </a:srgbClr>
                  </a:outerShdw>
                </a:effectLst>
                <a:latin typeface="Gill Sans MT"/>
              </a:rPr>
              <a:t>                             15% of Baby Boomers</a:t>
            </a:r>
          </a:p>
          <a:p>
            <a:pPr marL="274320" indent="-533400">
              <a:buClr>
                <a:srgbClr val="000000"/>
              </a:buClr>
            </a:pPr>
            <a:r>
              <a:rPr lang="en-US" sz="2000" b="1" i="1" kern="0" dirty="0">
                <a:solidFill>
                  <a:srgbClr val="FFFFFF"/>
                </a:solidFill>
                <a:effectLst>
                  <a:outerShdw blurRad="38100" dist="38100" dir="2700000" algn="tl">
                    <a:srgbClr val="000000">
                      <a:alpha val="43137"/>
                    </a:srgbClr>
                  </a:outerShdw>
                </a:effectLst>
                <a:latin typeface="Gill Sans MT"/>
              </a:rPr>
              <a:t>2018     26%</a:t>
            </a:r>
          </a:p>
        </p:txBody>
      </p:sp>
      <p:pic>
        <p:nvPicPr>
          <p:cNvPr id="6" name="Picture 5" descr="A close up of a newspaper&#10;&#10;Description generated with high confidence">
            <a:extLst>
              <a:ext uri="{FF2B5EF4-FFF2-40B4-BE49-F238E27FC236}">
                <a16:creationId xmlns:a16="http://schemas.microsoft.com/office/drawing/2014/main" id="{BEB3288B-C57D-4FFE-AECE-B299E3CB0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4041" y="3454209"/>
            <a:ext cx="1988359" cy="3029141"/>
          </a:xfrm>
          <a:prstGeom prst="rect">
            <a:avLst/>
          </a:prstGeom>
        </p:spPr>
      </p:pic>
      <p:pic>
        <p:nvPicPr>
          <p:cNvPr id="8" name="Picture 7">
            <a:extLst>
              <a:ext uri="{FF2B5EF4-FFF2-40B4-BE49-F238E27FC236}">
                <a16:creationId xmlns:a16="http://schemas.microsoft.com/office/drawing/2014/main" id="{292AFFBE-2C74-406E-AD5A-E523F504C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
        <p:nvSpPr>
          <p:cNvPr id="2" name="Slide Number Placeholder 1">
            <a:extLst>
              <a:ext uri="{FF2B5EF4-FFF2-40B4-BE49-F238E27FC236}">
                <a16:creationId xmlns:a16="http://schemas.microsoft.com/office/drawing/2014/main" id="{24A6E4EC-507C-4D18-A053-76F2E3F3EA99}"/>
              </a:ext>
            </a:extLst>
          </p:cNvPr>
          <p:cNvSpPr>
            <a:spLocks noGrp="1"/>
          </p:cNvSpPr>
          <p:nvPr>
            <p:ph type="sldNum" sz="quarter" idx="12"/>
          </p:nvPr>
        </p:nvSpPr>
        <p:spPr/>
        <p:txBody>
          <a:bodyPr/>
          <a:lstStyle/>
          <a:p>
            <a:pPr>
              <a:defRPr/>
            </a:pPr>
            <a:fld id="{A271FB9A-9161-45BC-9C95-C0A229B41D98}"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6963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001" y="533401"/>
            <a:ext cx="8183563" cy="1052513"/>
          </a:xfrm>
        </p:spPr>
        <p:txBody>
          <a:bodyPr/>
          <a:lstStyle/>
          <a:p>
            <a:pPr eaLnBrk="1" hangingPunct="1"/>
            <a:r>
              <a:rPr lang="en-US" altLang="en-US" sz="3600" b="1" dirty="0">
                <a:solidFill>
                  <a:schemeClr val="bg1"/>
                </a:solidFill>
              </a:rPr>
              <a:t>Changes in American Culture </a:t>
            </a:r>
            <a:r>
              <a:rPr lang="en-US" altLang="en-US" sz="4000" dirty="0">
                <a:solidFill>
                  <a:schemeClr val="bg1"/>
                </a:solidFill>
              </a:rPr>
              <a:t> </a:t>
            </a:r>
            <a:endParaRPr lang="en-US" altLang="en-US" sz="4000" dirty="0"/>
          </a:p>
        </p:txBody>
      </p:sp>
      <p:sp>
        <p:nvSpPr>
          <p:cNvPr id="50179" name="Rectangle 3"/>
          <p:cNvSpPr>
            <a:spLocks noGrp="1" noChangeArrowheads="1"/>
          </p:cNvSpPr>
          <p:nvPr>
            <p:ph type="body" idx="1"/>
          </p:nvPr>
        </p:nvSpPr>
        <p:spPr>
          <a:xfrm>
            <a:off x="1981201" y="1752600"/>
            <a:ext cx="8183563" cy="2438400"/>
          </a:xfrm>
        </p:spPr>
        <p:txBody>
          <a:bodyPr/>
          <a:lstStyle/>
          <a:p>
            <a:pPr eaLnBrk="1" hangingPunct="1">
              <a:defRPr/>
            </a:pPr>
            <a:r>
              <a:rPr lang="en-US" sz="2800" b="1" dirty="0">
                <a:solidFill>
                  <a:schemeClr val="bg1"/>
                </a:solidFill>
              </a:rPr>
              <a:t>Modernity: Autonomous individualism led to a selfish narcissism</a:t>
            </a:r>
          </a:p>
          <a:p>
            <a:pPr eaLnBrk="1" hangingPunct="1">
              <a:defRPr/>
            </a:pPr>
            <a:r>
              <a:rPr lang="en-US" sz="2800" b="1" dirty="0">
                <a:solidFill>
                  <a:schemeClr val="bg1"/>
                </a:solidFill>
              </a:rPr>
              <a:t>Modernity left man void and empty – man needs the spiritual</a:t>
            </a:r>
          </a:p>
        </p:txBody>
      </p:sp>
      <p:graphicFrame>
        <p:nvGraphicFramePr>
          <p:cNvPr id="2" name="Table 1"/>
          <p:cNvGraphicFramePr>
            <a:graphicFrameLocks noGrp="1"/>
          </p:cNvGraphicFramePr>
          <p:nvPr>
            <p:extLst/>
          </p:nvPr>
        </p:nvGraphicFramePr>
        <p:xfrm>
          <a:off x="1988419" y="3722893"/>
          <a:ext cx="6934200" cy="2769704"/>
        </p:xfrm>
        <a:graphic>
          <a:graphicData uri="http://schemas.openxmlformats.org/drawingml/2006/table">
            <a:tbl>
              <a:tblPr firstRow="1" bandRow="1">
                <a:tableStyleId>{AF606853-7671-496A-8E4F-DF71F8EC918B}</a:tableStyleId>
              </a:tblPr>
              <a:tblGrid>
                <a:gridCol w="1733550">
                  <a:extLst>
                    <a:ext uri="{9D8B030D-6E8A-4147-A177-3AD203B41FA5}">
                      <a16:colId xmlns:a16="http://schemas.microsoft.com/office/drawing/2014/main" val="20000"/>
                    </a:ext>
                  </a:extLst>
                </a:gridCol>
                <a:gridCol w="1733550">
                  <a:extLst>
                    <a:ext uri="{9D8B030D-6E8A-4147-A177-3AD203B41FA5}">
                      <a16:colId xmlns:a16="http://schemas.microsoft.com/office/drawing/2014/main" val="20001"/>
                    </a:ext>
                  </a:extLst>
                </a:gridCol>
                <a:gridCol w="1733550">
                  <a:extLst>
                    <a:ext uri="{9D8B030D-6E8A-4147-A177-3AD203B41FA5}">
                      <a16:colId xmlns:a16="http://schemas.microsoft.com/office/drawing/2014/main" val="20002"/>
                    </a:ext>
                  </a:extLst>
                </a:gridCol>
                <a:gridCol w="1733550">
                  <a:extLst>
                    <a:ext uri="{9D8B030D-6E8A-4147-A177-3AD203B41FA5}">
                      <a16:colId xmlns:a16="http://schemas.microsoft.com/office/drawing/2014/main" val="20003"/>
                    </a:ext>
                  </a:extLst>
                </a:gridCol>
              </a:tblGrid>
              <a:tr h="457200">
                <a:tc>
                  <a:txBody>
                    <a:bodyPr/>
                    <a:lstStyle/>
                    <a:p>
                      <a:r>
                        <a:rPr lang="en-US" dirty="0"/>
                        <a:t>Characteristic</a:t>
                      </a:r>
                    </a:p>
                  </a:txBody>
                  <a:tcPr>
                    <a:solidFill>
                      <a:srgbClr val="002060"/>
                    </a:solidFill>
                  </a:tcPr>
                </a:tc>
                <a:tc>
                  <a:txBody>
                    <a:bodyPr/>
                    <a:lstStyle/>
                    <a:p>
                      <a:r>
                        <a:rPr lang="en-US" dirty="0"/>
                        <a:t>Premodern</a:t>
                      </a:r>
                    </a:p>
                  </a:txBody>
                  <a:tcPr>
                    <a:solidFill>
                      <a:srgbClr val="002060"/>
                    </a:solidFill>
                  </a:tcPr>
                </a:tc>
                <a:tc>
                  <a:txBody>
                    <a:bodyPr/>
                    <a:lstStyle/>
                    <a:p>
                      <a:r>
                        <a:rPr lang="en-US" dirty="0"/>
                        <a:t>Modern</a:t>
                      </a:r>
                    </a:p>
                  </a:txBody>
                  <a:tcPr>
                    <a:solidFill>
                      <a:srgbClr val="002060"/>
                    </a:solidFill>
                  </a:tcPr>
                </a:tc>
                <a:tc>
                  <a:txBody>
                    <a:bodyPr/>
                    <a:lstStyle/>
                    <a:p>
                      <a:r>
                        <a:rPr lang="en-US" dirty="0"/>
                        <a:t>Postmodern</a:t>
                      </a:r>
                    </a:p>
                  </a:txBody>
                  <a:tcPr>
                    <a:solidFill>
                      <a:srgbClr val="002060"/>
                    </a:solidFill>
                  </a:tcPr>
                </a:tc>
                <a:extLst>
                  <a:ext uri="{0D108BD9-81ED-4DB2-BD59-A6C34878D82A}">
                    <a16:rowId xmlns:a16="http://schemas.microsoft.com/office/drawing/2014/main" val="10000"/>
                  </a:ext>
                </a:extLst>
              </a:tr>
              <a:tr h="483704">
                <a:tc>
                  <a:txBody>
                    <a:bodyPr/>
                    <a:lstStyle/>
                    <a:p>
                      <a:r>
                        <a:rPr lang="en-US" dirty="0"/>
                        <a:t>Time Frame</a:t>
                      </a:r>
                    </a:p>
                  </a:txBody>
                  <a:tcPr>
                    <a:solidFill>
                      <a:srgbClr val="002060"/>
                    </a:solidFill>
                  </a:tcPr>
                </a:tc>
                <a:tc>
                  <a:txBody>
                    <a:bodyPr/>
                    <a:lstStyle/>
                    <a:p>
                      <a:r>
                        <a:rPr lang="en-US" dirty="0"/>
                        <a:t>Up to 1650 </a:t>
                      </a:r>
                    </a:p>
                  </a:txBody>
                  <a:tcPr>
                    <a:solidFill>
                      <a:srgbClr val="002060"/>
                    </a:solidFill>
                  </a:tcPr>
                </a:tc>
                <a:tc>
                  <a:txBody>
                    <a:bodyPr/>
                    <a:lstStyle/>
                    <a:p>
                      <a:r>
                        <a:rPr lang="en-US" dirty="0"/>
                        <a:t>1650-1950</a:t>
                      </a:r>
                    </a:p>
                  </a:txBody>
                  <a:tcPr>
                    <a:solidFill>
                      <a:srgbClr val="002060"/>
                    </a:solidFill>
                  </a:tcPr>
                </a:tc>
                <a:tc>
                  <a:txBody>
                    <a:bodyPr/>
                    <a:lstStyle/>
                    <a:p>
                      <a:r>
                        <a:rPr lang="en-US" dirty="0"/>
                        <a:t>1950+</a:t>
                      </a:r>
                    </a:p>
                  </a:txBody>
                  <a:tcPr>
                    <a:solidFill>
                      <a:srgbClr val="002060"/>
                    </a:solidFill>
                  </a:tcPr>
                </a:tc>
                <a:extLst>
                  <a:ext uri="{0D108BD9-81ED-4DB2-BD59-A6C34878D82A}">
                    <a16:rowId xmlns:a16="http://schemas.microsoft.com/office/drawing/2014/main" val="10001"/>
                  </a:ext>
                </a:extLst>
              </a:tr>
              <a:tr h="483704">
                <a:tc>
                  <a:txBody>
                    <a:bodyPr/>
                    <a:lstStyle/>
                    <a:p>
                      <a:r>
                        <a:rPr lang="en-US" dirty="0"/>
                        <a:t>Knowledge</a:t>
                      </a:r>
                    </a:p>
                  </a:txBody>
                  <a:tcPr>
                    <a:solidFill>
                      <a:srgbClr val="002060"/>
                    </a:solidFill>
                  </a:tcPr>
                </a:tc>
                <a:tc>
                  <a:txBody>
                    <a:bodyPr/>
                    <a:lstStyle/>
                    <a:p>
                      <a:r>
                        <a:rPr lang="en-US" dirty="0"/>
                        <a:t>Revelation</a:t>
                      </a:r>
                    </a:p>
                  </a:txBody>
                  <a:tcPr>
                    <a:solidFill>
                      <a:srgbClr val="002060"/>
                    </a:solidFill>
                  </a:tcPr>
                </a:tc>
                <a:tc>
                  <a:txBody>
                    <a:bodyPr/>
                    <a:lstStyle/>
                    <a:p>
                      <a:r>
                        <a:rPr lang="en-US" dirty="0"/>
                        <a:t>Scientific</a:t>
                      </a:r>
                      <a:r>
                        <a:rPr lang="en-US" baseline="0" dirty="0"/>
                        <a:t> Method, Reason</a:t>
                      </a:r>
                      <a:endParaRPr lang="en-US" dirty="0"/>
                    </a:p>
                  </a:txBody>
                  <a:tcPr>
                    <a:solidFill>
                      <a:srgbClr val="002060"/>
                    </a:solidFill>
                  </a:tcPr>
                </a:tc>
                <a:tc>
                  <a:txBody>
                    <a:bodyPr/>
                    <a:lstStyle/>
                    <a:p>
                      <a:r>
                        <a:rPr lang="en-US" dirty="0"/>
                        <a:t>Revelation,</a:t>
                      </a:r>
                      <a:r>
                        <a:rPr lang="en-US" baseline="0" dirty="0"/>
                        <a:t> Science, </a:t>
                      </a:r>
                    </a:p>
                    <a:p>
                      <a:r>
                        <a:rPr lang="en-US" dirty="0"/>
                        <a:t>Relationships,</a:t>
                      </a:r>
                    </a:p>
                    <a:p>
                      <a:r>
                        <a:rPr lang="en-US" dirty="0"/>
                        <a:t>Feelings</a:t>
                      </a:r>
                    </a:p>
                  </a:txBody>
                  <a:tcPr>
                    <a:solidFill>
                      <a:srgbClr val="002060"/>
                    </a:solidFill>
                  </a:tcPr>
                </a:tc>
                <a:extLst>
                  <a:ext uri="{0D108BD9-81ED-4DB2-BD59-A6C34878D82A}">
                    <a16:rowId xmlns:a16="http://schemas.microsoft.com/office/drawing/2014/main" val="10002"/>
                  </a:ext>
                </a:extLst>
              </a:tr>
              <a:tr h="483704">
                <a:tc>
                  <a:txBody>
                    <a:bodyPr/>
                    <a:lstStyle/>
                    <a:p>
                      <a:r>
                        <a:rPr lang="en-US" dirty="0"/>
                        <a:t>Authority</a:t>
                      </a:r>
                    </a:p>
                  </a:txBody>
                  <a:tcPr>
                    <a:solidFill>
                      <a:srgbClr val="002060"/>
                    </a:solidFill>
                  </a:tcPr>
                </a:tc>
                <a:tc>
                  <a:txBody>
                    <a:bodyPr/>
                    <a:lstStyle/>
                    <a:p>
                      <a:r>
                        <a:rPr lang="en-US" dirty="0"/>
                        <a:t>The Church </a:t>
                      </a:r>
                    </a:p>
                  </a:txBody>
                  <a:tcPr>
                    <a:solidFill>
                      <a:srgbClr val="002060"/>
                    </a:solidFill>
                  </a:tcPr>
                </a:tc>
                <a:tc>
                  <a:txBody>
                    <a:bodyPr/>
                    <a:lstStyle/>
                    <a:p>
                      <a:r>
                        <a:rPr lang="en-US" dirty="0"/>
                        <a:t>Gov’t, University</a:t>
                      </a:r>
                    </a:p>
                  </a:txBody>
                  <a:tcPr>
                    <a:solidFill>
                      <a:srgbClr val="002060"/>
                    </a:solidFill>
                  </a:tcPr>
                </a:tc>
                <a:tc>
                  <a:txBody>
                    <a:bodyPr/>
                    <a:lstStyle/>
                    <a:p>
                      <a:r>
                        <a:rPr lang="en-US" dirty="0"/>
                        <a:t>Questioned,</a:t>
                      </a:r>
                      <a:r>
                        <a:rPr lang="en-US" baseline="0" dirty="0"/>
                        <a:t> Deconstructed</a:t>
                      </a:r>
                      <a:endParaRPr lang="en-US" dirty="0"/>
                    </a:p>
                  </a:txBody>
                  <a:tcPr>
                    <a:solidFill>
                      <a:srgbClr val="002060"/>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3505200" y="6492598"/>
            <a:ext cx="4639412" cy="316433"/>
          </a:xfrm>
          <a:prstGeom prst="rect">
            <a:avLst/>
          </a:prstGeom>
          <a:noFill/>
        </p:spPr>
        <p:txBody>
          <a:bodyPr wrap="none" rtlCol="0">
            <a:spAutoFit/>
          </a:bodyPr>
          <a:lstStyle/>
          <a:p>
            <a:pPr marL="990600" indent="-533400">
              <a:lnSpc>
                <a:spcPct val="150000"/>
              </a:lnSpc>
              <a:spcBef>
                <a:spcPct val="20000"/>
              </a:spcBef>
              <a:buClr>
                <a:srgbClr val="000000"/>
              </a:buClr>
            </a:pPr>
            <a:r>
              <a:rPr lang="en-US" sz="1100" b="1" kern="0" dirty="0">
                <a:solidFill>
                  <a:srgbClr val="FFFFFF"/>
                </a:solidFill>
                <a:effectLst>
                  <a:outerShdw blurRad="38100" dist="38100" dir="2700000" algn="tl">
                    <a:srgbClr val="000000">
                      <a:alpha val="43137"/>
                    </a:srgbClr>
                  </a:outerShdw>
                </a:effectLst>
                <a:latin typeface="Gill Sans MT"/>
              </a:rPr>
              <a:t>See www.postmodernpsychology.com Louis Hoffman Ph. D. </a:t>
            </a:r>
          </a:p>
        </p:txBody>
      </p:sp>
      <p:graphicFrame>
        <p:nvGraphicFramePr>
          <p:cNvPr id="4" name="Table 3"/>
          <p:cNvGraphicFramePr>
            <a:graphicFrameLocks noGrp="1"/>
          </p:cNvGraphicFramePr>
          <p:nvPr>
            <p:extLst>
              <p:ext uri="{D42A27DB-BD31-4B8C-83A1-F6EECF244321}">
                <p14:modId xmlns:p14="http://schemas.microsoft.com/office/powerpoint/2010/main" val="3162462328"/>
              </p:ext>
            </p:extLst>
          </p:nvPr>
        </p:nvGraphicFramePr>
        <p:xfrm>
          <a:off x="8922619" y="3779932"/>
          <a:ext cx="1982804" cy="2659177"/>
        </p:xfrm>
        <a:graphic>
          <a:graphicData uri="http://schemas.openxmlformats.org/drawingml/2006/table">
            <a:tbl>
              <a:tblPr firstRow="1" bandRow="1">
                <a:tableStyleId>{5C22544A-7EE6-4342-B048-85BDC9FD1C3A}</a:tableStyleId>
              </a:tblPr>
              <a:tblGrid>
                <a:gridCol w="1982804">
                  <a:extLst>
                    <a:ext uri="{9D8B030D-6E8A-4147-A177-3AD203B41FA5}">
                      <a16:colId xmlns:a16="http://schemas.microsoft.com/office/drawing/2014/main" val="295497966"/>
                    </a:ext>
                  </a:extLst>
                </a:gridCol>
              </a:tblGrid>
              <a:tr h="921817">
                <a:tc>
                  <a:txBody>
                    <a:bodyPr/>
                    <a:lstStyle/>
                    <a:p>
                      <a:r>
                        <a:rPr lang="en-US" dirty="0"/>
                        <a:t>   </a:t>
                      </a:r>
                      <a:r>
                        <a:rPr lang="en-US" sz="1600" dirty="0">
                          <a:solidFill>
                            <a:schemeClr val="tx1"/>
                          </a:solidFill>
                        </a:rPr>
                        <a:t>Next???</a:t>
                      </a:r>
                    </a:p>
                    <a:p>
                      <a:r>
                        <a:rPr lang="en-US" sz="1600" dirty="0">
                          <a:solidFill>
                            <a:schemeClr val="tx1"/>
                          </a:solidFill>
                        </a:rPr>
                        <a:t>Post Christian?</a:t>
                      </a:r>
                    </a:p>
                    <a:p>
                      <a:r>
                        <a:rPr lang="en-US" sz="1600" dirty="0" err="1">
                          <a:solidFill>
                            <a:schemeClr val="tx1"/>
                          </a:solidFill>
                        </a:rPr>
                        <a:t>Metamodernism</a:t>
                      </a:r>
                      <a:r>
                        <a:rPr lang="en-US" sz="1600" dirty="0">
                          <a:solidFill>
                            <a:schemeClr val="tx1"/>
                          </a:solidFill>
                        </a:rPr>
                        <a:t>?</a:t>
                      </a:r>
                      <a:endParaRPr lang="en-US" dirty="0">
                        <a:solidFill>
                          <a:schemeClr val="tx1"/>
                        </a:solidFill>
                      </a:endParaRPr>
                    </a:p>
                  </a:txBody>
                  <a:tcPr/>
                </a:tc>
                <a:extLst>
                  <a:ext uri="{0D108BD9-81ED-4DB2-BD59-A6C34878D82A}">
                    <a16:rowId xmlns:a16="http://schemas.microsoft.com/office/drawing/2014/main" val="303072887"/>
                  </a:ext>
                </a:extLst>
              </a:tr>
              <a:tr h="307272">
                <a:tc>
                  <a:txBody>
                    <a:bodyPr/>
                    <a:lstStyle/>
                    <a:p>
                      <a:r>
                        <a:rPr lang="en-US" dirty="0"/>
                        <a:t>911 ???</a:t>
                      </a:r>
                    </a:p>
                  </a:txBody>
                  <a:tcPr/>
                </a:tc>
                <a:extLst>
                  <a:ext uri="{0D108BD9-81ED-4DB2-BD59-A6C34878D82A}">
                    <a16:rowId xmlns:a16="http://schemas.microsoft.com/office/drawing/2014/main" val="2661425356"/>
                  </a:ext>
                </a:extLst>
              </a:tr>
              <a:tr h="537727">
                <a:tc>
                  <a:txBody>
                    <a:bodyPr/>
                    <a:lstStyle/>
                    <a:p>
                      <a:r>
                        <a:rPr lang="en-US" dirty="0"/>
                        <a:t>Internet</a:t>
                      </a:r>
                    </a:p>
                    <a:p>
                      <a:endParaRPr lang="en-US" dirty="0"/>
                    </a:p>
                  </a:txBody>
                  <a:tcPr/>
                </a:tc>
                <a:extLst>
                  <a:ext uri="{0D108BD9-81ED-4DB2-BD59-A6C34878D82A}">
                    <a16:rowId xmlns:a16="http://schemas.microsoft.com/office/drawing/2014/main" val="184112560"/>
                  </a:ext>
                </a:extLst>
              </a:tr>
              <a:tr h="307272">
                <a:tc>
                  <a:txBody>
                    <a:bodyPr/>
                    <a:lstStyle/>
                    <a:p>
                      <a:endParaRPr lang="en-US" dirty="0"/>
                    </a:p>
                  </a:txBody>
                  <a:tcPr/>
                </a:tc>
                <a:extLst>
                  <a:ext uri="{0D108BD9-81ED-4DB2-BD59-A6C34878D82A}">
                    <a16:rowId xmlns:a16="http://schemas.microsoft.com/office/drawing/2014/main" val="2297356382"/>
                  </a:ext>
                </a:extLst>
              </a:tr>
              <a:tr h="307272">
                <a:tc>
                  <a:txBody>
                    <a:bodyPr/>
                    <a:lstStyle/>
                    <a:p>
                      <a:endParaRPr lang="en-US" dirty="0"/>
                    </a:p>
                  </a:txBody>
                  <a:tcPr/>
                </a:tc>
                <a:extLst>
                  <a:ext uri="{0D108BD9-81ED-4DB2-BD59-A6C34878D82A}">
                    <a16:rowId xmlns:a16="http://schemas.microsoft.com/office/drawing/2014/main" val="3193669619"/>
                  </a:ext>
                </a:extLst>
              </a:tr>
            </a:tbl>
          </a:graphicData>
        </a:graphic>
      </p:graphicFrame>
      <p:pic>
        <p:nvPicPr>
          <p:cNvPr id="7" name="Picture 6">
            <a:extLst>
              <a:ext uri="{FF2B5EF4-FFF2-40B4-BE49-F238E27FC236}">
                <a16:creationId xmlns:a16="http://schemas.microsoft.com/office/drawing/2014/main" id="{7A2A396D-A82B-4198-86D0-1678949DB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
        <p:nvSpPr>
          <p:cNvPr id="5" name="Slide Number Placeholder 4">
            <a:extLst>
              <a:ext uri="{FF2B5EF4-FFF2-40B4-BE49-F238E27FC236}">
                <a16:creationId xmlns:a16="http://schemas.microsoft.com/office/drawing/2014/main" id="{E3EBFA09-2AA3-45DE-91DE-D3B718A72A29}"/>
              </a:ext>
            </a:extLst>
          </p:cNvPr>
          <p:cNvSpPr>
            <a:spLocks noGrp="1"/>
          </p:cNvSpPr>
          <p:nvPr>
            <p:ph type="sldNum" sz="quarter" idx="12"/>
          </p:nvPr>
        </p:nvSpPr>
        <p:spPr/>
        <p:txBody>
          <a:bodyPr/>
          <a:lstStyle/>
          <a:p>
            <a:pPr>
              <a:defRPr/>
            </a:pPr>
            <a:fld id="{FE6E1054-4447-4404-9FA4-978379A892FC}"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38197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79613" y="525463"/>
            <a:ext cx="8183562" cy="1052512"/>
          </a:xfrm>
        </p:spPr>
        <p:txBody>
          <a:bodyPr/>
          <a:lstStyle/>
          <a:p>
            <a:r>
              <a:rPr lang="en-US" altLang="en-US" sz="3600" b="1" dirty="0">
                <a:solidFill>
                  <a:schemeClr val="bg1"/>
                </a:solidFill>
              </a:rPr>
              <a:t>Changes in American Culture </a:t>
            </a:r>
            <a:r>
              <a:rPr lang="en-US" altLang="en-US" sz="4000" dirty="0">
                <a:solidFill>
                  <a:schemeClr val="bg1"/>
                </a:solidFill>
              </a:rPr>
              <a:t> </a:t>
            </a:r>
            <a:endParaRPr lang="en-US" altLang="en-US" sz="4000" dirty="0"/>
          </a:p>
        </p:txBody>
      </p:sp>
      <p:sp>
        <p:nvSpPr>
          <p:cNvPr id="3" name="Content Placeholder 2"/>
          <p:cNvSpPr>
            <a:spLocks noGrp="1"/>
          </p:cNvSpPr>
          <p:nvPr>
            <p:ph idx="1"/>
          </p:nvPr>
        </p:nvSpPr>
        <p:spPr>
          <a:xfrm>
            <a:off x="609600" y="2227657"/>
            <a:ext cx="8183562" cy="4187825"/>
          </a:xfrm>
        </p:spPr>
        <p:txBody>
          <a:bodyPr/>
          <a:lstStyle/>
          <a:p>
            <a:pPr eaLnBrk="1" hangingPunct="1">
              <a:lnSpc>
                <a:spcPct val="80000"/>
              </a:lnSpc>
              <a:defRPr/>
            </a:pPr>
            <a:r>
              <a:rPr lang="en-US" sz="2800" b="1" dirty="0">
                <a:solidFill>
                  <a:schemeClr val="bg1"/>
                </a:solidFill>
              </a:rPr>
              <a:t>Postmodernism does not reject absolute truth or universal morals. It rejects the idea that any one individual has the ability or right to determine absolute truth for another person.</a:t>
            </a:r>
          </a:p>
          <a:p>
            <a:pPr marL="0" indent="0" eaLnBrk="1" hangingPunct="1">
              <a:lnSpc>
                <a:spcPct val="80000"/>
              </a:lnSpc>
              <a:buNone/>
              <a:defRPr/>
            </a:pPr>
            <a:endParaRPr lang="en-US" sz="1800" b="1" dirty="0">
              <a:solidFill>
                <a:schemeClr val="bg1"/>
              </a:solidFill>
            </a:endParaRPr>
          </a:p>
          <a:p>
            <a:pPr eaLnBrk="1" hangingPunct="1">
              <a:defRPr/>
            </a:pPr>
            <a:r>
              <a:rPr lang="en-US" sz="2800" b="1" dirty="0">
                <a:solidFill>
                  <a:schemeClr val="bg1"/>
                </a:solidFill>
              </a:rPr>
              <a:t>Problem – leaves people spiritually void.</a:t>
            </a:r>
          </a:p>
          <a:p>
            <a:pPr marL="0" indent="0" eaLnBrk="1" hangingPunct="1">
              <a:buNone/>
              <a:defRPr/>
            </a:pPr>
            <a:endParaRPr lang="en-US" sz="1800" b="1" dirty="0">
              <a:solidFill>
                <a:schemeClr val="bg1"/>
              </a:solidFill>
            </a:endParaRPr>
          </a:p>
          <a:p>
            <a:pPr eaLnBrk="1" hangingPunct="1">
              <a:defRPr/>
            </a:pPr>
            <a:r>
              <a:rPr lang="en-US" sz="2800" b="1" dirty="0">
                <a:solidFill>
                  <a:schemeClr val="bg1"/>
                </a:solidFill>
              </a:rPr>
              <a:t>People are trying to reconstruct their broken lives with experience as the final arbiter of truth.</a:t>
            </a:r>
          </a:p>
          <a:p>
            <a:pPr eaLnBrk="1" hangingPunct="1">
              <a:lnSpc>
                <a:spcPct val="80000"/>
              </a:lnSpc>
              <a:defRPr/>
            </a:pPr>
            <a:endParaRPr lang="en-US" b="1" dirty="0">
              <a:solidFill>
                <a:schemeClr val="bg1"/>
              </a:solidFill>
            </a:endParaRPr>
          </a:p>
          <a:p>
            <a:pPr marL="0" indent="0" eaLnBrk="1" hangingPunct="1">
              <a:lnSpc>
                <a:spcPct val="80000"/>
              </a:lnSpc>
              <a:buNone/>
              <a:defRPr/>
            </a:pPr>
            <a:endParaRPr lang="en-US" dirty="0">
              <a:solidFill>
                <a:schemeClr val="bg1"/>
              </a:solidFill>
            </a:endParaRPr>
          </a:p>
          <a:p>
            <a:pPr marL="0" indent="0" eaLnBrk="1" hangingPunct="1">
              <a:lnSpc>
                <a:spcPct val="80000"/>
              </a:lnSpc>
              <a:buNone/>
              <a:defRPr/>
            </a:pPr>
            <a:endParaRPr lang="en-US" dirty="0">
              <a:solidFill>
                <a:schemeClr val="bg1"/>
              </a:solidFill>
            </a:endParaRPr>
          </a:p>
          <a:p>
            <a:pPr>
              <a:defRPr/>
            </a:pPr>
            <a:endParaRPr lang="en-US" dirty="0">
              <a:solidFill>
                <a:schemeClr val="bg1"/>
              </a:solidFill>
            </a:endParaRPr>
          </a:p>
        </p:txBody>
      </p:sp>
      <p:pic>
        <p:nvPicPr>
          <p:cNvPr id="4" name="Picture 3">
            <a:extLst>
              <a:ext uri="{FF2B5EF4-FFF2-40B4-BE49-F238E27FC236}">
                <a16:creationId xmlns:a16="http://schemas.microsoft.com/office/drawing/2014/main" id="{1124C427-21C2-4BA7-84E7-175A4A6D9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
        <p:nvSpPr>
          <p:cNvPr id="2" name="Slide Number Placeholder 1">
            <a:extLst>
              <a:ext uri="{FF2B5EF4-FFF2-40B4-BE49-F238E27FC236}">
                <a16:creationId xmlns:a16="http://schemas.microsoft.com/office/drawing/2014/main" id="{B5E8D32B-B897-4838-8A31-EE9CC2D80AEF}"/>
              </a:ext>
            </a:extLst>
          </p:cNvPr>
          <p:cNvSpPr>
            <a:spLocks noGrp="1"/>
          </p:cNvSpPr>
          <p:nvPr>
            <p:ph type="sldNum" sz="quarter" idx="12"/>
          </p:nvPr>
        </p:nvSpPr>
        <p:spPr/>
        <p:txBody>
          <a:bodyPr/>
          <a:lstStyle/>
          <a:p>
            <a:pPr>
              <a:defRPr/>
            </a:pPr>
            <a:fld id="{FE6E1054-4447-4404-9FA4-978379A892FC}" type="slidenum">
              <a:rPr lang="en-US" smtClean="0">
                <a:solidFill>
                  <a:srgbClr val="000000"/>
                </a:solidFill>
              </a:rPr>
              <a:pPr>
                <a:defRPr/>
              </a:pPr>
              <a:t>12</a:t>
            </a:fld>
            <a:endParaRPr lang="en-US" dirty="0">
              <a:solidFill>
                <a:srgbClr val="000000"/>
              </a:solidFill>
            </a:endParaRPr>
          </a:p>
        </p:txBody>
      </p:sp>
      <p:pic>
        <p:nvPicPr>
          <p:cNvPr id="6" name="Picture 5">
            <a:extLst>
              <a:ext uri="{FF2B5EF4-FFF2-40B4-BE49-F238E27FC236}">
                <a16:creationId xmlns:a16="http://schemas.microsoft.com/office/drawing/2014/main" id="{6B344692-AE8E-4162-B304-E20169DC1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3162" y="3252260"/>
            <a:ext cx="2956560" cy="1968362"/>
          </a:xfrm>
          <a:prstGeom prst="rect">
            <a:avLst/>
          </a:prstGeom>
          <a:ln w="66675">
            <a:solidFill>
              <a:schemeClr val="tx1"/>
            </a:solidFill>
          </a:ln>
        </p:spPr>
      </p:pic>
    </p:spTree>
    <p:extLst>
      <p:ext uri="{BB962C8B-B14F-4D97-AF65-F5344CB8AC3E}">
        <p14:creationId xmlns:p14="http://schemas.microsoft.com/office/powerpoint/2010/main" val="289648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98663" y="592138"/>
            <a:ext cx="8183562" cy="1052512"/>
          </a:xfrm>
        </p:spPr>
        <p:txBody>
          <a:bodyPr/>
          <a:lstStyle/>
          <a:p>
            <a:pPr eaLnBrk="1" hangingPunct="1"/>
            <a:r>
              <a:rPr lang="en-US" altLang="en-US" sz="3200" b="1" dirty="0">
                <a:solidFill>
                  <a:schemeClr val="bg1"/>
                </a:solidFill>
              </a:rPr>
              <a:t>Changes in American Culture </a:t>
            </a:r>
            <a:r>
              <a:rPr lang="en-US" altLang="en-US" sz="3600" b="1" dirty="0">
                <a:solidFill>
                  <a:schemeClr val="bg1"/>
                </a:solidFill>
              </a:rPr>
              <a:t> </a:t>
            </a:r>
            <a:endParaRPr lang="en-US" altLang="en-US" sz="3600" b="1" dirty="0"/>
          </a:p>
        </p:txBody>
      </p:sp>
      <p:sp>
        <p:nvSpPr>
          <p:cNvPr id="54275" name="Rectangle 3"/>
          <p:cNvSpPr>
            <a:spLocks noGrp="1" noChangeArrowheads="1"/>
          </p:cNvSpPr>
          <p:nvPr>
            <p:ph type="body" idx="1"/>
          </p:nvPr>
        </p:nvSpPr>
        <p:spPr>
          <a:xfrm>
            <a:off x="1524000" y="1948544"/>
            <a:ext cx="9762309" cy="4154487"/>
          </a:xfrm>
        </p:spPr>
        <p:txBody>
          <a:bodyPr/>
          <a:lstStyle/>
          <a:p>
            <a:pPr eaLnBrk="1" hangingPunct="1">
              <a:lnSpc>
                <a:spcPct val="90000"/>
              </a:lnSpc>
              <a:defRPr/>
            </a:pPr>
            <a:r>
              <a:rPr lang="en-US" sz="2400" b="1" dirty="0">
                <a:solidFill>
                  <a:schemeClr val="bg1"/>
                </a:solidFill>
              </a:rPr>
              <a:t>Our response is not to become modern or postmodern in our thinking </a:t>
            </a:r>
            <a:r>
              <a:rPr lang="en-US" sz="2400" b="1" dirty="0">
                <a:solidFill>
                  <a:srgbClr val="FFC000"/>
                </a:solidFill>
              </a:rPr>
              <a:t>but to become biblical in our worldview </a:t>
            </a:r>
            <a:r>
              <a:rPr lang="en-US" sz="2400" b="1" dirty="0">
                <a:solidFill>
                  <a:schemeClr val="bg1"/>
                </a:solidFill>
              </a:rPr>
              <a:t>– we must understand our culture not become it.</a:t>
            </a:r>
          </a:p>
          <a:p>
            <a:pPr marL="0" indent="0" eaLnBrk="1" hangingPunct="1">
              <a:lnSpc>
                <a:spcPct val="90000"/>
              </a:lnSpc>
              <a:buNone/>
              <a:defRPr/>
            </a:pPr>
            <a:endParaRPr lang="en-US" sz="1600" b="1" dirty="0">
              <a:solidFill>
                <a:schemeClr val="bg1"/>
              </a:solidFill>
            </a:endParaRPr>
          </a:p>
          <a:p>
            <a:pPr marL="914400" lvl="2" indent="0" eaLnBrk="1" hangingPunct="1">
              <a:lnSpc>
                <a:spcPct val="90000"/>
              </a:lnSpc>
              <a:buNone/>
              <a:defRPr/>
            </a:pPr>
            <a:r>
              <a:rPr lang="en-US" b="1" dirty="0">
                <a:solidFill>
                  <a:schemeClr val="bg1"/>
                </a:solidFill>
              </a:rPr>
              <a:t>- Syncretism – absorbing too much</a:t>
            </a:r>
          </a:p>
          <a:p>
            <a:pPr marL="914400" lvl="2" indent="0" eaLnBrk="1" hangingPunct="1">
              <a:lnSpc>
                <a:spcPct val="90000"/>
              </a:lnSpc>
              <a:buNone/>
              <a:defRPr/>
            </a:pPr>
            <a:r>
              <a:rPr lang="en-US" b="1" dirty="0">
                <a:solidFill>
                  <a:schemeClr val="bg1"/>
                </a:solidFill>
              </a:rPr>
              <a:t>- Sectarianism – rejecting everything</a:t>
            </a:r>
          </a:p>
          <a:p>
            <a:pPr marL="914400" lvl="2" indent="0" eaLnBrk="1" hangingPunct="1">
              <a:lnSpc>
                <a:spcPct val="90000"/>
              </a:lnSpc>
              <a:buNone/>
              <a:defRPr/>
            </a:pPr>
            <a:endParaRPr lang="en-US" sz="1600" b="1" dirty="0">
              <a:solidFill>
                <a:schemeClr val="bg1"/>
              </a:solidFill>
            </a:endParaRPr>
          </a:p>
          <a:p>
            <a:r>
              <a:rPr lang="en-US" altLang="en-US" sz="2400" b="1" dirty="0">
                <a:solidFill>
                  <a:schemeClr val="bg1"/>
                </a:solidFill>
              </a:rPr>
              <a:t>We must focus upon the </a:t>
            </a:r>
            <a:r>
              <a:rPr lang="en-US" altLang="en-US" sz="2400" b="1" u="sng" dirty="0">
                <a:solidFill>
                  <a:srgbClr val="FFC000"/>
                </a:solidFill>
              </a:rPr>
              <a:t>supra-cultural</a:t>
            </a:r>
            <a:r>
              <a:rPr lang="en-US" altLang="en-US" sz="2400" b="1" dirty="0">
                <a:solidFill>
                  <a:schemeClr val="bg1"/>
                </a:solidFill>
              </a:rPr>
              <a:t> and not ride the wave of cultural shift.</a:t>
            </a:r>
          </a:p>
          <a:p>
            <a:pPr marL="0" indent="0">
              <a:buNone/>
            </a:pPr>
            <a:endParaRPr lang="en-US" sz="1600" b="1" dirty="0">
              <a:solidFill>
                <a:schemeClr val="bg1"/>
              </a:solidFill>
            </a:endParaRPr>
          </a:p>
          <a:p>
            <a:pPr marL="339725" lvl="1" indent="-339725" eaLnBrk="1" hangingPunct="1">
              <a:lnSpc>
                <a:spcPct val="90000"/>
              </a:lnSpc>
              <a:buFont typeface="Arial" panose="020B0604020202020204" pitchFamily="34" charset="0"/>
              <a:buChar char="•"/>
              <a:defRPr/>
            </a:pPr>
            <a:r>
              <a:rPr lang="en-US" sz="2400" b="1" dirty="0">
                <a:solidFill>
                  <a:schemeClr val="bg1"/>
                </a:solidFill>
              </a:rPr>
              <a:t>We must </a:t>
            </a:r>
            <a:r>
              <a:rPr lang="en-US" sz="2400" b="1" dirty="0">
                <a:solidFill>
                  <a:srgbClr val="FFC000"/>
                </a:solidFill>
              </a:rPr>
              <a:t>not hold too firmly to our forms </a:t>
            </a:r>
            <a:r>
              <a:rPr lang="en-US" sz="2400" b="1" dirty="0">
                <a:solidFill>
                  <a:schemeClr val="bg1"/>
                </a:solidFill>
              </a:rPr>
              <a:t>of ministry.</a:t>
            </a:r>
          </a:p>
          <a:p>
            <a:pPr marL="0" lvl="1" indent="0" eaLnBrk="1" hangingPunct="1">
              <a:lnSpc>
                <a:spcPct val="90000"/>
              </a:lnSpc>
              <a:buNone/>
              <a:defRPr/>
            </a:pPr>
            <a:endParaRPr lang="en-US" sz="1600" b="1" dirty="0">
              <a:solidFill>
                <a:schemeClr val="bg1"/>
              </a:solidFill>
            </a:endParaRPr>
          </a:p>
          <a:p>
            <a:pPr marL="0" lvl="1" indent="0" eaLnBrk="1" hangingPunct="1">
              <a:lnSpc>
                <a:spcPct val="90000"/>
              </a:lnSpc>
              <a:buNone/>
              <a:defRPr/>
            </a:pPr>
            <a:r>
              <a:rPr lang="en-US" sz="2400" b="1" dirty="0">
                <a:solidFill>
                  <a:schemeClr val="bg1"/>
                </a:solidFill>
              </a:rPr>
              <a:t>(More on analyzing culture in Session #2) </a:t>
            </a:r>
          </a:p>
          <a:p>
            <a:pPr marL="457200" lvl="1" indent="0" eaLnBrk="1" hangingPunct="1">
              <a:lnSpc>
                <a:spcPct val="90000"/>
              </a:lnSpc>
              <a:buNone/>
              <a:defRPr/>
            </a:pPr>
            <a:endParaRPr lang="en-US" sz="3200" b="1" dirty="0">
              <a:solidFill>
                <a:schemeClr val="bg1"/>
              </a:solidFill>
            </a:endParaRPr>
          </a:p>
        </p:txBody>
      </p:sp>
      <p:pic>
        <p:nvPicPr>
          <p:cNvPr id="4" name="Picture 3">
            <a:extLst>
              <a:ext uri="{FF2B5EF4-FFF2-40B4-BE49-F238E27FC236}">
                <a16:creationId xmlns:a16="http://schemas.microsoft.com/office/drawing/2014/main" id="{385D9B83-CC69-4898-B6E2-F40EE8726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
        <p:nvSpPr>
          <p:cNvPr id="2" name="Slide Number Placeholder 1">
            <a:extLst>
              <a:ext uri="{FF2B5EF4-FFF2-40B4-BE49-F238E27FC236}">
                <a16:creationId xmlns:a16="http://schemas.microsoft.com/office/drawing/2014/main" id="{BA6D6C8C-4AA8-4658-A22F-8C982B4E999F}"/>
              </a:ext>
            </a:extLst>
          </p:cNvPr>
          <p:cNvSpPr>
            <a:spLocks noGrp="1"/>
          </p:cNvSpPr>
          <p:nvPr>
            <p:ph type="sldNum" sz="quarter" idx="12"/>
          </p:nvPr>
        </p:nvSpPr>
        <p:spPr/>
        <p:txBody>
          <a:bodyPr/>
          <a:lstStyle/>
          <a:p>
            <a:pPr>
              <a:defRPr/>
            </a:pPr>
            <a:fld id="{FE6E1054-4447-4404-9FA4-978379A892FC}"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7509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96983" y="563532"/>
            <a:ext cx="8229600" cy="1143000"/>
          </a:xfrm>
        </p:spPr>
        <p:txBody>
          <a:bodyPr/>
          <a:lstStyle/>
          <a:p>
            <a:pPr eaLnBrk="1" hangingPunct="1"/>
            <a:r>
              <a:rPr lang="en-US" altLang="en-US" sz="3200" b="1" dirty="0">
                <a:solidFill>
                  <a:schemeClr val="bg1"/>
                </a:solidFill>
              </a:rPr>
              <a:t>State of the American Church Part A</a:t>
            </a:r>
            <a:br>
              <a:rPr lang="en-US" altLang="en-US" sz="3200" b="1" dirty="0">
                <a:solidFill>
                  <a:schemeClr val="bg1"/>
                </a:solidFill>
              </a:rPr>
            </a:br>
            <a:r>
              <a:rPr lang="en-US" altLang="en-US" sz="3200" b="1" dirty="0">
                <a:solidFill>
                  <a:schemeClr val="bg1"/>
                </a:solidFill>
              </a:rPr>
              <a:t>Approx. 2000-2017</a:t>
            </a:r>
            <a:endParaRPr lang="en-US" altLang="en-US" sz="3200" b="1" dirty="0"/>
          </a:p>
        </p:txBody>
      </p:sp>
      <p:sp>
        <p:nvSpPr>
          <p:cNvPr id="25603" name="Rectangle 3"/>
          <p:cNvSpPr>
            <a:spLocks noGrp="1" noChangeArrowheads="1"/>
          </p:cNvSpPr>
          <p:nvPr>
            <p:ph type="body" idx="1"/>
          </p:nvPr>
        </p:nvSpPr>
        <p:spPr>
          <a:xfrm>
            <a:off x="1981200" y="1828801"/>
            <a:ext cx="8229600" cy="4297363"/>
          </a:xfrm>
        </p:spPr>
        <p:txBody>
          <a:bodyPr/>
          <a:lstStyle/>
          <a:p>
            <a:pPr eaLnBrk="1" hangingPunct="1">
              <a:buFont typeface="Symbol" pitchFamily="18" charset="2"/>
              <a:buNone/>
            </a:pPr>
            <a:r>
              <a:rPr lang="en-US" altLang="en-US" sz="4000" dirty="0">
                <a:solidFill>
                  <a:schemeClr val="bg1"/>
                </a:solidFill>
              </a:rPr>
              <a:t>  </a:t>
            </a:r>
            <a:r>
              <a:rPr lang="en-US" altLang="en-US" sz="2800" b="1" dirty="0">
                <a:solidFill>
                  <a:schemeClr val="bg1"/>
                </a:solidFill>
              </a:rPr>
              <a:t>Analysis of the real numbers reveal that only about 17.5% of Americans actually attend church on any given weekend.</a:t>
            </a:r>
          </a:p>
          <a:p>
            <a:pPr algn="ctr" eaLnBrk="1" hangingPunct="1">
              <a:buFont typeface="Symbol" pitchFamily="18" charset="2"/>
              <a:buNone/>
            </a:pPr>
            <a:endParaRPr lang="en-US" altLang="en-US" sz="2400" b="1" dirty="0">
              <a:solidFill>
                <a:schemeClr val="bg1"/>
              </a:solidFill>
            </a:endParaRPr>
          </a:p>
          <a:p>
            <a:pPr eaLnBrk="1" hangingPunct="1">
              <a:buFont typeface="Symbol" pitchFamily="18" charset="2"/>
              <a:buNone/>
            </a:pPr>
            <a:r>
              <a:rPr lang="en-US" altLang="en-US" sz="2400" b="1" i="1" dirty="0">
                <a:solidFill>
                  <a:schemeClr val="bg1"/>
                </a:solidFill>
              </a:rPr>
              <a:t>The American Church in Crisis  </a:t>
            </a:r>
          </a:p>
          <a:p>
            <a:pPr eaLnBrk="1" hangingPunct="1">
              <a:buFont typeface="Symbol" pitchFamily="18" charset="2"/>
              <a:buNone/>
            </a:pPr>
            <a:r>
              <a:rPr lang="en-US" altLang="en-US" sz="2400" b="1" dirty="0">
                <a:solidFill>
                  <a:schemeClr val="bg1"/>
                </a:solidFill>
              </a:rPr>
              <a:t>David Olson</a:t>
            </a:r>
          </a:p>
          <a:p>
            <a:pPr eaLnBrk="1" hangingPunct="1">
              <a:buFont typeface="Symbol" pitchFamily="18" charset="2"/>
              <a:buNone/>
            </a:pPr>
            <a:r>
              <a:rPr lang="en-US" sz="2000" dirty="0">
                <a:solidFill>
                  <a:schemeClr val="bg1"/>
                </a:solidFill>
              </a:rPr>
              <a:t>research based on a national database of </a:t>
            </a:r>
          </a:p>
          <a:p>
            <a:pPr eaLnBrk="1" hangingPunct="1">
              <a:buFont typeface="Symbol" pitchFamily="18" charset="2"/>
              <a:buNone/>
            </a:pPr>
            <a:r>
              <a:rPr lang="en-US" sz="2000" dirty="0">
                <a:solidFill>
                  <a:schemeClr val="bg1"/>
                </a:solidFill>
              </a:rPr>
              <a:t>over 200,000 churches</a:t>
            </a:r>
            <a:endParaRPr lang="en-US" altLang="en-US" sz="2400" b="1" dirty="0">
              <a:solidFill>
                <a:schemeClr val="bg1"/>
              </a:solidFill>
            </a:endParaRPr>
          </a:p>
          <a:p>
            <a:pPr eaLnBrk="1" hangingPunct="1">
              <a:buFont typeface="Symbol" pitchFamily="18" charset="2"/>
              <a:buNone/>
            </a:pPr>
            <a:r>
              <a:rPr lang="en-US" altLang="en-US" sz="2400" b="1" dirty="0">
                <a:solidFill>
                  <a:schemeClr val="bg1"/>
                </a:solidFill>
              </a:rPr>
              <a:t>Zondervan 2008</a:t>
            </a:r>
          </a:p>
          <a:p>
            <a:pPr eaLnBrk="1" hangingPunct="1">
              <a:buFont typeface="Symbol" pitchFamily="18" charset="2"/>
              <a:buNone/>
            </a:pPr>
            <a:endParaRPr lang="en-US" altLang="en-US" sz="2400" b="1" dirty="0">
              <a:solidFill>
                <a:schemeClr val="bg1"/>
              </a:solidFill>
            </a:endParaRPr>
          </a:p>
          <a:p>
            <a:pPr algn="ctr" eaLnBrk="1" hangingPunct="1">
              <a:buFont typeface="Symbol" pitchFamily="18" charset="2"/>
              <a:buNone/>
            </a:pPr>
            <a:endParaRPr lang="en-US" altLang="en-US" sz="2400" b="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0008" y="3332061"/>
            <a:ext cx="2209992" cy="3261643"/>
          </a:xfrm>
          <a:prstGeom prst="rect">
            <a:avLst/>
          </a:prstGeom>
        </p:spPr>
      </p:pic>
      <p:pic>
        <p:nvPicPr>
          <p:cNvPr id="5" name="Picture 4">
            <a:extLst>
              <a:ext uri="{FF2B5EF4-FFF2-40B4-BE49-F238E27FC236}">
                <a16:creationId xmlns:a16="http://schemas.microsoft.com/office/drawing/2014/main" id="{2B8E739C-00C1-4565-BDB9-B1BF4655B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
        <p:nvSpPr>
          <p:cNvPr id="3" name="Slide Number Placeholder 2">
            <a:extLst>
              <a:ext uri="{FF2B5EF4-FFF2-40B4-BE49-F238E27FC236}">
                <a16:creationId xmlns:a16="http://schemas.microsoft.com/office/drawing/2014/main" id="{8B53832E-9992-493C-8462-61275B009C4A}"/>
              </a:ext>
            </a:extLst>
          </p:cNvPr>
          <p:cNvSpPr>
            <a:spLocks noGrp="1"/>
          </p:cNvSpPr>
          <p:nvPr>
            <p:ph type="sldNum" sz="quarter" idx="12"/>
          </p:nvPr>
        </p:nvSpPr>
        <p:spPr/>
        <p:txBody>
          <a:bodyPr/>
          <a:lstStyle/>
          <a:p>
            <a:pPr>
              <a:defRPr/>
            </a:pPr>
            <a:fld id="{FE6E1054-4447-4404-9FA4-978379A892FC}"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84280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44583" y="509452"/>
            <a:ext cx="8229600" cy="1143000"/>
          </a:xfrm>
        </p:spPr>
        <p:txBody>
          <a:bodyPr/>
          <a:lstStyle/>
          <a:p>
            <a:pPr eaLnBrk="1" hangingPunct="1"/>
            <a:r>
              <a:rPr lang="en-US" altLang="en-US" sz="3200" b="1" dirty="0">
                <a:solidFill>
                  <a:schemeClr val="bg1"/>
                </a:solidFill>
              </a:rPr>
              <a:t>State of the American Church Part A</a:t>
            </a:r>
            <a:br>
              <a:rPr lang="en-US" altLang="en-US" sz="3200" b="1" dirty="0">
                <a:solidFill>
                  <a:schemeClr val="bg1"/>
                </a:solidFill>
              </a:rPr>
            </a:br>
            <a:r>
              <a:rPr lang="en-US" altLang="en-US" sz="3200" b="1" dirty="0">
                <a:solidFill>
                  <a:schemeClr val="bg1"/>
                </a:solidFill>
              </a:rPr>
              <a:t>Approx. 2000-2017</a:t>
            </a:r>
          </a:p>
        </p:txBody>
      </p:sp>
      <p:sp>
        <p:nvSpPr>
          <p:cNvPr id="26627" name="Rectangle 3"/>
          <p:cNvSpPr>
            <a:spLocks noGrp="1" noChangeArrowheads="1"/>
          </p:cNvSpPr>
          <p:nvPr>
            <p:ph type="body" idx="1"/>
          </p:nvPr>
        </p:nvSpPr>
        <p:spPr>
          <a:xfrm>
            <a:off x="1981200" y="2286000"/>
            <a:ext cx="8229600" cy="4191000"/>
          </a:xfrm>
        </p:spPr>
        <p:txBody>
          <a:bodyPr/>
          <a:lstStyle/>
          <a:p>
            <a:pPr marL="0" indent="0" eaLnBrk="1" hangingPunct="1">
              <a:lnSpc>
                <a:spcPct val="80000"/>
              </a:lnSpc>
              <a:buClr>
                <a:schemeClr val="tx1"/>
              </a:buClr>
              <a:buSzPct val="50000"/>
              <a:buNone/>
            </a:pPr>
            <a:r>
              <a:rPr lang="en-US" altLang="en-US" sz="2800" b="1" dirty="0">
                <a:solidFill>
                  <a:schemeClr val="bg1"/>
                </a:solidFill>
              </a:rPr>
              <a:t>Over 85% of our churches are non-growing…</a:t>
            </a:r>
          </a:p>
          <a:p>
            <a:pPr marL="0" indent="0" eaLnBrk="1" hangingPunct="1">
              <a:lnSpc>
                <a:spcPct val="80000"/>
              </a:lnSpc>
              <a:buClr>
                <a:schemeClr val="tx1"/>
              </a:buClr>
              <a:buSzPct val="50000"/>
              <a:buNone/>
            </a:pPr>
            <a:r>
              <a:rPr lang="en-US" altLang="en-US" b="1" dirty="0">
                <a:solidFill>
                  <a:schemeClr val="bg1"/>
                </a:solidFill>
              </a:rPr>
              <a:t>    </a:t>
            </a:r>
            <a:r>
              <a:rPr lang="en-US" altLang="en-US" sz="2000" b="1" dirty="0">
                <a:solidFill>
                  <a:schemeClr val="bg1"/>
                </a:solidFill>
              </a:rPr>
              <a:t>Thom Rainer, </a:t>
            </a:r>
            <a:r>
              <a:rPr lang="en-US" sz="2000" i="1" dirty="0">
                <a:solidFill>
                  <a:schemeClr val="bg1"/>
                </a:solidFill>
              </a:rPr>
              <a:t>Breakout Churches: Discover How to Make the Leap</a:t>
            </a:r>
          </a:p>
          <a:p>
            <a:pPr marL="0" indent="0" eaLnBrk="1" hangingPunct="1">
              <a:lnSpc>
                <a:spcPct val="80000"/>
              </a:lnSpc>
              <a:buClr>
                <a:schemeClr val="tx1"/>
              </a:buClr>
              <a:buSzPct val="50000"/>
              <a:buNone/>
            </a:pPr>
            <a:r>
              <a:rPr lang="en-US" sz="2000" i="1" dirty="0">
                <a:solidFill>
                  <a:schemeClr val="bg1"/>
                </a:solidFill>
              </a:rPr>
              <a:t>       </a:t>
            </a:r>
            <a:r>
              <a:rPr lang="en-US" sz="2000" dirty="0">
                <a:solidFill>
                  <a:schemeClr val="bg1"/>
                </a:solidFill>
              </a:rPr>
              <a:t>(Grand Rapids: Zondervan, 2005) 45. </a:t>
            </a:r>
          </a:p>
          <a:p>
            <a:pPr marL="0" indent="0" eaLnBrk="1" hangingPunct="1">
              <a:lnSpc>
                <a:spcPct val="80000"/>
              </a:lnSpc>
              <a:buClr>
                <a:schemeClr val="tx1"/>
              </a:buClr>
              <a:buSzPct val="50000"/>
              <a:buNone/>
            </a:pPr>
            <a:endParaRPr lang="en-US" altLang="en-US" sz="2000" b="1" dirty="0">
              <a:solidFill>
                <a:schemeClr val="bg1"/>
              </a:solidFill>
            </a:endParaRPr>
          </a:p>
          <a:p>
            <a:pPr marL="0" indent="0" eaLnBrk="1" hangingPunct="1">
              <a:lnSpc>
                <a:spcPct val="80000"/>
              </a:lnSpc>
              <a:buClr>
                <a:schemeClr val="tx1"/>
              </a:buClr>
              <a:buSzPct val="50000"/>
              <a:buNone/>
            </a:pPr>
            <a:r>
              <a:rPr lang="en-US" altLang="en-US" sz="2800" b="1" dirty="0">
                <a:solidFill>
                  <a:schemeClr val="bg1"/>
                </a:solidFill>
              </a:rPr>
              <a:t>Only 6% are growing faster than their community population rates. </a:t>
            </a:r>
          </a:p>
          <a:p>
            <a:pPr marL="0" indent="0" eaLnBrk="1" hangingPunct="1">
              <a:lnSpc>
                <a:spcPct val="80000"/>
              </a:lnSpc>
              <a:buClr>
                <a:schemeClr val="tx1"/>
              </a:buClr>
              <a:buSzPct val="50000"/>
              <a:buNone/>
            </a:pPr>
            <a:endParaRPr lang="en-US" altLang="en-US" sz="1800" b="1" dirty="0">
              <a:solidFill>
                <a:schemeClr val="bg1"/>
              </a:solidFill>
            </a:endParaRPr>
          </a:p>
          <a:p>
            <a:pPr marL="0" indent="0" eaLnBrk="1" hangingPunct="1">
              <a:lnSpc>
                <a:spcPct val="80000"/>
              </a:lnSpc>
              <a:buClr>
                <a:schemeClr val="tx1"/>
              </a:buClr>
              <a:buSzPct val="50000"/>
              <a:buNone/>
            </a:pPr>
            <a:r>
              <a:rPr lang="en-US" altLang="en-US" sz="2800" b="1" dirty="0">
                <a:solidFill>
                  <a:schemeClr val="bg1"/>
                </a:solidFill>
              </a:rPr>
              <a:t>In the past decade, the U.S. population has </a:t>
            </a:r>
            <a:r>
              <a:rPr lang="en-US" altLang="en-US" sz="2800" b="1" u="sng" dirty="0">
                <a:solidFill>
                  <a:schemeClr val="bg1"/>
                </a:solidFill>
              </a:rPr>
              <a:t>increased</a:t>
            </a:r>
            <a:r>
              <a:rPr lang="en-US" altLang="en-US" sz="2800" b="1" dirty="0">
                <a:solidFill>
                  <a:schemeClr val="bg1"/>
                </a:solidFill>
              </a:rPr>
              <a:t> by around 9% while the U.S. church population has </a:t>
            </a:r>
            <a:r>
              <a:rPr lang="en-US" altLang="en-US" sz="2800" b="1" u="sng" dirty="0">
                <a:solidFill>
                  <a:schemeClr val="bg1"/>
                </a:solidFill>
              </a:rPr>
              <a:t>decreased</a:t>
            </a:r>
            <a:r>
              <a:rPr lang="en-US" altLang="en-US" sz="2800" b="1" dirty="0">
                <a:solidFill>
                  <a:schemeClr val="bg1"/>
                </a:solidFill>
              </a:rPr>
              <a:t> by 9.5%   </a:t>
            </a:r>
            <a:r>
              <a:rPr lang="en-US" altLang="en-US" sz="1800" b="1" dirty="0">
                <a:solidFill>
                  <a:schemeClr val="bg1"/>
                </a:solidFill>
              </a:rPr>
              <a:t>(Catholic decrease, Mainline flat, Evangelical Increase)</a:t>
            </a:r>
            <a:endParaRPr lang="en-US" altLang="en-US" b="1" dirty="0">
              <a:solidFill>
                <a:schemeClr val="bg1"/>
              </a:solidFill>
            </a:endParaRPr>
          </a:p>
        </p:txBody>
      </p:sp>
      <p:pic>
        <p:nvPicPr>
          <p:cNvPr id="4" name="Picture 3">
            <a:extLst>
              <a:ext uri="{FF2B5EF4-FFF2-40B4-BE49-F238E27FC236}">
                <a16:creationId xmlns:a16="http://schemas.microsoft.com/office/drawing/2014/main" id="{DE6CFB22-84E8-4CCD-B4D0-119F9C5E1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
        <p:nvSpPr>
          <p:cNvPr id="2" name="Slide Number Placeholder 1">
            <a:extLst>
              <a:ext uri="{FF2B5EF4-FFF2-40B4-BE49-F238E27FC236}">
                <a16:creationId xmlns:a16="http://schemas.microsoft.com/office/drawing/2014/main" id="{869721E8-5C8A-4FDA-8C76-3477E12A5693}"/>
              </a:ext>
            </a:extLst>
          </p:cNvPr>
          <p:cNvSpPr>
            <a:spLocks noGrp="1"/>
          </p:cNvSpPr>
          <p:nvPr>
            <p:ph type="sldNum" sz="quarter" idx="12"/>
          </p:nvPr>
        </p:nvSpPr>
        <p:spPr/>
        <p:txBody>
          <a:bodyPr/>
          <a:lstStyle/>
          <a:p>
            <a:pPr>
              <a:defRPr/>
            </a:pPr>
            <a:fld id="{FE6E1054-4447-4404-9FA4-978379A892FC}" type="slidenum">
              <a:rPr lang="en-US" smtClean="0">
                <a:solidFill>
                  <a:srgbClr val="000000"/>
                </a:solidFill>
              </a:rPr>
              <a:pPr>
                <a:defRPr/>
              </a:pPr>
              <a:t>15</a:t>
            </a:fld>
            <a:endParaRPr lang="en-US" dirty="0">
              <a:solidFill>
                <a:srgbClr val="000000"/>
              </a:solidFill>
            </a:endParaRPr>
          </a:p>
        </p:txBody>
      </p:sp>
      <p:pic>
        <p:nvPicPr>
          <p:cNvPr id="6" name="Picture 5">
            <a:extLst>
              <a:ext uri="{FF2B5EF4-FFF2-40B4-BE49-F238E27FC236}">
                <a16:creationId xmlns:a16="http://schemas.microsoft.com/office/drawing/2014/main" id="{FD3D5268-8AE8-4ED9-9B67-D59C090A29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97" y="2080778"/>
            <a:ext cx="1185817" cy="1750102"/>
          </a:xfrm>
          <a:prstGeom prst="rect">
            <a:avLst/>
          </a:prstGeom>
        </p:spPr>
      </p:pic>
    </p:spTree>
    <p:extLst>
      <p:ext uri="{BB962C8B-B14F-4D97-AF65-F5344CB8AC3E}">
        <p14:creationId xmlns:p14="http://schemas.microsoft.com/office/powerpoint/2010/main" val="248418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52213" y="479745"/>
            <a:ext cx="8229600" cy="1143000"/>
          </a:xfrm>
        </p:spPr>
        <p:txBody>
          <a:bodyPr/>
          <a:lstStyle/>
          <a:p>
            <a:r>
              <a:rPr lang="en-US" altLang="en-US" sz="3200" b="1" dirty="0">
                <a:solidFill>
                  <a:schemeClr val="bg1"/>
                </a:solidFill>
              </a:rPr>
              <a:t>State of the American Church Part A</a:t>
            </a:r>
            <a:br>
              <a:rPr lang="en-US" altLang="en-US" sz="3200" b="1" dirty="0">
                <a:solidFill>
                  <a:schemeClr val="bg1"/>
                </a:solidFill>
              </a:rPr>
            </a:br>
            <a:r>
              <a:rPr lang="en-US" altLang="en-US" sz="3200" b="1" dirty="0">
                <a:solidFill>
                  <a:schemeClr val="bg1"/>
                </a:solidFill>
              </a:rPr>
              <a:t>Approx. 2000-2017</a:t>
            </a:r>
            <a:endParaRPr lang="en-US" altLang="en-US" sz="3200" b="1" dirty="0"/>
          </a:p>
        </p:txBody>
      </p:sp>
      <p:sp>
        <p:nvSpPr>
          <p:cNvPr id="34819" name="Content Placeholder 2"/>
          <p:cNvSpPr>
            <a:spLocks noGrp="1"/>
          </p:cNvSpPr>
          <p:nvPr>
            <p:ph idx="1"/>
          </p:nvPr>
        </p:nvSpPr>
        <p:spPr>
          <a:xfrm>
            <a:off x="1981200" y="1981201"/>
            <a:ext cx="8229600" cy="4373563"/>
          </a:xfrm>
        </p:spPr>
        <p:txBody>
          <a:bodyPr/>
          <a:lstStyle/>
          <a:p>
            <a:r>
              <a:rPr lang="en-US" altLang="en-US" sz="2800" b="1" dirty="0">
                <a:solidFill>
                  <a:schemeClr val="bg1"/>
                </a:solidFill>
              </a:rPr>
              <a:t>The American church is becoming less and less evangelistic (includes church plants)</a:t>
            </a:r>
          </a:p>
          <a:p>
            <a:endParaRPr lang="en-US" altLang="en-US" sz="2800" b="1" dirty="0">
              <a:solidFill>
                <a:schemeClr val="bg1"/>
              </a:solidFill>
            </a:endParaRPr>
          </a:p>
          <a:p>
            <a:endParaRPr lang="en-US" altLang="en-US" sz="2400" b="1" dirty="0">
              <a:solidFill>
                <a:schemeClr val="bg1"/>
              </a:solidFill>
            </a:endParaRPr>
          </a:p>
          <a:p>
            <a:endParaRPr lang="en-US" altLang="en-US" b="1" dirty="0">
              <a:solidFill>
                <a:schemeClr val="bg1"/>
              </a:solidFill>
            </a:endParaRPr>
          </a:p>
          <a:p>
            <a:pPr marL="0" indent="0">
              <a:buNone/>
            </a:pPr>
            <a:endParaRPr lang="en-US" altLang="en-US" sz="900" b="1" dirty="0">
              <a:solidFill>
                <a:schemeClr val="bg1"/>
              </a:solidFill>
            </a:endParaRPr>
          </a:p>
          <a:p>
            <a:pPr marL="0" indent="0">
              <a:buNone/>
            </a:pPr>
            <a:endParaRPr lang="en-US" altLang="en-US" sz="900" b="1" dirty="0">
              <a:solidFill>
                <a:schemeClr val="bg1"/>
              </a:solidFill>
            </a:endParaRPr>
          </a:p>
          <a:p>
            <a:pPr marL="0" indent="0">
              <a:buNone/>
            </a:pPr>
            <a:endParaRPr lang="en-US" altLang="en-US" sz="900" b="1" dirty="0">
              <a:solidFill>
                <a:schemeClr val="bg1"/>
              </a:solidFill>
            </a:endParaRPr>
          </a:p>
          <a:p>
            <a:pPr marL="0" indent="0">
              <a:buNone/>
            </a:pPr>
            <a:endParaRPr lang="en-US" altLang="en-US" sz="900" b="1" dirty="0">
              <a:solidFill>
                <a:schemeClr val="bg1"/>
              </a:solidFill>
            </a:endParaRPr>
          </a:p>
          <a:p>
            <a:pPr marL="0" indent="0">
              <a:buNone/>
            </a:pPr>
            <a:endParaRPr lang="en-US" altLang="en-US" sz="900" b="1" dirty="0">
              <a:solidFill>
                <a:schemeClr val="bg1"/>
              </a:solidFill>
            </a:endParaRPr>
          </a:p>
          <a:p>
            <a:pPr marL="0" indent="0">
              <a:buNone/>
            </a:pPr>
            <a:endParaRPr lang="en-US" altLang="en-US" sz="4000" b="1" dirty="0">
              <a:solidFill>
                <a:schemeClr val="bg1"/>
              </a:solidFill>
            </a:endParaRPr>
          </a:p>
          <a:p>
            <a:pPr marL="0" indent="0">
              <a:buNone/>
            </a:pPr>
            <a:endParaRPr lang="en-US" altLang="en-US" b="1" dirty="0">
              <a:solidFill>
                <a:schemeClr val="bg1"/>
              </a:solidFill>
            </a:endParaRPr>
          </a:p>
        </p:txBody>
      </p:sp>
      <p:sp>
        <p:nvSpPr>
          <p:cNvPr id="4" name="Slide Number Placeholder 3"/>
          <p:cNvSpPr>
            <a:spLocks noGrp="1"/>
          </p:cNvSpPr>
          <p:nvPr>
            <p:ph type="sldNum" sz="quarter" idx="12"/>
          </p:nvPr>
        </p:nvSpPr>
        <p:spPr/>
        <p:txBody>
          <a:bodyPr/>
          <a:lstStyle/>
          <a:p>
            <a:pPr>
              <a:defRPr/>
            </a:pPr>
            <a:fld id="{CD815058-0B30-4FF4-8450-A0E0B9EFAAD7}" type="slidenum">
              <a:rPr lang="en-US">
                <a:solidFill>
                  <a:srgbClr val="000000"/>
                </a:solidFill>
                <a:latin typeface="Gill Sans MT"/>
              </a:rPr>
              <a:pPr>
                <a:defRPr/>
              </a:pPr>
              <a:t>16</a:t>
            </a:fld>
            <a:endParaRPr lang="en-US" dirty="0">
              <a:solidFill>
                <a:srgbClr val="000000"/>
              </a:solidFill>
              <a:latin typeface="Gill Sans MT"/>
            </a:endParaRPr>
          </a:p>
        </p:txBody>
      </p:sp>
      <p:pic>
        <p:nvPicPr>
          <p:cNvPr id="6" name="Picture 5" descr="http://bpnews.net/images/22f8d481-309b-48a5-8b00-c174a51c101a-Church-planting-backgrounds.jpg?width=400"/>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124200"/>
            <a:ext cx="4343400" cy="3589020"/>
          </a:xfrm>
          <a:prstGeom prst="rect">
            <a:avLst/>
          </a:prstGeom>
          <a:noFill/>
          <a:ln>
            <a:noFill/>
          </a:ln>
        </p:spPr>
      </p:pic>
      <p:pic>
        <p:nvPicPr>
          <p:cNvPr id="7" name="Picture 6">
            <a:extLst>
              <a:ext uri="{FF2B5EF4-FFF2-40B4-BE49-F238E27FC236}">
                <a16:creationId xmlns:a16="http://schemas.microsoft.com/office/drawing/2014/main" id="{18A881F8-E0E2-4990-A0B7-3065E3C82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332860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507274"/>
            <a:ext cx="8229600" cy="1143000"/>
          </a:xfrm>
        </p:spPr>
        <p:txBody>
          <a:bodyPr/>
          <a:lstStyle/>
          <a:p>
            <a:r>
              <a:rPr lang="en-US" sz="3200" b="1" dirty="0">
                <a:solidFill>
                  <a:srgbClr val="FFFFFF"/>
                </a:solidFill>
              </a:rPr>
              <a:t>State of the American Church – Part B </a:t>
            </a:r>
            <a:br>
              <a:rPr lang="en-US" sz="3200" b="1" dirty="0">
                <a:solidFill>
                  <a:srgbClr val="FFFFFF"/>
                </a:solidFill>
              </a:rPr>
            </a:br>
            <a:r>
              <a:rPr lang="en-US" sz="3200" b="1" dirty="0">
                <a:solidFill>
                  <a:srgbClr val="FFFFFF"/>
                </a:solidFill>
              </a:rPr>
              <a:t>Biblical Perspective</a:t>
            </a:r>
            <a:endParaRPr lang="en-US" b="1" dirty="0"/>
          </a:p>
        </p:txBody>
      </p:sp>
      <p:sp>
        <p:nvSpPr>
          <p:cNvPr id="2" name="Slide Number Placeholder 1"/>
          <p:cNvSpPr>
            <a:spLocks noGrp="1"/>
          </p:cNvSpPr>
          <p:nvPr>
            <p:ph type="sldNum" sz="quarter" idx="12"/>
          </p:nvPr>
        </p:nvSpPr>
        <p:spPr/>
        <p:txBody>
          <a:bodyPr/>
          <a:lstStyle/>
          <a:p>
            <a:pPr>
              <a:defRPr/>
            </a:pPr>
            <a:fld id="{1DADA29A-2B43-4B60-BDB7-D65265B9D48C}" type="slidenum">
              <a:rPr lang="en-US">
                <a:solidFill>
                  <a:srgbClr val="000000"/>
                </a:solidFill>
                <a:latin typeface="Gill Sans MT"/>
              </a:rPr>
              <a:pPr>
                <a:defRPr/>
              </a:pPr>
              <a:t>17</a:t>
            </a:fld>
            <a:endParaRPr lang="en-US" dirty="0">
              <a:solidFill>
                <a:srgbClr val="000000"/>
              </a:solidFill>
              <a:latin typeface="Gill Sans MT"/>
            </a:endParaRPr>
          </a:p>
        </p:txBody>
      </p:sp>
      <p:sp>
        <p:nvSpPr>
          <p:cNvPr id="4" name="TextBox 3"/>
          <p:cNvSpPr txBox="1"/>
          <p:nvPr/>
        </p:nvSpPr>
        <p:spPr>
          <a:xfrm>
            <a:off x="2924176" y="2438401"/>
            <a:ext cx="6436377" cy="2591479"/>
          </a:xfrm>
          <a:prstGeom prst="rect">
            <a:avLst/>
          </a:prstGeom>
          <a:noFill/>
        </p:spPr>
        <p:txBody>
          <a:bodyPr wrap="none" rtlCol="0">
            <a:spAutoFit/>
          </a:bodyPr>
          <a:lstStyle/>
          <a:p>
            <a:pPr marL="990600" indent="-533400">
              <a:spcBef>
                <a:spcPct val="20000"/>
              </a:spcBef>
              <a:buClr>
                <a:srgbClr val="000000"/>
              </a:buClr>
            </a:pPr>
            <a:r>
              <a:rPr lang="en-US" sz="2800" b="1" kern="0" dirty="0">
                <a:solidFill>
                  <a:srgbClr val="FFFFFF"/>
                </a:solidFill>
                <a:effectLst>
                  <a:outerShdw blurRad="38100" dist="38100" dir="2700000" algn="tl">
                    <a:srgbClr val="000000">
                      <a:alpha val="43137"/>
                    </a:srgbClr>
                  </a:outerShdw>
                </a:effectLst>
                <a:latin typeface="Gill Sans MT"/>
              </a:rPr>
              <a:t>“… </a:t>
            </a:r>
            <a:r>
              <a:rPr lang="en-US" sz="2800" b="1" i="1" kern="0" dirty="0">
                <a:solidFill>
                  <a:srgbClr val="FFFFFF"/>
                </a:solidFill>
                <a:effectLst>
                  <a:outerShdw blurRad="38100" dist="38100" dir="2700000" algn="tl">
                    <a:srgbClr val="000000">
                      <a:alpha val="43137"/>
                    </a:srgbClr>
                  </a:outerShdw>
                </a:effectLst>
                <a:latin typeface="Gill Sans MT"/>
              </a:rPr>
              <a:t>Who do you say that I am?</a:t>
            </a:r>
          </a:p>
          <a:p>
            <a:pPr marL="990600" indent="-533400">
              <a:spcBef>
                <a:spcPct val="20000"/>
              </a:spcBef>
              <a:buClr>
                <a:srgbClr val="000000"/>
              </a:buClr>
            </a:pPr>
            <a:r>
              <a:rPr lang="en-US" sz="2800" b="1" i="1" kern="0" dirty="0">
                <a:solidFill>
                  <a:srgbClr val="FFFFFF"/>
                </a:solidFill>
                <a:effectLst>
                  <a:outerShdw blurRad="38100" dist="38100" dir="2700000" algn="tl">
                    <a:srgbClr val="000000">
                      <a:alpha val="43137"/>
                    </a:srgbClr>
                  </a:outerShdw>
                </a:effectLst>
                <a:latin typeface="Gill Sans MT"/>
              </a:rPr>
              <a:t>… the Messiah… I tell you that </a:t>
            </a:r>
          </a:p>
          <a:p>
            <a:pPr marL="990600" indent="-533400">
              <a:spcBef>
                <a:spcPct val="20000"/>
              </a:spcBef>
              <a:buClr>
                <a:srgbClr val="000000"/>
              </a:buClr>
            </a:pPr>
            <a:r>
              <a:rPr lang="en-US" sz="2800" b="1" i="1" kern="0" dirty="0">
                <a:solidFill>
                  <a:srgbClr val="FFFFFF"/>
                </a:solidFill>
                <a:effectLst>
                  <a:outerShdw blurRad="38100" dist="38100" dir="2700000" algn="tl">
                    <a:srgbClr val="000000">
                      <a:alpha val="43137"/>
                    </a:srgbClr>
                  </a:outerShdw>
                </a:effectLst>
                <a:latin typeface="Gill Sans MT"/>
              </a:rPr>
              <a:t>you are Peter, and on this rock </a:t>
            </a:r>
          </a:p>
          <a:p>
            <a:pPr marL="990600" indent="-533400">
              <a:spcBef>
                <a:spcPct val="20000"/>
              </a:spcBef>
              <a:buClr>
                <a:srgbClr val="000000"/>
              </a:buClr>
            </a:pPr>
            <a:r>
              <a:rPr lang="en-US" sz="2800" b="1" i="1" kern="0" dirty="0">
                <a:solidFill>
                  <a:srgbClr val="FFFFFF"/>
                </a:solidFill>
                <a:effectLst>
                  <a:outerShdw blurRad="38100" dist="38100" dir="2700000" algn="tl">
                    <a:srgbClr val="000000">
                      <a:alpha val="43137"/>
                    </a:srgbClr>
                  </a:outerShdw>
                </a:effectLst>
                <a:latin typeface="Gill Sans MT"/>
              </a:rPr>
              <a:t>I will build my church</a:t>
            </a:r>
            <a:r>
              <a:rPr lang="en-US" sz="2800" b="1" kern="0" dirty="0">
                <a:solidFill>
                  <a:srgbClr val="FFFFFF"/>
                </a:solidFill>
                <a:effectLst>
                  <a:outerShdw blurRad="38100" dist="38100" dir="2700000" algn="tl">
                    <a:srgbClr val="000000">
                      <a:alpha val="43137"/>
                    </a:srgbClr>
                  </a:outerShdw>
                </a:effectLst>
                <a:latin typeface="Gill Sans MT"/>
              </a:rPr>
              <a:t>…” </a:t>
            </a:r>
          </a:p>
          <a:p>
            <a:pPr marL="990600" indent="-533400">
              <a:spcBef>
                <a:spcPct val="20000"/>
              </a:spcBef>
              <a:buClr>
                <a:srgbClr val="000000"/>
              </a:buClr>
            </a:pPr>
            <a:r>
              <a:rPr lang="en-US" sz="2800" b="1" kern="0" dirty="0">
                <a:solidFill>
                  <a:srgbClr val="FFFFFF"/>
                </a:solidFill>
                <a:effectLst>
                  <a:outerShdw blurRad="38100" dist="38100" dir="2700000" algn="tl">
                    <a:srgbClr val="000000">
                      <a:alpha val="43137"/>
                    </a:srgbClr>
                  </a:outerShdw>
                </a:effectLst>
                <a:latin typeface="Gill Sans MT"/>
              </a:rPr>
              <a:t>				     Mt. 16:13-18</a:t>
            </a:r>
          </a:p>
        </p:txBody>
      </p:sp>
      <p:sp>
        <p:nvSpPr>
          <p:cNvPr id="5" name="TextBox 4"/>
          <p:cNvSpPr txBox="1"/>
          <p:nvPr/>
        </p:nvSpPr>
        <p:spPr>
          <a:xfrm>
            <a:off x="3429001" y="5308134"/>
            <a:ext cx="5109091" cy="662746"/>
          </a:xfrm>
          <a:prstGeom prst="rect">
            <a:avLst/>
          </a:prstGeom>
          <a:noFill/>
        </p:spPr>
        <p:txBody>
          <a:bodyPr wrap="none" rtlCol="0">
            <a:spAutoFit/>
          </a:bodyPr>
          <a:lstStyle/>
          <a:p>
            <a:pPr>
              <a:lnSpc>
                <a:spcPct val="150000"/>
              </a:lnSpc>
              <a:spcBef>
                <a:spcPct val="20000"/>
              </a:spcBef>
              <a:buClr>
                <a:srgbClr val="000000"/>
              </a:buClr>
            </a:pPr>
            <a:r>
              <a:rPr lang="en-US" sz="2800" b="1" i="1" dirty="0">
                <a:solidFill>
                  <a:srgbClr val="FFC000"/>
                </a:solidFill>
                <a:latin typeface="Gill Sans MT"/>
              </a:rPr>
              <a:t>Jesus is still building His Church</a:t>
            </a:r>
            <a:endParaRPr lang="en-US" sz="2800" b="1" i="1" kern="0" dirty="0">
              <a:solidFill>
                <a:srgbClr val="FFC000"/>
              </a:solidFill>
              <a:effectLst>
                <a:outerShdw blurRad="38100" dist="38100" dir="2700000" algn="tl">
                  <a:srgbClr val="000000">
                    <a:alpha val="43137"/>
                  </a:srgbClr>
                </a:outerShdw>
              </a:effectLst>
              <a:latin typeface="Gill Sans MT"/>
            </a:endParaRPr>
          </a:p>
        </p:txBody>
      </p:sp>
      <p:pic>
        <p:nvPicPr>
          <p:cNvPr id="6" name="Picture 5">
            <a:extLst>
              <a:ext uri="{FF2B5EF4-FFF2-40B4-BE49-F238E27FC236}">
                <a16:creationId xmlns:a16="http://schemas.microsoft.com/office/drawing/2014/main" id="{FC506DDA-99A2-45A8-84E3-3C819F917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1913834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475802"/>
            <a:ext cx="8229600" cy="1143000"/>
          </a:xfrm>
        </p:spPr>
        <p:txBody>
          <a:bodyPr/>
          <a:lstStyle/>
          <a:p>
            <a:r>
              <a:rPr lang="en-US" sz="3200" b="1" dirty="0">
                <a:solidFill>
                  <a:srgbClr val="FFFFFF"/>
                </a:solidFill>
              </a:rPr>
              <a:t>State of the American Church – Part B </a:t>
            </a:r>
            <a:br>
              <a:rPr lang="en-US" sz="3200" b="1" dirty="0">
                <a:solidFill>
                  <a:srgbClr val="FFFFFF"/>
                </a:solidFill>
              </a:rPr>
            </a:br>
            <a:r>
              <a:rPr lang="en-US" sz="2800" b="1" dirty="0">
                <a:solidFill>
                  <a:srgbClr val="FFFFFF"/>
                </a:solidFill>
              </a:rPr>
              <a:t>Ed Stetzer Article Sep 2016</a:t>
            </a:r>
            <a:endParaRPr lang="en-US" b="1" dirty="0"/>
          </a:p>
        </p:txBody>
      </p:sp>
      <p:sp>
        <p:nvSpPr>
          <p:cNvPr id="2" name="Slide Number Placeholder 1"/>
          <p:cNvSpPr>
            <a:spLocks noGrp="1"/>
          </p:cNvSpPr>
          <p:nvPr>
            <p:ph type="sldNum" sz="quarter" idx="12"/>
          </p:nvPr>
        </p:nvSpPr>
        <p:spPr/>
        <p:txBody>
          <a:bodyPr/>
          <a:lstStyle/>
          <a:p>
            <a:pPr>
              <a:defRPr/>
            </a:pPr>
            <a:fld id="{1DADA29A-2B43-4B60-BDB7-D65265B9D48C}" type="slidenum">
              <a:rPr lang="en-US">
                <a:solidFill>
                  <a:srgbClr val="000000"/>
                </a:solidFill>
                <a:latin typeface="Gill Sans MT"/>
              </a:rPr>
              <a:pPr>
                <a:defRPr/>
              </a:pPr>
              <a:t>18</a:t>
            </a:fld>
            <a:endParaRPr lang="en-US" dirty="0">
              <a:solidFill>
                <a:srgbClr val="000000"/>
              </a:solidFill>
              <a:latin typeface="Gill Sans MT"/>
            </a:endParaRPr>
          </a:p>
        </p:txBody>
      </p:sp>
      <p:sp>
        <p:nvSpPr>
          <p:cNvPr id="6" name="Rectangle 5">
            <a:extLst>
              <a:ext uri="{FF2B5EF4-FFF2-40B4-BE49-F238E27FC236}">
                <a16:creationId xmlns:a16="http://schemas.microsoft.com/office/drawing/2014/main" id="{3E4DB309-0FA1-4032-ACA6-7433240B900D}"/>
              </a:ext>
            </a:extLst>
          </p:cNvPr>
          <p:cNvSpPr/>
          <p:nvPr/>
        </p:nvSpPr>
        <p:spPr>
          <a:xfrm>
            <a:off x="2247900" y="1683322"/>
            <a:ext cx="7696200" cy="1366528"/>
          </a:xfrm>
          <a:prstGeom prst="rect">
            <a:avLst/>
          </a:prstGeom>
        </p:spPr>
        <p:txBody>
          <a:bodyPr wrap="square">
            <a:spAutoFit/>
          </a:bodyPr>
          <a:lstStyle/>
          <a:p>
            <a:pPr>
              <a:lnSpc>
                <a:spcPct val="115000"/>
              </a:lnSpc>
            </a:pPr>
            <a:r>
              <a:rPr lang="en-US" sz="24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The State of The Church in America: </a:t>
            </a:r>
          </a:p>
          <a:p>
            <a:pPr>
              <a:lnSpc>
                <a:spcPct val="115000"/>
              </a:lnSpc>
            </a:pPr>
            <a:r>
              <a:rPr lang="en-US" sz="24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When Numbers Point To A New Reality</a:t>
            </a:r>
            <a:endPar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Ed Stetzer Christianity Today Sep 12, 2016</a:t>
            </a:r>
            <a:endParaRPr lang="en-US" sz="24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90D7D3E-B397-4F90-B56A-7B48AE8ED64C}"/>
              </a:ext>
            </a:extLst>
          </p:cNvPr>
          <p:cNvSpPr txBox="1"/>
          <p:nvPr/>
        </p:nvSpPr>
        <p:spPr>
          <a:xfrm>
            <a:off x="1693445" y="3112083"/>
            <a:ext cx="7285969" cy="3351238"/>
          </a:xfrm>
          <a:prstGeom prst="rect">
            <a:avLst/>
          </a:prstGeom>
          <a:noFill/>
        </p:spPr>
        <p:txBody>
          <a:bodyPr wrap="none" rtlCol="0">
            <a:spAutoFit/>
          </a:bodyPr>
          <a:lstStyle/>
          <a:p>
            <a:pPr>
              <a:lnSpc>
                <a:spcPct val="150000"/>
              </a:lnSpc>
              <a:buClr>
                <a:schemeClr val="bg1"/>
              </a:buClr>
              <a:buFont typeface="Arial" panose="020B0604020202020204" pitchFamily="34" charset="0"/>
              <a:buChar char="•"/>
            </a:pPr>
            <a:r>
              <a:rPr lang="en-US" sz="2400" b="1" kern="0" dirty="0">
                <a:solidFill>
                  <a:srgbClr val="FFFFFF"/>
                </a:solidFill>
                <a:effectLst>
                  <a:outerShdw blurRad="38100" dist="38100" dir="2700000" algn="tl">
                    <a:srgbClr val="000000">
                      <a:alpha val="43137"/>
                    </a:srgbClr>
                  </a:outerShdw>
                </a:effectLst>
                <a:latin typeface="Gill Sans MT"/>
              </a:rPr>
              <a:t>Three part article in Christianity Today</a:t>
            </a:r>
          </a:p>
          <a:p>
            <a:pPr marL="342900" indent="-342900">
              <a:lnSpc>
                <a:spcPct val="150000"/>
              </a:lnSpc>
              <a:buClr>
                <a:schemeClr val="bg1"/>
              </a:buClr>
              <a:buFont typeface="Arial" panose="020B0604020202020204" pitchFamily="34" charset="0"/>
              <a:buChar char="•"/>
            </a:pPr>
            <a:r>
              <a:rPr lang="en-US" sz="2400" b="1" kern="0" dirty="0">
                <a:solidFill>
                  <a:srgbClr val="FFFFFF"/>
                </a:solidFill>
                <a:effectLst>
                  <a:outerShdw blurRad="38100" dist="38100" dir="2700000" algn="tl">
                    <a:srgbClr val="000000">
                      <a:alpha val="43137"/>
                    </a:srgbClr>
                  </a:outerShdw>
                </a:effectLst>
                <a:latin typeface="Gill Sans MT"/>
              </a:rPr>
              <a:t>“Facts are our friends”</a:t>
            </a:r>
          </a:p>
          <a:p>
            <a:pPr>
              <a:lnSpc>
                <a:spcPct val="150000"/>
              </a:lnSpc>
              <a:buClr>
                <a:schemeClr val="bg1"/>
              </a:buClr>
              <a:buFont typeface="Arial" panose="020B0604020202020204" pitchFamily="34" charset="0"/>
              <a:buChar char="•"/>
            </a:pPr>
            <a:r>
              <a:rPr lang="en-US" sz="2400" b="1" kern="0" dirty="0">
                <a:solidFill>
                  <a:srgbClr val="FFFFFF"/>
                </a:solidFill>
                <a:effectLst>
                  <a:outerShdw blurRad="38100" dist="38100" dir="2700000" algn="tl">
                    <a:srgbClr val="000000">
                      <a:alpha val="43137"/>
                    </a:srgbClr>
                  </a:outerShdw>
                </a:effectLst>
                <a:latin typeface="Gill Sans MT"/>
              </a:rPr>
              <a:t> Mainlines declining /Evangelicals steady</a:t>
            </a:r>
          </a:p>
          <a:p>
            <a:pPr>
              <a:lnSpc>
                <a:spcPct val="150000"/>
              </a:lnSpc>
              <a:buClr>
                <a:schemeClr val="bg1"/>
              </a:buClr>
              <a:buFont typeface="Arial" panose="020B0604020202020204" pitchFamily="34" charset="0"/>
              <a:buChar char="•"/>
            </a:pPr>
            <a:r>
              <a:rPr lang="en-US" sz="2400" b="1" kern="0" dirty="0">
                <a:solidFill>
                  <a:srgbClr val="FFFFFF"/>
                </a:solidFill>
                <a:effectLst>
                  <a:outerShdw blurRad="38100" dist="38100" dir="2700000" algn="tl">
                    <a:srgbClr val="000000">
                      <a:alpha val="43137"/>
                    </a:srgbClr>
                  </a:outerShdw>
                </a:effectLst>
                <a:latin typeface="Gill Sans MT"/>
              </a:rPr>
              <a:t> There is a rise of the “</a:t>
            </a:r>
            <a:r>
              <a:rPr lang="en-US" sz="2400" b="1" kern="0" dirty="0" err="1">
                <a:solidFill>
                  <a:srgbClr val="FFFFFF"/>
                </a:solidFill>
                <a:effectLst>
                  <a:outerShdw blurRad="38100" dist="38100" dir="2700000" algn="tl">
                    <a:srgbClr val="000000">
                      <a:alpha val="43137"/>
                    </a:srgbClr>
                  </a:outerShdw>
                </a:effectLst>
                <a:latin typeface="Gill Sans MT"/>
              </a:rPr>
              <a:t>Nones</a:t>
            </a:r>
            <a:r>
              <a:rPr lang="en-US" sz="2400" b="1" kern="0" dirty="0">
                <a:solidFill>
                  <a:srgbClr val="FFFFFF"/>
                </a:solidFill>
                <a:effectLst>
                  <a:outerShdw blurRad="38100" dist="38100" dir="2700000" algn="tl">
                    <a:srgbClr val="000000">
                      <a:alpha val="43137"/>
                    </a:srgbClr>
                  </a:outerShdw>
                </a:effectLst>
                <a:latin typeface="Gill Sans MT"/>
              </a:rPr>
              <a:t>”</a:t>
            </a:r>
          </a:p>
          <a:p>
            <a:pPr>
              <a:lnSpc>
                <a:spcPct val="150000"/>
              </a:lnSpc>
              <a:buClr>
                <a:schemeClr val="bg1"/>
              </a:buClr>
              <a:buFont typeface="Arial" panose="020B0604020202020204" pitchFamily="34" charset="0"/>
              <a:buChar char="•"/>
            </a:pPr>
            <a:r>
              <a:rPr lang="en-US" sz="2400" b="1" kern="0" dirty="0">
                <a:solidFill>
                  <a:srgbClr val="FFFFFF"/>
                </a:solidFill>
                <a:effectLst>
                  <a:outerShdw blurRad="38100" dist="38100" dir="2700000" algn="tl">
                    <a:srgbClr val="000000">
                      <a:alpha val="43137"/>
                    </a:srgbClr>
                  </a:outerShdw>
                </a:effectLst>
                <a:latin typeface="Gill Sans MT"/>
              </a:rPr>
              <a:t> Complexity: Growth and decline simultaneously</a:t>
            </a:r>
          </a:p>
          <a:p>
            <a:pPr>
              <a:lnSpc>
                <a:spcPct val="150000"/>
              </a:lnSpc>
              <a:buClr>
                <a:schemeClr val="bg1"/>
              </a:buClr>
              <a:buFont typeface="Arial" panose="020B0604020202020204" pitchFamily="34" charset="0"/>
              <a:buChar char="•"/>
            </a:pPr>
            <a:r>
              <a:rPr lang="en-US" sz="2400" b="1" kern="0" dirty="0">
                <a:solidFill>
                  <a:srgbClr val="FFFFFF"/>
                </a:solidFill>
                <a:effectLst>
                  <a:outerShdw blurRad="38100" dist="38100" dir="2700000" algn="tl">
                    <a:srgbClr val="000000">
                      <a:alpha val="43137"/>
                    </a:srgbClr>
                  </a:outerShdw>
                </a:effectLst>
                <a:latin typeface="Gill Sans MT"/>
              </a:rPr>
              <a:t> Evangelicalism largest growth</a:t>
            </a:r>
            <a:endParaRPr lang="en-US" sz="2000" b="1" kern="0" dirty="0">
              <a:solidFill>
                <a:srgbClr val="FFFFFF"/>
              </a:solidFill>
              <a:effectLst>
                <a:outerShdw blurRad="38100" dist="38100" dir="2700000" algn="tl">
                  <a:srgbClr val="000000">
                    <a:alpha val="43137"/>
                  </a:srgbClr>
                </a:outerShdw>
              </a:effectLst>
              <a:latin typeface="Gill Sans MT"/>
            </a:endParaRPr>
          </a:p>
        </p:txBody>
      </p:sp>
      <p:graphicFrame>
        <p:nvGraphicFramePr>
          <p:cNvPr id="8" name="Diagram 7">
            <a:extLst>
              <a:ext uri="{FF2B5EF4-FFF2-40B4-BE49-F238E27FC236}">
                <a16:creationId xmlns:a16="http://schemas.microsoft.com/office/drawing/2014/main" id="{8749671F-2391-430A-B512-B4C51DF8DBCD}"/>
              </a:ext>
            </a:extLst>
          </p:cNvPr>
          <p:cNvGraphicFramePr/>
          <p:nvPr>
            <p:extLst>
              <p:ext uri="{D42A27DB-BD31-4B8C-83A1-F6EECF244321}">
                <p14:modId xmlns:p14="http://schemas.microsoft.com/office/powerpoint/2010/main" val="176207983"/>
              </p:ext>
            </p:extLst>
          </p:nvPr>
        </p:nvGraphicFramePr>
        <p:xfrm>
          <a:off x="8864600" y="3148910"/>
          <a:ext cx="2590800" cy="2356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B81CAD94-8391-4E3E-8660-D5BBD3A387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1415174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8000" y="455023"/>
            <a:ext cx="8229600" cy="1143000"/>
          </a:xfrm>
        </p:spPr>
        <p:txBody>
          <a:bodyPr/>
          <a:lstStyle/>
          <a:p>
            <a:r>
              <a:rPr lang="en-US" sz="3200" b="1" dirty="0">
                <a:solidFill>
                  <a:srgbClr val="FFFFFF"/>
                </a:solidFill>
              </a:rPr>
              <a:t>State of the American Church – Part B </a:t>
            </a:r>
            <a:br>
              <a:rPr lang="en-US" sz="3200" b="1" dirty="0">
                <a:solidFill>
                  <a:srgbClr val="FFFFFF"/>
                </a:solidFill>
              </a:rPr>
            </a:br>
            <a:r>
              <a:rPr lang="en-US" sz="2800" b="1" dirty="0">
                <a:solidFill>
                  <a:srgbClr val="FFFFFF"/>
                </a:solidFill>
              </a:rPr>
              <a:t>Thom Rainer: 9 Hopeful Signs </a:t>
            </a:r>
            <a:r>
              <a:rPr lang="en-US" sz="2800" b="1" dirty="0">
                <a:solidFill>
                  <a:srgbClr val="FFC000"/>
                </a:solidFill>
              </a:rPr>
              <a:t>May 2017</a:t>
            </a:r>
            <a:endParaRPr lang="en-US" b="1" dirty="0">
              <a:solidFill>
                <a:srgbClr val="FFC000"/>
              </a:solidFill>
            </a:endParaRPr>
          </a:p>
        </p:txBody>
      </p:sp>
      <p:sp>
        <p:nvSpPr>
          <p:cNvPr id="2" name="Slide Number Placeholder 1"/>
          <p:cNvSpPr>
            <a:spLocks noGrp="1"/>
          </p:cNvSpPr>
          <p:nvPr>
            <p:ph type="sldNum" sz="quarter" idx="12"/>
          </p:nvPr>
        </p:nvSpPr>
        <p:spPr/>
        <p:txBody>
          <a:bodyPr/>
          <a:lstStyle/>
          <a:p>
            <a:pPr>
              <a:defRPr/>
            </a:pPr>
            <a:fld id="{1DADA29A-2B43-4B60-BDB7-D65265B9D48C}" type="slidenum">
              <a:rPr lang="en-US">
                <a:solidFill>
                  <a:srgbClr val="000000"/>
                </a:solidFill>
                <a:latin typeface="Gill Sans MT"/>
              </a:rPr>
              <a:pPr>
                <a:defRPr/>
              </a:pPr>
              <a:t>19</a:t>
            </a:fld>
            <a:endParaRPr lang="en-US" dirty="0">
              <a:solidFill>
                <a:srgbClr val="000000"/>
              </a:solidFill>
              <a:latin typeface="Gill Sans MT"/>
            </a:endParaRPr>
          </a:p>
        </p:txBody>
      </p:sp>
      <p:sp>
        <p:nvSpPr>
          <p:cNvPr id="4" name="TextBox 3">
            <a:extLst>
              <a:ext uri="{FF2B5EF4-FFF2-40B4-BE49-F238E27FC236}">
                <a16:creationId xmlns:a16="http://schemas.microsoft.com/office/drawing/2014/main" id="{DF9E48F6-9048-4821-8C3B-2E8DE76772B3}"/>
              </a:ext>
            </a:extLst>
          </p:cNvPr>
          <p:cNvSpPr txBox="1"/>
          <p:nvPr/>
        </p:nvSpPr>
        <p:spPr>
          <a:xfrm>
            <a:off x="2286000" y="1929565"/>
            <a:ext cx="6829114" cy="4662815"/>
          </a:xfrm>
          <a:prstGeom prst="rect">
            <a:avLst/>
          </a:prstGeom>
          <a:noFill/>
        </p:spPr>
        <p:txBody>
          <a:bodyPr wrap="none" rtlCol="0">
            <a:spAutoFit/>
          </a:bodyPr>
          <a:lstStyle/>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A new wave of corporate prayer</a:t>
            </a:r>
          </a:p>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A rekindling of evangelism</a:t>
            </a:r>
          </a:p>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A balance between theological and practical</a:t>
            </a:r>
          </a:p>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The waning of worship wars</a:t>
            </a:r>
          </a:p>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A heightened emphasis on church revitalization</a:t>
            </a:r>
          </a:p>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A surge of re-birthed churches</a:t>
            </a:r>
          </a:p>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A renewal of meaningful membership</a:t>
            </a:r>
          </a:p>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A concerted focus on impacting the community</a:t>
            </a:r>
          </a:p>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Numbers (focus on healthy accountability)</a:t>
            </a:r>
          </a:p>
        </p:txBody>
      </p:sp>
      <p:pic>
        <p:nvPicPr>
          <p:cNvPr id="5" name="Picture 4">
            <a:extLst>
              <a:ext uri="{FF2B5EF4-FFF2-40B4-BE49-F238E27FC236}">
                <a16:creationId xmlns:a16="http://schemas.microsoft.com/office/drawing/2014/main" id="{B4DC6A56-02A1-4EEC-B946-3A2FE3689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150157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2</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25665312"/>
              </p:ext>
            </p:extLst>
          </p:nvPr>
        </p:nvGraphicFramePr>
        <p:xfrm>
          <a:off x="2209800" y="2057401"/>
          <a:ext cx="7924800" cy="3955658"/>
        </p:xfrm>
        <a:graphic>
          <a:graphicData uri="http://schemas.openxmlformats.org/drawingml/2006/table">
            <a:tbl>
              <a:tblPr firstRow="1" firstCol="1" bandRow="1">
                <a:tableStyleId>{18603FDC-E32A-4AB5-989C-0864C3EAD2B8}</a:tableStyleId>
              </a:tblPr>
              <a:tblGrid>
                <a:gridCol w="1143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2000" u="sng" dirty="0">
                          <a:effectLst/>
                        </a:rPr>
                        <a:t>Session </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u="sng" dirty="0">
                          <a:effectLst/>
                        </a:rPr>
                        <a:t>Title</a:t>
                      </a:r>
                      <a:endParaRPr lang="en-US" sz="1800"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0"/>
                  </a:ext>
                </a:extLst>
              </a:tr>
              <a:tr h="304800">
                <a:tc>
                  <a:txBody>
                    <a:bodyPr/>
                    <a:lstStyle/>
                    <a:p>
                      <a:pPr marL="0" marR="0">
                        <a:lnSpc>
                          <a:spcPct val="115000"/>
                        </a:lnSpc>
                        <a:spcBef>
                          <a:spcPts val="0"/>
                        </a:spcBef>
                        <a:spcAft>
                          <a:spcPts val="0"/>
                        </a:spcAft>
                      </a:pPr>
                      <a:r>
                        <a:rPr lang="en-US" sz="2000" dirty="0">
                          <a:solidFill>
                            <a:schemeClr val="tx1"/>
                          </a:solidFill>
                          <a:effectLst/>
                        </a:rPr>
                        <a:t>1</a:t>
                      </a:r>
                      <a:endParaRPr lang="en-US" sz="1800" dirty="0">
                        <a:solidFill>
                          <a:schemeClr val="tx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tx1"/>
                          </a:solidFill>
                          <a:effectLst/>
                          <a:latin typeface="Calibri"/>
                          <a:ea typeface="Calibri"/>
                          <a:cs typeface="Times New Roman"/>
                        </a:rPr>
                        <a:t>7 Church Revitalization Tools: Tools 1-2</a:t>
                      </a:r>
                      <a:endParaRPr lang="en-US" sz="1800" b="1" dirty="0">
                        <a:solidFill>
                          <a:schemeClr val="tx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1"/>
                  </a:ext>
                </a:extLst>
              </a:tr>
              <a:tr h="348439">
                <a:tc>
                  <a:txBody>
                    <a:bodyPr/>
                    <a:lstStyle/>
                    <a:p>
                      <a:pPr marL="0" marR="0">
                        <a:lnSpc>
                          <a:spcPct val="115000"/>
                        </a:lnSpc>
                        <a:spcBef>
                          <a:spcPts val="0"/>
                        </a:spcBef>
                        <a:spcAft>
                          <a:spcPts val="0"/>
                        </a:spcAft>
                      </a:pPr>
                      <a:r>
                        <a:rPr lang="en-US" sz="2000" dirty="0">
                          <a:effectLst/>
                        </a:rPr>
                        <a:t>2</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7 Church Revitalization Tools: Tools 3-5</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2"/>
                  </a:ext>
                </a:extLst>
              </a:tr>
              <a:tr h="348439">
                <a:tc>
                  <a:txBody>
                    <a:bodyPr/>
                    <a:lstStyle/>
                    <a:p>
                      <a:pPr marL="0" marR="0">
                        <a:lnSpc>
                          <a:spcPct val="115000"/>
                        </a:lnSpc>
                        <a:spcBef>
                          <a:spcPts val="0"/>
                        </a:spcBef>
                        <a:spcAft>
                          <a:spcPts val="0"/>
                        </a:spcAft>
                      </a:pPr>
                      <a:r>
                        <a:rPr lang="en-US" sz="2000" dirty="0">
                          <a:effectLst/>
                        </a:rPr>
                        <a:t>3</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7 Church Revitalization Tools: Tools 6-7</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3"/>
                  </a:ext>
                </a:extLst>
              </a:tr>
              <a:tr h="348439">
                <a:tc>
                  <a:txBody>
                    <a:bodyPr/>
                    <a:lstStyle/>
                    <a:p>
                      <a:pPr marL="0" marR="0">
                        <a:lnSpc>
                          <a:spcPct val="115000"/>
                        </a:lnSpc>
                        <a:spcBef>
                          <a:spcPts val="0"/>
                        </a:spcBef>
                        <a:spcAft>
                          <a:spcPts val="0"/>
                        </a:spcAft>
                      </a:pPr>
                      <a:r>
                        <a:rPr lang="en-US" sz="2000" dirty="0">
                          <a:effectLst/>
                        </a:rPr>
                        <a:t>4</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1-3</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4"/>
                  </a:ext>
                </a:extLst>
              </a:tr>
              <a:tr h="348439">
                <a:tc>
                  <a:txBody>
                    <a:bodyPr/>
                    <a:lstStyle/>
                    <a:p>
                      <a:pPr marL="0" marR="0">
                        <a:lnSpc>
                          <a:spcPct val="115000"/>
                        </a:lnSpc>
                        <a:spcBef>
                          <a:spcPts val="0"/>
                        </a:spcBef>
                        <a:spcAft>
                          <a:spcPts val="0"/>
                        </a:spcAft>
                      </a:pPr>
                      <a:r>
                        <a:rPr lang="en-US" sz="2000" dirty="0">
                          <a:effectLst/>
                        </a:rPr>
                        <a:t>5</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4-6</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5"/>
                  </a:ext>
                </a:extLst>
              </a:tr>
              <a:tr h="348439">
                <a:tc>
                  <a:txBody>
                    <a:bodyPr/>
                    <a:lstStyle/>
                    <a:p>
                      <a:pPr marL="0" marR="0">
                        <a:lnSpc>
                          <a:spcPct val="115000"/>
                        </a:lnSpc>
                        <a:spcBef>
                          <a:spcPts val="0"/>
                        </a:spcBef>
                        <a:spcAft>
                          <a:spcPts val="0"/>
                        </a:spcAft>
                      </a:pPr>
                      <a:r>
                        <a:rPr lang="en-US" sz="2000" dirty="0">
                          <a:effectLst/>
                        </a:rPr>
                        <a:t>6</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7-9</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6"/>
                  </a:ext>
                </a:extLst>
              </a:tr>
              <a:tr h="381000">
                <a:tc>
                  <a:txBody>
                    <a:bodyPr/>
                    <a:lstStyle/>
                    <a:p>
                      <a:pPr marL="0" marR="0">
                        <a:lnSpc>
                          <a:spcPct val="115000"/>
                        </a:lnSpc>
                        <a:spcBef>
                          <a:spcPts val="0"/>
                        </a:spcBef>
                        <a:spcAft>
                          <a:spcPts val="0"/>
                        </a:spcAft>
                      </a:pPr>
                      <a:r>
                        <a:rPr lang="en-US" sz="2000" dirty="0">
                          <a:effectLst/>
                        </a:rPr>
                        <a:t>7</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10-12</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7"/>
                  </a:ext>
                </a:extLst>
              </a:tr>
              <a:tr h="348439">
                <a:tc>
                  <a:txBody>
                    <a:bodyPr/>
                    <a:lstStyle/>
                    <a:p>
                      <a:pPr marL="0" marR="0">
                        <a:lnSpc>
                          <a:spcPct val="115000"/>
                        </a:lnSpc>
                        <a:spcBef>
                          <a:spcPts val="0"/>
                        </a:spcBef>
                        <a:spcAft>
                          <a:spcPts val="0"/>
                        </a:spcAft>
                      </a:pPr>
                      <a:r>
                        <a:rPr lang="en-US" sz="2000" dirty="0">
                          <a:effectLst/>
                        </a:rPr>
                        <a:t>8</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Certification and Consulting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8"/>
                  </a:ext>
                </a:extLst>
              </a:tr>
              <a:tr h="348439">
                <a:tc>
                  <a:txBody>
                    <a:bodyPr/>
                    <a:lstStyle/>
                    <a:p>
                      <a:pPr marL="0" marR="0">
                        <a:lnSpc>
                          <a:spcPct val="115000"/>
                        </a:lnSpc>
                        <a:spcBef>
                          <a:spcPts val="0"/>
                        </a:spcBef>
                        <a:spcAft>
                          <a:spcPts val="0"/>
                        </a:spcAft>
                      </a:pPr>
                      <a:r>
                        <a:rPr lang="en-US" sz="2000" dirty="0">
                          <a:effectLst/>
                        </a:rPr>
                        <a:t>9</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Consulting: Comprehensive Church Health Assessment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9"/>
                  </a:ext>
                </a:extLst>
              </a:tr>
              <a:tr h="348439">
                <a:tc>
                  <a:txBody>
                    <a:bodyPr/>
                    <a:lstStyle/>
                    <a:p>
                      <a:pPr marL="0" marR="0">
                        <a:lnSpc>
                          <a:spcPct val="115000"/>
                        </a:lnSpc>
                        <a:spcBef>
                          <a:spcPts val="0"/>
                        </a:spcBef>
                        <a:spcAft>
                          <a:spcPts val="0"/>
                        </a:spcAft>
                      </a:pPr>
                      <a:r>
                        <a:rPr lang="en-US" sz="2000" dirty="0">
                          <a:effectLst/>
                        </a:rPr>
                        <a:t>10</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Consulting and How To Launch a Consulting Practice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2995749" y="650965"/>
            <a:ext cx="6604693" cy="825675"/>
          </a:xfrm>
          <a:prstGeom prst="rect">
            <a:avLst/>
          </a:prstGeom>
          <a:noFill/>
        </p:spPr>
        <p:txBody>
          <a:bodyPr wrap="none" rtlCol="0">
            <a:spAutoFit/>
          </a:bodyPr>
          <a:lstStyle/>
          <a:p>
            <a:pPr marL="990600" indent="-533400">
              <a:lnSpc>
                <a:spcPct val="150000"/>
              </a:lnSpc>
              <a:spcBef>
                <a:spcPct val="20000"/>
              </a:spcBef>
              <a:buClr>
                <a:schemeClr val="tx1"/>
              </a:buClr>
            </a:pPr>
            <a:r>
              <a:rPr lang="en-US" sz="3600" b="1" kern="0" dirty="0">
                <a:solidFill>
                  <a:schemeClr val="bg1"/>
                </a:solidFill>
                <a:effectLst>
                  <a:outerShdw blurRad="38100" dist="38100" dir="2700000" algn="tl">
                    <a:srgbClr val="000000">
                      <a:alpha val="43137"/>
                    </a:srgbClr>
                  </a:outerShdw>
                </a:effectLst>
                <a:latin typeface="+mj-lt"/>
              </a:rPr>
              <a:t>Online Training 10 Sessions</a:t>
            </a:r>
          </a:p>
        </p:txBody>
      </p:sp>
    </p:spTree>
    <p:extLst>
      <p:ext uri="{BB962C8B-B14F-4D97-AF65-F5344CB8AC3E}">
        <p14:creationId xmlns:p14="http://schemas.microsoft.com/office/powerpoint/2010/main" val="99645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3146" y="463731"/>
            <a:ext cx="8229600" cy="1143000"/>
          </a:xfrm>
        </p:spPr>
        <p:txBody>
          <a:bodyPr/>
          <a:lstStyle/>
          <a:p>
            <a:r>
              <a:rPr lang="en-US" sz="3200" b="1" dirty="0">
                <a:solidFill>
                  <a:srgbClr val="FFFFFF"/>
                </a:solidFill>
              </a:rPr>
              <a:t>State of the American Church – Part B </a:t>
            </a:r>
            <a:br>
              <a:rPr lang="en-US" sz="3200" b="1" dirty="0">
                <a:solidFill>
                  <a:srgbClr val="FFFFFF"/>
                </a:solidFill>
              </a:rPr>
            </a:br>
            <a:r>
              <a:rPr lang="en-US" sz="2800" b="1" dirty="0">
                <a:solidFill>
                  <a:srgbClr val="FFFFFF"/>
                </a:solidFill>
              </a:rPr>
              <a:t>Thom Rainer: Dispelling The 80% Myth - </a:t>
            </a:r>
            <a:r>
              <a:rPr lang="en-US" sz="2800" b="1" dirty="0">
                <a:solidFill>
                  <a:srgbClr val="FFC000"/>
                </a:solidFill>
              </a:rPr>
              <a:t>Jun ‘17</a:t>
            </a:r>
            <a:endParaRPr lang="en-US" b="1" dirty="0">
              <a:solidFill>
                <a:srgbClr val="FFC000"/>
              </a:solidFill>
            </a:endParaRPr>
          </a:p>
        </p:txBody>
      </p:sp>
      <p:sp>
        <p:nvSpPr>
          <p:cNvPr id="2" name="Slide Number Placeholder 1"/>
          <p:cNvSpPr>
            <a:spLocks noGrp="1"/>
          </p:cNvSpPr>
          <p:nvPr>
            <p:ph type="sldNum" sz="quarter" idx="12"/>
          </p:nvPr>
        </p:nvSpPr>
        <p:spPr/>
        <p:txBody>
          <a:bodyPr/>
          <a:lstStyle/>
          <a:p>
            <a:pPr>
              <a:defRPr/>
            </a:pPr>
            <a:fld id="{1DADA29A-2B43-4B60-BDB7-D65265B9D48C}" type="slidenum">
              <a:rPr lang="en-US">
                <a:solidFill>
                  <a:srgbClr val="000000"/>
                </a:solidFill>
                <a:latin typeface="Gill Sans MT"/>
              </a:rPr>
              <a:pPr>
                <a:defRPr/>
              </a:pPr>
              <a:t>20</a:t>
            </a:fld>
            <a:endParaRPr lang="en-US" dirty="0">
              <a:solidFill>
                <a:srgbClr val="000000"/>
              </a:solidFill>
              <a:latin typeface="Gill Sans MT"/>
            </a:endParaRPr>
          </a:p>
        </p:txBody>
      </p:sp>
      <p:sp>
        <p:nvSpPr>
          <p:cNvPr id="4" name="TextBox 3">
            <a:extLst>
              <a:ext uri="{FF2B5EF4-FFF2-40B4-BE49-F238E27FC236}">
                <a16:creationId xmlns:a16="http://schemas.microsoft.com/office/drawing/2014/main" id="{3FB6534A-89F8-42BF-9962-11C2351AF4BD}"/>
              </a:ext>
            </a:extLst>
          </p:cNvPr>
          <p:cNvSpPr txBox="1"/>
          <p:nvPr/>
        </p:nvSpPr>
        <p:spPr>
          <a:xfrm>
            <a:off x="2590801" y="2209800"/>
            <a:ext cx="6345007" cy="4493538"/>
          </a:xfrm>
          <a:prstGeom prst="rect">
            <a:avLst/>
          </a:prstGeom>
          <a:noFill/>
        </p:spPr>
        <p:txBody>
          <a:bodyPr wrap="none" rtlCol="0">
            <a:spAutoFit/>
          </a:bodyPr>
          <a:lstStyle/>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Survey of 1000 Southern Baptist Churches</a:t>
            </a:r>
          </a:p>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Data from 2013-2016</a:t>
            </a:r>
          </a:p>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Statistically valid to 95% +/- 3.1%</a:t>
            </a:r>
          </a:p>
          <a:p>
            <a:pPr marL="342900" indent="-342900">
              <a:lnSpc>
                <a:spcPct val="150000"/>
              </a:lnSpc>
              <a:buClr>
                <a:schemeClr val="bg1"/>
              </a:buClr>
              <a:buFont typeface="Arial" panose="020B0604020202020204" pitchFamily="34" charset="0"/>
              <a:buChar char="•"/>
            </a:pPr>
            <a:r>
              <a:rPr lang="en-US" sz="2200" b="1" kern="0" dirty="0">
                <a:solidFill>
                  <a:srgbClr val="FFFFFF"/>
                </a:solidFill>
                <a:effectLst>
                  <a:outerShdw blurRad="38100" dist="38100" dir="2700000" algn="tl">
                    <a:srgbClr val="000000">
                      <a:alpha val="43137"/>
                    </a:srgbClr>
                  </a:outerShdw>
                </a:effectLst>
                <a:latin typeface="Gill Sans MT"/>
              </a:rPr>
              <a:t>Results:  </a:t>
            </a:r>
          </a:p>
          <a:p>
            <a:pPr lvl="1">
              <a:lnSpc>
                <a:spcPct val="150000"/>
              </a:lnSpc>
              <a:buClr>
                <a:schemeClr val="bg1"/>
              </a:buClr>
            </a:pPr>
            <a:r>
              <a:rPr lang="en-US" sz="2200" b="1" kern="0" dirty="0">
                <a:solidFill>
                  <a:srgbClr val="FFFFFF"/>
                </a:solidFill>
                <a:effectLst>
                  <a:outerShdw blurRad="38100" dist="38100" dir="2700000" algn="tl">
                    <a:srgbClr val="000000">
                      <a:alpha val="43137"/>
                    </a:srgbClr>
                  </a:outerShdw>
                </a:effectLst>
                <a:latin typeface="Gill Sans MT"/>
              </a:rPr>
              <a:t>56 % declining</a:t>
            </a:r>
          </a:p>
          <a:p>
            <a:pPr lvl="1">
              <a:lnSpc>
                <a:spcPct val="150000"/>
              </a:lnSpc>
              <a:buClr>
                <a:schemeClr val="bg1"/>
              </a:buClr>
            </a:pPr>
            <a:r>
              <a:rPr lang="en-US" sz="2200" b="1" kern="0" dirty="0">
                <a:solidFill>
                  <a:srgbClr val="FFFFFF"/>
                </a:solidFill>
                <a:effectLst>
                  <a:outerShdw blurRad="38100" dist="38100" dir="2700000" algn="tl">
                    <a:srgbClr val="000000">
                      <a:alpha val="43137"/>
                    </a:srgbClr>
                  </a:outerShdw>
                </a:effectLst>
                <a:latin typeface="Gill Sans MT"/>
              </a:rPr>
              <a:t>9 %  plateaued</a:t>
            </a:r>
          </a:p>
          <a:p>
            <a:pPr lvl="1">
              <a:lnSpc>
                <a:spcPct val="150000"/>
              </a:lnSpc>
              <a:buClr>
                <a:schemeClr val="bg1"/>
              </a:buClr>
            </a:pPr>
            <a:r>
              <a:rPr lang="en-US" sz="2200" b="1" kern="0" dirty="0">
                <a:solidFill>
                  <a:srgbClr val="FFFFFF"/>
                </a:solidFill>
                <a:effectLst>
                  <a:outerShdw blurRad="38100" dist="38100" dir="2700000" algn="tl">
                    <a:srgbClr val="000000">
                      <a:alpha val="43137"/>
                    </a:srgbClr>
                  </a:outerShdw>
                </a:effectLst>
                <a:latin typeface="Gill Sans MT"/>
              </a:rPr>
              <a:t>35% growing</a:t>
            </a:r>
          </a:p>
          <a:p>
            <a:pPr marL="346075" lvl="1" indent="-346075">
              <a:lnSpc>
                <a:spcPct val="150000"/>
              </a:lnSpc>
              <a:buClr>
                <a:schemeClr val="bg1"/>
              </a:buClr>
              <a:buFont typeface="Arial" panose="020B0604020202020204" pitchFamily="34" charset="0"/>
              <a:buChar char="•"/>
            </a:pPr>
            <a:r>
              <a:rPr lang="en-US" sz="2200" b="1" kern="0" dirty="0">
                <a:solidFill>
                  <a:srgbClr val="FFC000"/>
                </a:solidFill>
                <a:effectLst>
                  <a:outerShdw blurRad="38100" dist="38100" dir="2700000" algn="tl">
                    <a:srgbClr val="000000">
                      <a:alpha val="43137"/>
                    </a:srgbClr>
                  </a:outerShdw>
                </a:effectLst>
                <a:latin typeface="Gill Sans MT"/>
              </a:rPr>
              <a:t>65% are declining or plateaued vs. 80% myth</a:t>
            </a:r>
          </a:p>
          <a:p>
            <a:pPr marL="346075" lvl="1" indent="-346075">
              <a:buClr>
                <a:srgbClr val="000000"/>
              </a:buClr>
              <a:buFont typeface="Arial" panose="020B0604020202020204" pitchFamily="34" charset="0"/>
              <a:buChar char="•"/>
            </a:pPr>
            <a:endParaRPr lang="en-US" sz="2200" b="1" kern="0" dirty="0">
              <a:solidFill>
                <a:srgbClr val="FFFFFF"/>
              </a:solidFill>
              <a:effectLst>
                <a:outerShdw blurRad="38100" dist="38100" dir="2700000" algn="tl">
                  <a:srgbClr val="000000">
                    <a:alpha val="43137"/>
                  </a:srgbClr>
                </a:outerShdw>
              </a:effectLst>
              <a:latin typeface="Gill Sans MT"/>
            </a:endParaRPr>
          </a:p>
        </p:txBody>
      </p:sp>
      <p:pic>
        <p:nvPicPr>
          <p:cNvPr id="5" name="Picture 4">
            <a:extLst>
              <a:ext uri="{FF2B5EF4-FFF2-40B4-BE49-F238E27FC236}">
                <a16:creationId xmlns:a16="http://schemas.microsoft.com/office/drawing/2014/main" id="{CBAE56FD-EDF0-4211-8D4C-227C5013A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275175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6560" y="473116"/>
            <a:ext cx="8229600" cy="1143000"/>
          </a:xfrm>
        </p:spPr>
        <p:txBody>
          <a:bodyPr/>
          <a:lstStyle/>
          <a:p>
            <a:r>
              <a:rPr lang="en-US" sz="2800" b="1" dirty="0">
                <a:solidFill>
                  <a:schemeClr val="bg1"/>
                </a:solidFill>
              </a:rPr>
              <a:t>State of the American Church – Part B</a:t>
            </a:r>
            <a:br>
              <a:rPr lang="en-US" sz="2800" b="1" dirty="0">
                <a:solidFill>
                  <a:schemeClr val="bg1"/>
                </a:solidFill>
              </a:rPr>
            </a:br>
            <a:r>
              <a:rPr lang="en-US" sz="2800" b="1" dirty="0">
                <a:solidFill>
                  <a:schemeClr val="bg1"/>
                </a:solidFill>
              </a:rPr>
              <a:t>Trends and Positive Signs: </a:t>
            </a:r>
            <a:br>
              <a:rPr lang="en-US" sz="2800" b="1" dirty="0">
                <a:solidFill>
                  <a:schemeClr val="bg1"/>
                </a:solidFill>
              </a:rPr>
            </a:br>
            <a:r>
              <a:rPr lang="en-US" sz="2800" b="1" dirty="0">
                <a:solidFill>
                  <a:schemeClr val="bg1"/>
                </a:solidFill>
              </a:rPr>
              <a:t>Church Plants vs. Closures  </a:t>
            </a:r>
          </a:p>
        </p:txBody>
      </p:sp>
      <p:sp>
        <p:nvSpPr>
          <p:cNvPr id="4" name="Slide Number Placeholder 3"/>
          <p:cNvSpPr>
            <a:spLocks noGrp="1"/>
          </p:cNvSpPr>
          <p:nvPr>
            <p:ph type="sldNum" sz="quarter" idx="12"/>
          </p:nvPr>
        </p:nvSpPr>
        <p:spPr/>
        <p:txBody>
          <a:bodyPr/>
          <a:lstStyle/>
          <a:p>
            <a:pPr>
              <a:defRPr/>
            </a:pPr>
            <a:fld id="{FE6E1054-4447-4404-9FA4-978379A892FC}" type="slidenum">
              <a:rPr lang="en-US">
                <a:solidFill>
                  <a:srgbClr val="000000"/>
                </a:solidFill>
                <a:latin typeface="Gill Sans MT"/>
              </a:rPr>
              <a:pPr>
                <a:defRPr/>
              </a:pPr>
              <a:t>21</a:t>
            </a:fld>
            <a:endParaRPr lang="en-US" dirty="0">
              <a:solidFill>
                <a:srgbClr val="000000"/>
              </a:solidFill>
              <a:latin typeface="Gill Sans MT"/>
            </a:endParaRPr>
          </a:p>
        </p:txBody>
      </p:sp>
      <p:sp>
        <p:nvSpPr>
          <p:cNvPr id="7" name="Rectangle 6"/>
          <p:cNvSpPr/>
          <p:nvPr/>
        </p:nvSpPr>
        <p:spPr>
          <a:xfrm>
            <a:off x="2410120" y="2133601"/>
            <a:ext cx="7724480" cy="2246769"/>
          </a:xfrm>
          <a:prstGeom prst="rect">
            <a:avLst/>
          </a:prstGeom>
        </p:spPr>
        <p:txBody>
          <a:bodyPr wrap="square">
            <a:spAutoFit/>
          </a:bodyPr>
          <a:lstStyle/>
          <a:p>
            <a:r>
              <a:rPr lang="en-US" sz="2800" dirty="0">
                <a:solidFill>
                  <a:srgbClr val="FFFFFF"/>
                </a:solidFill>
                <a:latin typeface="Gill Sans MT"/>
              </a:rPr>
              <a:t>More than </a:t>
            </a:r>
            <a:r>
              <a:rPr lang="en-US" sz="2800" b="1" u="sng" dirty="0">
                <a:solidFill>
                  <a:srgbClr val="FFFFFF"/>
                </a:solidFill>
                <a:latin typeface="Gill Sans MT"/>
              </a:rPr>
              <a:t>4,000</a:t>
            </a:r>
            <a:r>
              <a:rPr lang="en-US" sz="2800" dirty="0">
                <a:solidFill>
                  <a:srgbClr val="FFFFFF"/>
                </a:solidFill>
                <a:latin typeface="Gill Sans MT"/>
              </a:rPr>
              <a:t> new churches opened their doors in </a:t>
            </a:r>
            <a:r>
              <a:rPr lang="en-US" sz="2800" dirty="0">
                <a:solidFill>
                  <a:srgbClr val="FFC000"/>
                </a:solidFill>
                <a:latin typeface="Gill Sans MT"/>
              </a:rPr>
              <a:t>2014</a:t>
            </a:r>
            <a:r>
              <a:rPr lang="en-US" sz="2800" dirty="0">
                <a:solidFill>
                  <a:srgbClr val="FFFFFF"/>
                </a:solidFill>
                <a:latin typeface="Gill Sans MT"/>
              </a:rPr>
              <a:t>, outpacing the </a:t>
            </a:r>
            <a:r>
              <a:rPr lang="en-US" sz="2800" b="1" u="sng" dirty="0">
                <a:solidFill>
                  <a:srgbClr val="FFFFFF"/>
                </a:solidFill>
                <a:latin typeface="Gill Sans MT"/>
              </a:rPr>
              <a:t>3,700</a:t>
            </a:r>
            <a:r>
              <a:rPr lang="en-US" sz="2800" dirty="0">
                <a:solidFill>
                  <a:srgbClr val="FFFFFF"/>
                </a:solidFill>
                <a:latin typeface="Gill Sans MT"/>
              </a:rPr>
              <a:t> that closed, according to estimates from the Nashville-based research organization based on input from 34 denominational statisticians.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4897855"/>
            <a:ext cx="2362200" cy="15856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923695"/>
            <a:ext cx="2847680" cy="1578688"/>
          </a:xfrm>
          <a:prstGeom prst="rect">
            <a:avLst/>
          </a:prstGeom>
        </p:spPr>
      </p:pic>
      <p:pic>
        <p:nvPicPr>
          <p:cNvPr id="9" name="Picture 8">
            <a:extLst>
              <a:ext uri="{FF2B5EF4-FFF2-40B4-BE49-F238E27FC236}">
                <a16:creationId xmlns:a16="http://schemas.microsoft.com/office/drawing/2014/main" id="{C20BD183-8DDF-43A5-9E8F-93494037E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42273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flipH="1" flipV="1">
            <a:off x="1096229" y="4389891"/>
            <a:ext cx="2500120" cy="1363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Gill Sans MT"/>
            </a:endParaRPr>
          </a:p>
        </p:txBody>
      </p:sp>
      <p:sp>
        <p:nvSpPr>
          <p:cNvPr id="3" name="Slide Number Placeholder 2"/>
          <p:cNvSpPr>
            <a:spLocks noGrp="1"/>
          </p:cNvSpPr>
          <p:nvPr>
            <p:ph type="sldNum" sz="quarter" idx="12"/>
          </p:nvPr>
        </p:nvSpPr>
        <p:spPr/>
        <p:txBody>
          <a:bodyPr/>
          <a:lstStyle/>
          <a:p>
            <a:pPr>
              <a:defRPr/>
            </a:pPr>
            <a:fld id="{A271FB9A-9161-45BC-9C95-C0A229B41D98}" type="slidenum">
              <a:rPr lang="en-US">
                <a:solidFill>
                  <a:srgbClr val="000000"/>
                </a:solidFill>
                <a:latin typeface="Gill Sans MT"/>
              </a:rPr>
              <a:pPr>
                <a:defRPr/>
              </a:pPr>
              <a:t>22</a:t>
            </a:fld>
            <a:endParaRPr lang="en-US" dirty="0">
              <a:solidFill>
                <a:srgbClr val="000000"/>
              </a:solidFill>
              <a:latin typeface="Gill Sans MT"/>
            </a:endParaRPr>
          </a:p>
        </p:txBody>
      </p:sp>
      <p:sp>
        <p:nvSpPr>
          <p:cNvPr id="4" name="Title 4"/>
          <p:cNvSpPr>
            <a:spLocks noGrp="1"/>
          </p:cNvSpPr>
          <p:nvPr>
            <p:ph type="title"/>
          </p:nvPr>
        </p:nvSpPr>
        <p:spPr>
          <a:xfrm>
            <a:off x="387531" y="469245"/>
            <a:ext cx="8229600" cy="1143000"/>
          </a:xfrm>
        </p:spPr>
        <p:txBody>
          <a:bodyPr/>
          <a:lstStyle/>
          <a:p>
            <a:r>
              <a:rPr lang="en-US" sz="2800" b="1" dirty="0">
                <a:solidFill>
                  <a:schemeClr val="bg1"/>
                </a:solidFill>
              </a:rPr>
              <a:t>State of the American Church – Part B </a:t>
            </a:r>
            <a:br>
              <a:rPr lang="en-US" sz="2800" b="1" dirty="0">
                <a:solidFill>
                  <a:schemeClr val="bg1"/>
                </a:solidFill>
              </a:rPr>
            </a:br>
            <a:r>
              <a:rPr lang="en-US" sz="2800" b="1" dirty="0">
                <a:solidFill>
                  <a:schemeClr val="bg1"/>
                </a:solidFill>
              </a:rPr>
              <a:t>Trends and Positive Signs: </a:t>
            </a:r>
            <a:br>
              <a:rPr lang="en-US" sz="2800" b="1" dirty="0">
                <a:solidFill>
                  <a:schemeClr val="bg1"/>
                </a:solidFill>
              </a:rPr>
            </a:br>
            <a:r>
              <a:rPr lang="en-US" sz="2800" b="1" dirty="0">
                <a:solidFill>
                  <a:schemeClr val="bg1"/>
                </a:solidFill>
              </a:rPr>
              <a:t>Organizations Devoted to Revitalization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29" y="2468109"/>
            <a:ext cx="2680941" cy="874220"/>
          </a:xfrm>
          <a:prstGeom prst="rect">
            <a:avLst/>
          </a:prstGeom>
          <a:ln w="50800">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29" y="4389891"/>
            <a:ext cx="2682911" cy="1363591"/>
          </a:xfrm>
          <a:prstGeom prst="rect">
            <a:avLst/>
          </a:prstGeom>
        </p:spPr>
      </p:pic>
      <p:sp>
        <p:nvSpPr>
          <p:cNvPr id="15" name="Rounded Rectangle 14"/>
          <p:cNvSpPr/>
          <p:nvPr/>
        </p:nvSpPr>
        <p:spPr>
          <a:xfrm>
            <a:off x="9065174" y="5071686"/>
            <a:ext cx="2230225" cy="1028700"/>
          </a:xfrm>
          <a:prstGeom prst="roundRect">
            <a:avLst/>
          </a:prstGeom>
          <a:solidFill>
            <a:srgbClr val="00B0F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Gill Sans MT"/>
              </a:rPr>
              <a:t>Pastors and Denominational </a:t>
            </a:r>
          </a:p>
          <a:p>
            <a:pPr algn="ctr"/>
            <a:r>
              <a:rPr lang="en-US" dirty="0">
                <a:solidFill>
                  <a:srgbClr val="000000"/>
                </a:solidFill>
                <a:latin typeface="Gill Sans MT"/>
              </a:rPr>
              <a:t>Leadership </a:t>
            </a:r>
          </a:p>
        </p:txBody>
      </p:sp>
      <p:sp>
        <p:nvSpPr>
          <p:cNvPr id="16" name="Oval 15"/>
          <p:cNvSpPr/>
          <p:nvPr/>
        </p:nvSpPr>
        <p:spPr>
          <a:xfrm>
            <a:off x="8617131" y="2225233"/>
            <a:ext cx="2819400" cy="1495704"/>
          </a:xfrm>
          <a:prstGeom prst="ellipse">
            <a:avLst/>
          </a:prstGeom>
          <a:solidFill>
            <a:srgbClr val="70AC2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Gill Sans MT"/>
              </a:rPr>
              <a:t>Independent Consultants and Consulting Groups</a:t>
            </a:r>
          </a:p>
        </p:txBody>
      </p:sp>
      <p:pic>
        <p:nvPicPr>
          <p:cNvPr id="10" name="Picture 9">
            <a:extLst>
              <a:ext uri="{FF2B5EF4-FFF2-40B4-BE49-F238E27FC236}">
                <a16:creationId xmlns:a16="http://schemas.microsoft.com/office/drawing/2014/main" id="{8A7162FE-8130-4D26-8F62-B607375851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id="{39F9758B-A26C-4CAA-B1AD-110D9F07BA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8864" y="2757626"/>
            <a:ext cx="2576573" cy="2580599"/>
          </a:xfrm>
          <a:prstGeom prst="rect">
            <a:avLst/>
          </a:prstGeom>
        </p:spPr>
      </p:pic>
    </p:spTree>
    <p:extLst>
      <p:ext uri="{BB962C8B-B14F-4D97-AF65-F5344CB8AC3E}">
        <p14:creationId xmlns:p14="http://schemas.microsoft.com/office/powerpoint/2010/main" val="23574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23</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graphicFrame>
        <p:nvGraphicFramePr>
          <p:cNvPr id="2" name="Diagram 1"/>
          <p:cNvGraphicFramePr/>
          <p:nvPr>
            <p:extLst>
              <p:ext uri="{D42A27DB-BD31-4B8C-83A1-F6EECF244321}">
                <p14:modId xmlns:p14="http://schemas.microsoft.com/office/powerpoint/2010/main" val="2295264120"/>
              </p:ext>
            </p:extLst>
          </p:nvPr>
        </p:nvGraphicFramePr>
        <p:xfrm>
          <a:off x="3048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Session #1 Outline</a:t>
            </a:r>
          </a:p>
        </p:txBody>
      </p:sp>
      <p:pic>
        <p:nvPicPr>
          <p:cNvPr id="7" name="Picture 6">
            <a:extLst>
              <a:ext uri="{FF2B5EF4-FFF2-40B4-BE49-F238E27FC236}">
                <a16:creationId xmlns:a16="http://schemas.microsoft.com/office/drawing/2014/main" id="{35DECE23-15CC-4E01-9B70-B3BD99CB83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183883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1771285" y="304800"/>
            <a:ext cx="8763000" cy="1325562"/>
          </a:xfrm>
          <a:effectLst>
            <a:outerShdw dist="35921" dir="2700000" algn="ctr" rotWithShape="0">
              <a:schemeClr val="tx1"/>
            </a:outerShdw>
          </a:effectLst>
        </p:spPr>
        <p:txBody>
          <a:bodyPr/>
          <a:lstStyle/>
          <a:p>
            <a:pPr eaLnBrk="1" hangingPunct="1"/>
            <a:r>
              <a:rPr lang="en-US" altLang="en-US" sz="3200" b="1" dirty="0">
                <a:solidFill>
                  <a:schemeClr val="bg1"/>
                </a:solidFill>
                <a:latin typeface="Gill Sans MT" pitchFamily="34" charset="0"/>
              </a:rPr>
              <a:t>Growth Barriers</a:t>
            </a:r>
            <a:br>
              <a:rPr lang="en-US" altLang="en-US" sz="3200" b="1" dirty="0">
                <a:solidFill>
                  <a:schemeClr val="bg1"/>
                </a:solidFill>
                <a:latin typeface="Gill Sans MT" pitchFamily="34" charset="0"/>
              </a:rPr>
            </a:br>
            <a:r>
              <a:rPr lang="en-US" altLang="en-US" sz="2800" b="1" dirty="0">
                <a:solidFill>
                  <a:schemeClr val="bg1"/>
                </a:solidFill>
                <a:latin typeface="Gill Sans MT" pitchFamily="34" charset="0"/>
              </a:rPr>
              <a:t>See </a:t>
            </a:r>
            <a:r>
              <a:rPr lang="en-US" altLang="en-US" sz="2800" b="1" dirty="0">
                <a:solidFill>
                  <a:srgbClr val="FFC000"/>
                </a:solidFill>
                <a:latin typeface="Gill Sans MT" pitchFamily="34" charset="0"/>
              </a:rPr>
              <a:t>Handout</a:t>
            </a:r>
            <a:r>
              <a:rPr lang="en-US" altLang="en-US" sz="2800" b="1" dirty="0">
                <a:solidFill>
                  <a:schemeClr val="bg1"/>
                </a:solidFill>
                <a:latin typeface="Gill Sans MT" pitchFamily="34" charset="0"/>
              </a:rPr>
              <a:t> for Overcoming - Rainer</a:t>
            </a:r>
            <a:endParaRPr lang="en-US" altLang="en-US" sz="2000" b="1" dirty="0">
              <a:solidFill>
                <a:schemeClr val="bg1"/>
              </a:solidFill>
              <a:latin typeface="Gill Sans MT" pitchFamily="34" charset="0"/>
            </a:endParaRPr>
          </a:p>
        </p:txBody>
      </p:sp>
      <p:sp>
        <p:nvSpPr>
          <p:cNvPr id="13314" name="Slide Number Placeholder 5"/>
          <p:cNvSpPr>
            <a:spLocks noGrp="1"/>
          </p:cNvSpPr>
          <p:nvPr>
            <p:ph type="sldNum" sz="quarter" idx="12"/>
          </p:nvPr>
        </p:nvSpPr>
        <p:spPr/>
        <p:txBody>
          <a:bodyPr/>
          <a:lstStyle/>
          <a:p>
            <a:pPr>
              <a:defRPr/>
            </a:pPr>
            <a:fld id="{7A615633-85D4-4755-B625-94BBD6104B36}" type="slidenum">
              <a:rPr lang="en-US">
                <a:latin typeface="Gill Sans MT" pitchFamily="34" charset="0"/>
              </a:rPr>
              <a:pPr>
                <a:defRPr/>
              </a:pPr>
              <a:t>24</a:t>
            </a:fld>
            <a:endParaRPr lang="en-US">
              <a:latin typeface="Gill Sans MT" pitchFamily="34" charset="0"/>
            </a:endParaRPr>
          </a:p>
        </p:txBody>
      </p:sp>
      <p:sp>
        <p:nvSpPr>
          <p:cNvPr id="5" name="TextBox 4"/>
          <p:cNvSpPr txBox="1"/>
          <p:nvPr/>
        </p:nvSpPr>
        <p:spPr>
          <a:xfrm>
            <a:off x="1328523" y="1964353"/>
            <a:ext cx="6120073" cy="4647426"/>
          </a:xfrm>
          <a:prstGeom prst="rect">
            <a:avLst/>
          </a:prstGeom>
          <a:noFill/>
        </p:spPr>
        <p:txBody>
          <a:bodyPr wrap="none">
            <a:spAutoFit/>
          </a:bodyPr>
          <a:lstStyle/>
          <a:p>
            <a:pPr marL="457200" indent="-457200">
              <a:buAutoNum type="arabicPeriod"/>
              <a:defRPr/>
            </a:pPr>
            <a:r>
              <a:rPr lang="en-US" sz="2400" b="1" dirty="0">
                <a:solidFill>
                  <a:schemeClr val="bg1"/>
                </a:solidFill>
                <a:effectLst>
                  <a:outerShdw blurRad="38100" dist="38100" dir="2700000" algn="tl">
                    <a:srgbClr val="000000">
                      <a:alpha val="43137"/>
                    </a:srgbClr>
                  </a:outerShdw>
                </a:effectLst>
                <a:latin typeface="Gill Sans MT" pitchFamily="34" charset="0"/>
              </a:rPr>
              <a:t>The barrier of “</a:t>
            </a:r>
            <a:r>
              <a:rPr lang="en-US" sz="2400" b="1" dirty="0" err="1">
                <a:solidFill>
                  <a:schemeClr val="bg1"/>
                </a:solidFill>
                <a:effectLst>
                  <a:outerShdw blurRad="38100" dist="38100" dir="2700000" algn="tl">
                    <a:srgbClr val="000000">
                      <a:alpha val="43137"/>
                    </a:srgbClr>
                  </a:outerShdw>
                </a:effectLst>
                <a:latin typeface="Gill Sans MT" pitchFamily="34" charset="0"/>
              </a:rPr>
              <a:t>comfort</a:t>
            </a:r>
            <a:r>
              <a:rPr lang="en-US" sz="2400" b="1" u="sng" dirty="0" err="1">
                <a:solidFill>
                  <a:schemeClr val="bg1"/>
                </a:solidFill>
                <a:effectLst>
                  <a:outerShdw blurRad="38100" dist="38100" dir="2700000" algn="tl">
                    <a:srgbClr val="000000">
                      <a:alpha val="43137"/>
                    </a:srgbClr>
                  </a:outerShdw>
                </a:effectLst>
                <a:latin typeface="Gill Sans MT" pitchFamily="34" charset="0"/>
              </a:rPr>
              <a:t>itis</a:t>
            </a:r>
            <a:r>
              <a:rPr lang="en-US" sz="2400" b="1" dirty="0">
                <a:solidFill>
                  <a:schemeClr val="bg1"/>
                </a:solidFill>
                <a:effectLst>
                  <a:outerShdw blurRad="38100" dist="38100" dir="2700000" algn="tl">
                    <a:srgbClr val="000000">
                      <a:alpha val="43137"/>
                    </a:srgbClr>
                  </a:outerShdw>
                </a:effectLst>
                <a:latin typeface="Gill Sans MT" pitchFamily="34" charset="0"/>
              </a:rPr>
              <a:t>”</a:t>
            </a:r>
          </a:p>
          <a:p>
            <a:pPr>
              <a:defRPr/>
            </a:pPr>
            <a:endParaRPr lang="en-US" sz="2400" b="1" dirty="0">
              <a:solidFill>
                <a:schemeClr val="bg1"/>
              </a:solidFill>
              <a:effectLst>
                <a:outerShdw blurRad="38100" dist="38100" dir="2700000" algn="tl">
                  <a:srgbClr val="000000">
                    <a:alpha val="43137"/>
                  </a:srgbClr>
                </a:outerShdw>
              </a:effectLst>
              <a:latin typeface="Gill Sans MT" pitchFamily="34" charset="0"/>
            </a:endParaRPr>
          </a:p>
          <a:p>
            <a:pPr>
              <a:defRPr/>
            </a:pPr>
            <a:r>
              <a:rPr lang="en-US" sz="2400" i="1" dirty="0">
                <a:solidFill>
                  <a:schemeClr val="bg1"/>
                </a:solidFill>
                <a:effectLst>
                  <a:outerShdw blurRad="38100" dist="38100" dir="2700000" algn="tl">
                    <a:srgbClr val="000000">
                      <a:alpha val="43137"/>
                    </a:srgbClr>
                  </a:outerShdw>
                </a:effectLst>
                <a:latin typeface="Gill Sans MT" pitchFamily="34" charset="0"/>
              </a:rPr>
              <a:t>              “inflammation from injury or infection”</a:t>
            </a:r>
            <a:endParaRPr lang="en-US" sz="2400" b="1" dirty="0">
              <a:solidFill>
                <a:schemeClr val="bg1"/>
              </a:solidFill>
              <a:effectLst>
                <a:outerShdw blurRad="38100" dist="38100" dir="2700000" algn="tl">
                  <a:srgbClr val="000000">
                    <a:alpha val="43137"/>
                  </a:srgbClr>
                </a:outerShdw>
              </a:effectLst>
              <a:latin typeface="Gill Sans MT" pitchFamily="34" charset="0"/>
            </a:endParaRPr>
          </a:p>
          <a:p>
            <a:pPr marL="609600" indent="-609600">
              <a:buClr>
                <a:schemeClr val="tx1"/>
              </a:buClr>
              <a:defRPr/>
            </a:pPr>
            <a:r>
              <a:rPr lang="en-US" sz="2400" b="1" dirty="0">
                <a:solidFill>
                  <a:schemeClr val="bg1"/>
                </a:solidFill>
                <a:effectLst>
                  <a:outerShdw blurRad="38100" dist="38100" dir="2700000" algn="tl">
                    <a:srgbClr val="000000">
                      <a:alpha val="43137"/>
                    </a:srgbClr>
                  </a:outerShdw>
                </a:effectLst>
                <a:latin typeface="Gill Sans MT" pitchFamily="34" charset="0"/>
              </a:rPr>
              <a:t>		     </a:t>
            </a:r>
          </a:p>
          <a:p>
            <a:pPr>
              <a:defRPr/>
            </a:pPr>
            <a:r>
              <a:rPr lang="en-US" sz="2400" b="1" dirty="0">
                <a:solidFill>
                  <a:schemeClr val="bg1"/>
                </a:solidFill>
                <a:effectLst>
                  <a:outerShdw blurRad="38100" dist="38100" dir="2700000" algn="tl">
                    <a:srgbClr val="000000">
                      <a:alpha val="43137"/>
                    </a:srgbClr>
                  </a:outerShdw>
                </a:effectLst>
                <a:latin typeface="Gill Sans MT" pitchFamily="34" charset="0"/>
              </a:rPr>
              <a:t>2. The barrier of participatory democracy</a:t>
            </a:r>
          </a:p>
          <a:p>
            <a:pPr>
              <a:defRPr/>
            </a:pPr>
            <a:endParaRPr lang="en-US" b="1" dirty="0">
              <a:solidFill>
                <a:schemeClr val="bg1"/>
              </a:solidFill>
              <a:effectLst>
                <a:outerShdw blurRad="38100" dist="38100" dir="2700000" algn="tl">
                  <a:srgbClr val="000000">
                    <a:alpha val="43137"/>
                  </a:srgbClr>
                </a:outerShdw>
              </a:effectLst>
              <a:latin typeface="Gill Sans MT" pitchFamily="34" charset="0"/>
            </a:endParaRPr>
          </a:p>
          <a:p>
            <a:pPr>
              <a:defRPr/>
            </a:pPr>
            <a:r>
              <a:rPr lang="en-US" sz="2400" b="1" dirty="0">
                <a:solidFill>
                  <a:schemeClr val="bg1"/>
                </a:solidFill>
                <a:effectLst>
                  <a:outerShdw blurRad="38100" dist="38100" dir="2700000" algn="tl">
                    <a:srgbClr val="000000">
                      <a:alpha val="43137"/>
                    </a:srgbClr>
                  </a:outerShdw>
                </a:effectLst>
                <a:latin typeface="Gill Sans MT" pitchFamily="34" charset="0"/>
              </a:rPr>
              <a:t>3. The barrier of the power group</a:t>
            </a:r>
          </a:p>
          <a:p>
            <a:pPr marL="609600" indent="-609600">
              <a:buClr>
                <a:schemeClr val="tx1"/>
              </a:buClr>
              <a:defRPr/>
            </a:pPr>
            <a:r>
              <a:rPr lang="en-US" b="1" dirty="0">
                <a:solidFill>
                  <a:schemeClr val="bg1"/>
                </a:solidFill>
                <a:effectLst>
                  <a:outerShdw blurRad="38100" dist="38100" dir="2700000" algn="tl">
                    <a:srgbClr val="000000">
                      <a:alpha val="43137"/>
                    </a:srgbClr>
                  </a:outerShdw>
                </a:effectLst>
                <a:latin typeface="Gill Sans MT" pitchFamily="34" charset="0"/>
              </a:rPr>
              <a:t>	</a:t>
            </a:r>
          </a:p>
          <a:p>
            <a:pPr>
              <a:defRPr/>
            </a:pPr>
            <a:r>
              <a:rPr lang="en-US" sz="2400" b="1" dirty="0">
                <a:solidFill>
                  <a:schemeClr val="bg1"/>
                </a:solidFill>
                <a:effectLst>
                  <a:outerShdw blurRad="38100" dist="38100" dir="2700000" algn="tl">
                    <a:srgbClr val="000000">
                      <a:alpha val="43137"/>
                    </a:srgbClr>
                  </a:outerShdw>
                </a:effectLst>
                <a:latin typeface="Gill Sans MT" pitchFamily="34" charset="0"/>
              </a:rPr>
              <a:t>4. The barrier of the not-like-us malady</a:t>
            </a:r>
          </a:p>
          <a:p>
            <a:pPr>
              <a:defRPr/>
            </a:pPr>
            <a:endParaRPr lang="en-US" sz="1600" b="1" dirty="0">
              <a:solidFill>
                <a:schemeClr val="bg1"/>
              </a:solidFill>
              <a:effectLst>
                <a:outerShdw blurRad="38100" dist="38100" dir="2700000" algn="tl">
                  <a:srgbClr val="000000">
                    <a:alpha val="43137"/>
                  </a:srgbClr>
                </a:outerShdw>
              </a:effectLst>
              <a:latin typeface="Gill Sans MT" pitchFamily="34" charset="0"/>
            </a:endParaRPr>
          </a:p>
          <a:p>
            <a:pPr>
              <a:defRPr/>
            </a:pPr>
            <a:r>
              <a:rPr lang="en-US" sz="2400" b="1" dirty="0">
                <a:solidFill>
                  <a:schemeClr val="bg1"/>
                </a:solidFill>
                <a:effectLst>
                  <a:outerShdw blurRad="38100" dist="38100" dir="2700000" algn="tl">
                    <a:srgbClr val="000000">
                      <a:alpha val="43137"/>
                    </a:srgbClr>
                  </a:outerShdw>
                </a:effectLst>
                <a:latin typeface="Gill Sans MT" pitchFamily="34" charset="0"/>
              </a:rPr>
              <a:t>5. The barrier of ministry misplacement</a:t>
            </a:r>
          </a:p>
          <a:p>
            <a:pPr marL="609600" indent="-609600">
              <a:buClr>
                <a:schemeClr val="tx1"/>
              </a:buClr>
              <a:defRPr/>
            </a:pPr>
            <a:r>
              <a:rPr lang="en-US" b="1" dirty="0">
                <a:solidFill>
                  <a:schemeClr val="bg1"/>
                </a:solidFill>
                <a:effectLst>
                  <a:outerShdw blurRad="38100" dist="38100" dir="2700000" algn="tl">
                    <a:srgbClr val="000000">
                      <a:alpha val="43137"/>
                    </a:srgbClr>
                  </a:outerShdw>
                </a:effectLst>
                <a:latin typeface="Gill Sans MT" pitchFamily="34" charset="0"/>
              </a:rPr>
              <a:t>	</a:t>
            </a:r>
          </a:p>
          <a:p>
            <a:pPr>
              <a:defRPr/>
            </a:pPr>
            <a:r>
              <a:rPr lang="en-US" sz="2400" b="1" dirty="0">
                <a:solidFill>
                  <a:schemeClr val="bg1"/>
                </a:solidFill>
                <a:effectLst>
                  <a:outerShdw blurRad="38100" dist="38100" dir="2700000" algn="tl">
                    <a:srgbClr val="000000">
                      <a:alpha val="43137"/>
                    </a:srgbClr>
                  </a:outerShdw>
                </a:effectLst>
                <a:latin typeface="Gill Sans MT" pitchFamily="34" charset="0"/>
              </a:rPr>
              <a:t>6. The barrier of the pastoral care pastor</a:t>
            </a:r>
          </a:p>
        </p:txBody>
      </p:sp>
      <p:pic>
        <p:nvPicPr>
          <p:cNvPr id="6" name="Picture 5">
            <a:extLst>
              <a:ext uri="{FF2B5EF4-FFF2-40B4-BE49-F238E27FC236}">
                <a16:creationId xmlns:a16="http://schemas.microsoft.com/office/drawing/2014/main" id="{7F1951D4-2946-4180-811A-33B11FD34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pic>
        <p:nvPicPr>
          <p:cNvPr id="7" name="Picture 6" descr="A group of people jumping in the air&#10;&#10;Description generated with high confidence">
            <a:extLst>
              <a:ext uri="{FF2B5EF4-FFF2-40B4-BE49-F238E27FC236}">
                <a16:creationId xmlns:a16="http://schemas.microsoft.com/office/drawing/2014/main" id="{0F0E2ABE-0C7D-4599-83CB-9B1CA80F5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725" y="2877124"/>
            <a:ext cx="3043989" cy="2121339"/>
          </a:xfrm>
          <a:prstGeom prst="rect">
            <a:avLst/>
          </a:prstGeom>
        </p:spPr>
      </p:pic>
    </p:spTree>
    <p:extLst>
      <p:ext uri="{BB962C8B-B14F-4D97-AF65-F5344CB8AC3E}">
        <p14:creationId xmlns:p14="http://schemas.microsoft.com/office/powerpoint/2010/main" val="2180725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xfrm>
            <a:off x="1524000" y="391569"/>
            <a:ext cx="8763000" cy="1325562"/>
          </a:xfrm>
          <a:effectLst>
            <a:outerShdw dist="35921" dir="2700000" algn="ctr" rotWithShape="0">
              <a:schemeClr val="tx1"/>
            </a:outerShdw>
          </a:effectLst>
        </p:spPr>
        <p:txBody>
          <a:bodyPr/>
          <a:lstStyle/>
          <a:p>
            <a:pPr eaLnBrk="1" hangingPunct="1"/>
            <a:r>
              <a:rPr lang="en-US" altLang="en-US" sz="3600" b="1" dirty="0">
                <a:solidFill>
                  <a:schemeClr val="bg1"/>
                </a:solidFill>
                <a:latin typeface="Gill Sans MT" pitchFamily="34" charset="0"/>
              </a:rPr>
              <a:t>Growth Barriers </a:t>
            </a:r>
            <a:endParaRPr lang="en-US" altLang="en-US" sz="2400" b="1" dirty="0">
              <a:solidFill>
                <a:schemeClr val="bg1"/>
              </a:solidFill>
              <a:latin typeface="Gill Sans MT" pitchFamily="34" charset="0"/>
            </a:endParaRPr>
          </a:p>
        </p:txBody>
      </p:sp>
      <p:sp>
        <p:nvSpPr>
          <p:cNvPr id="16386" name="Slide Number Placeholder 5"/>
          <p:cNvSpPr>
            <a:spLocks noGrp="1"/>
          </p:cNvSpPr>
          <p:nvPr>
            <p:ph type="sldNum" sz="quarter" idx="12"/>
          </p:nvPr>
        </p:nvSpPr>
        <p:spPr/>
        <p:txBody>
          <a:bodyPr/>
          <a:lstStyle/>
          <a:p>
            <a:pPr>
              <a:defRPr/>
            </a:pPr>
            <a:fld id="{45C74732-0165-4426-B9FB-7F19BC16340E}" type="slidenum">
              <a:rPr lang="en-US">
                <a:latin typeface="Gill Sans MT" pitchFamily="34" charset="0"/>
              </a:rPr>
              <a:pPr>
                <a:defRPr/>
              </a:pPr>
              <a:t>25</a:t>
            </a:fld>
            <a:endParaRPr lang="en-US">
              <a:latin typeface="Gill Sans MT" pitchFamily="34" charset="0"/>
            </a:endParaRPr>
          </a:p>
        </p:txBody>
      </p:sp>
      <p:sp>
        <p:nvSpPr>
          <p:cNvPr id="5" name="TextBox 4"/>
          <p:cNvSpPr txBox="1"/>
          <p:nvPr/>
        </p:nvSpPr>
        <p:spPr>
          <a:xfrm>
            <a:off x="1238184" y="2040997"/>
            <a:ext cx="6673782" cy="4204228"/>
          </a:xfrm>
          <a:prstGeom prst="rect">
            <a:avLst/>
          </a:prstGeom>
          <a:noFill/>
        </p:spPr>
        <p:txBody>
          <a:bodyPr wrap="square">
            <a:spAutoFit/>
          </a:bodyPr>
          <a:lstStyle/>
          <a:p>
            <a:pPr>
              <a:lnSpc>
                <a:spcPct val="80000"/>
              </a:lnSpc>
              <a:defRPr/>
            </a:pPr>
            <a:endParaRPr lang="en-US" sz="3200" b="1" dirty="0">
              <a:solidFill>
                <a:schemeClr val="bg1"/>
              </a:solidFill>
              <a:effectLst>
                <a:outerShdw blurRad="38100" dist="38100" dir="2700000" algn="tl">
                  <a:srgbClr val="000000">
                    <a:alpha val="43137"/>
                  </a:srgbClr>
                </a:outerShdw>
              </a:effectLst>
              <a:latin typeface="Gill Sans MT" pitchFamily="34" charset="0"/>
            </a:endParaRPr>
          </a:p>
          <a:p>
            <a:pPr>
              <a:lnSpc>
                <a:spcPct val="80000"/>
              </a:lnSpc>
              <a:defRPr/>
            </a:pPr>
            <a:r>
              <a:rPr lang="en-US" sz="2400" b="1" dirty="0">
                <a:solidFill>
                  <a:schemeClr val="bg1"/>
                </a:solidFill>
                <a:effectLst>
                  <a:outerShdw blurRad="38100" dist="38100" dir="2700000" algn="tl">
                    <a:srgbClr val="000000">
                      <a:alpha val="43137"/>
                    </a:srgbClr>
                  </a:outerShdw>
                </a:effectLst>
                <a:latin typeface="Gill Sans MT" pitchFamily="34" charset="0"/>
              </a:rPr>
              <a:t>7. The barrier of biblical blindness</a:t>
            </a:r>
          </a:p>
          <a:p>
            <a:pPr marL="609600" indent="-609600">
              <a:lnSpc>
                <a:spcPct val="80000"/>
              </a:lnSpc>
              <a:buClr>
                <a:schemeClr val="tx1"/>
              </a:buClr>
              <a:defRPr/>
            </a:pPr>
            <a:r>
              <a:rPr lang="en-US" sz="2400" b="1" dirty="0">
                <a:solidFill>
                  <a:schemeClr val="bg1"/>
                </a:solidFill>
                <a:effectLst>
                  <a:outerShdw blurRad="38100" dist="38100" dir="2700000" algn="tl">
                    <a:srgbClr val="000000">
                      <a:alpha val="43137"/>
                    </a:srgbClr>
                  </a:outerShdw>
                </a:effectLst>
                <a:latin typeface="Gill Sans MT" pitchFamily="34" charset="0"/>
              </a:rPr>
              <a:t>	</a:t>
            </a:r>
          </a:p>
          <a:p>
            <a:pPr>
              <a:lnSpc>
                <a:spcPct val="80000"/>
              </a:lnSpc>
              <a:defRPr/>
            </a:pPr>
            <a:r>
              <a:rPr lang="en-US" sz="2400" b="1" dirty="0">
                <a:solidFill>
                  <a:schemeClr val="bg1"/>
                </a:solidFill>
                <a:effectLst>
                  <a:outerShdw blurRad="38100" dist="38100" dir="2700000" algn="tl">
                    <a:srgbClr val="000000">
                      <a:alpha val="43137"/>
                    </a:srgbClr>
                  </a:outerShdw>
                </a:effectLst>
                <a:latin typeface="Gill Sans MT" pitchFamily="34" charset="0"/>
              </a:rPr>
              <a:t>8. The barrier of small-church mentality</a:t>
            </a:r>
          </a:p>
          <a:p>
            <a:pPr>
              <a:lnSpc>
                <a:spcPct val="80000"/>
              </a:lnSpc>
              <a:defRPr/>
            </a:pPr>
            <a:endParaRPr lang="en-US" sz="2400" b="1" dirty="0">
              <a:solidFill>
                <a:schemeClr val="bg1"/>
              </a:solidFill>
              <a:effectLst>
                <a:outerShdw blurRad="38100" dist="38100" dir="2700000" algn="tl">
                  <a:srgbClr val="000000">
                    <a:alpha val="43137"/>
                  </a:srgbClr>
                </a:outerShdw>
              </a:effectLst>
              <a:latin typeface="Gill Sans MT" pitchFamily="34" charset="0"/>
            </a:endParaRPr>
          </a:p>
          <a:p>
            <a:pPr>
              <a:defRPr/>
            </a:pPr>
            <a:r>
              <a:rPr lang="en-US" sz="2400" b="1" dirty="0">
                <a:solidFill>
                  <a:schemeClr val="bg1"/>
                </a:solidFill>
                <a:effectLst>
                  <a:outerShdw blurRad="38100" dist="38100" dir="2700000" algn="tl">
                    <a:srgbClr val="000000">
                      <a:alpha val="43137"/>
                    </a:srgbClr>
                  </a:outerShdw>
                </a:effectLst>
                <a:latin typeface="Gill Sans MT" pitchFamily="34" charset="0"/>
              </a:rPr>
              <a:t>9. The barrier of the stepping-stone pastor</a:t>
            </a:r>
          </a:p>
          <a:p>
            <a:pPr marL="609600" indent="-609600">
              <a:buClr>
                <a:schemeClr val="tx1"/>
              </a:buClr>
              <a:defRPr/>
            </a:pPr>
            <a:r>
              <a:rPr lang="en-US" sz="2400" b="1" dirty="0">
                <a:solidFill>
                  <a:schemeClr val="bg1"/>
                </a:solidFill>
                <a:effectLst>
                  <a:outerShdw blurRad="38100" dist="38100" dir="2700000" algn="tl">
                    <a:srgbClr val="000000">
                      <a:alpha val="43137"/>
                    </a:srgbClr>
                  </a:outerShdw>
                </a:effectLst>
                <a:latin typeface="Gill Sans MT" pitchFamily="34" charset="0"/>
              </a:rPr>
              <a:t>	</a:t>
            </a:r>
          </a:p>
          <a:p>
            <a:pPr marL="609600" indent="-609600">
              <a:buClr>
                <a:schemeClr val="tx1"/>
              </a:buClr>
              <a:defRPr/>
            </a:pPr>
            <a:r>
              <a:rPr lang="en-US" sz="2400" b="1" dirty="0">
                <a:solidFill>
                  <a:schemeClr val="bg1"/>
                </a:solidFill>
                <a:effectLst>
                  <a:outerShdw blurRad="38100" dist="38100" dir="2700000" algn="tl">
                    <a:srgbClr val="000000">
                      <a:alpha val="43137"/>
                    </a:srgbClr>
                  </a:outerShdw>
                </a:effectLst>
                <a:latin typeface="Gill Sans MT" pitchFamily="34" charset="0"/>
              </a:rPr>
              <a:t>10. The barrier of staff shortage</a:t>
            </a:r>
          </a:p>
          <a:p>
            <a:pPr marL="609600" indent="-609600">
              <a:buClr>
                <a:schemeClr val="tx1"/>
              </a:buClr>
              <a:defRPr/>
            </a:pPr>
            <a:endParaRPr lang="en-US" sz="2400" b="1" dirty="0">
              <a:solidFill>
                <a:schemeClr val="bg1"/>
              </a:solidFill>
              <a:effectLst>
                <a:outerShdw blurRad="38100" dist="38100" dir="2700000" algn="tl">
                  <a:srgbClr val="000000">
                    <a:alpha val="43137"/>
                  </a:srgbClr>
                </a:outerShdw>
              </a:effectLst>
              <a:latin typeface="Gill Sans MT" pitchFamily="34" charset="0"/>
            </a:endParaRPr>
          </a:p>
          <a:p>
            <a:pPr marL="609600" indent="-609600">
              <a:buClr>
                <a:schemeClr val="tx1"/>
              </a:buClr>
              <a:defRPr/>
            </a:pPr>
            <a:r>
              <a:rPr lang="en-US" sz="2400" b="1" dirty="0">
                <a:solidFill>
                  <a:schemeClr val="bg1"/>
                </a:solidFill>
                <a:effectLst>
                  <a:outerShdw blurRad="38100" dist="38100" dir="2700000" algn="tl">
                    <a:srgbClr val="000000">
                      <a:alpha val="43137"/>
                    </a:srgbClr>
                  </a:outerShdw>
                </a:effectLst>
                <a:latin typeface="Gill Sans MT" pitchFamily="34" charset="0"/>
              </a:rPr>
              <a:t>11. The barrier of purposeless church</a:t>
            </a:r>
          </a:p>
          <a:p>
            <a:pPr marL="609600" indent="-609600">
              <a:lnSpc>
                <a:spcPct val="80000"/>
              </a:lnSpc>
              <a:buClr>
                <a:schemeClr val="tx1"/>
              </a:buClr>
              <a:defRPr/>
            </a:pPr>
            <a:endParaRPr lang="en-US" sz="2800" b="1" dirty="0">
              <a:solidFill>
                <a:schemeClr val="bg1"/>
              </a:solidFill>
              <a:effectLst>
                <a:outerShdw blurRad="38100" dist="38100" dir="2700000" algn="tl">
                  <a:srgbClr val="000000">
                    <a:alpha val="43137"/>
                  </a:srgbClr>
                </a:outerShdw>
              </a:effectLst>
              <a:latin typeface="Gill Sans MT" pitchFamily="34" charset="0"/>
            </a:endParaRPr>
          </a:p>
          <a:p>
            <a:pPr marL="609600" indent="-609600">
              <a:lnSpc>
                <a:spcPct val="80000"/>
              </a:lnSpc>
              <a:buClr>
                <a:schemeClr val="tx1"/>
              </a:buClr>
              <a:defRPr/>
            </a:pPr>
            <a:r>
              <a:rPr lang="en-US" sz="2800" b="1" dirty="0">
                <a:solidFill>
                  <a:schemeClr val="bg1"/>
                </a:solidFill>
                <a:effectLst>
                  <a:outerShdw blurRad="38100" dist="38100" dir="2700000" algn="tl">
                    <a:srgbClr val="000000">
                      <a:alpha val="43137"/>
                    </a:srgbClr>
                  </a:outerShdw>
                </a:effectLst>
                <a:latin typeface="Gill Sans MT" pitchFamily="34" charset="0"/>
              </a:rPr>
              <a:t>	</a:t>
            </a:r>
            <a:endParaRPr lang="en-US" sz="28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7366383F-0A01-48AB-8E68-9E2AD11BD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pic>
        <p:nvPicPr>
          <p:cNvPr id="7" name="Picture 6" descr="A group of people jumping in the air&#10;&#10;Description generated with high confidence">
            <a:extLst>
              <a:ext uri="{FF2B5EF4-FFF2-40B4-BE49-F238E27FC236}">
                <a16:creationId xmlns:a16="http://schemas.microsoft.com/office/drawing/2014/main" id="{3CA9A190-FDA0-46AC-B585-EE79DB9C5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725" y="2877124"/>
            <a:ext cx="3043989" cy="2121339"/>
          </a:xfrm>
          <a:prstGeom prst="rect">
            <a:avLst/>
          </a:prstGeom>
        </p:spPr>
      </p:pic>
    </p:spTree>
    <p:extLst>
      <p:ext uri="{BB962C8B-B14F-4D97-AF65-F5344CB8AC3E}">
        <p14:creationId xmlns:p14="http://schemas.microsoft.com/office/powerpoint/2010/main" val="258536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1397000" y="461872"/>
            <a:ext cx="8763000" cy="1325562"/>
          </a:xfrm>
          <a:effectLst>
            <a:outerShdw dist="35921" dir="2700000" algn="ctr" rotWithShape="0">
              <a:schemeClr val="tx1"/>
            </a:outerShdw>
          </a:effectLst>
        </p:spPr>
        <p:txBody>
          <a:bodyPr/>
          <a:lstStyle/>
          <a:p>
            <a:pPr eaLnBrk="1" hangingPunct="1"/>
            <a:r>
              <a:rPr lang="en-US" altLang="en-US" sz="3600" b="1" dirty="0">
                <a:solidFill>
                  <a:schemeClr val="bg1"/>
                </a:solidFill>
                <a:latin typeface="Gill Sans MT" pitchFamily="34" charset="0"/>
              </a:rPr>
              <a:t>Growth Barriers </a:t>
            </a:r>
            <a:endParaRPr lang="en-US" altLang="en-US" sz="2400" b="1" dirty="0">
              <a:solidFill>
                <a:schemeClr val="bg1"/>
              </a:solidFill>
              <a:latin typeface="Gill Sans MT" pitchFamily="34" charset="0"/>
            </a:endParaRPr>
          </a:p>
        </p:txBody>
      </p:sp>
      <p:sp>
        <p:nvSpPr>
          <p:cNvPr id="19458" name="Slide Number Placeholder 5"/>
          <p:cNvSpPr>
            <a:spLocks noGrp="1"/>
          </p:cNvSpPr>
          <p:nvPr>
            <p:ph type="sldNum" sz="quarter" idx="12"/>
          </p:nvPr>
        </p:nvSpPr>
        <p:spPr/>
        <p:txBody>
          <a:bodyPr/>
          <a:lstStyle/>
          <a:p>
            <a:pPr>
              <a:defRPr/>
            </a:pPr>
            <a:fld id="{87D9ECA6-B488-4746-83F7-074253881AE9}" type="slidenum">
              <a:rPr lang="en-US">
                <a:latin typeface="Gill Sans MT" pitchFamily="34" charset="0"/>
              </a:rPr>
              <a:pPr>
                <a:defRPr/>
              </a:pPr>
              <a:t>26</a:t>
            </a:fld>
            <a:endParaRPr lang="en-US">
              <a:latin typeface="Gill Sans MT" pitchFamily="34" charset="0"/>
            </a:endParaRPr>
          </a:p>
        </p:txBody>
      </p:sp>
      <p:sp>
        <p:nvSpPr>
          <p:cNvPr id="5" name="TextBox 4"/>
          <p:cNvSpPr txBox="1"/>
          <p:nvPr/>
        </p:nvSpPr>
        <p:spPr>
          <a:xfrm>
            <a:off x="1245186" y="2346731"/>
            <a:ext cx="6724532" cy="3416320"/>
          </a:xfrm>
          <a:prstGeom prst="rect">
            <a:avLst/>
          </a:prstGeom>
          <a:noFill/>
        </p:spPr>
        <p:txBody>
          <a:bodyPr wrap="square">
            <a:spAutoFit/>
          </a:bodyPr>
          <a:lstStyle/>
          <a:p>
            <a:pPr>
              <a:defRPr/>
            </a:pPr>
            <a:r>
              <a:rPr lang="en-US" sz="2400" b="1" dirty="0">
                <a:solidFill>
                  <a:schemeClr val="bg1"/>
                </a:solidFill>
                <a:effectLst>
                  <a:outerShdw blurRad="38100" dist="38100" dir="2700000" algn="tl">
                    <a:srgbClr val="000000">
                      <a:alpha val="43137"/>
                    </a:srgbClr>
                  </a:outerShdw>
                </a:effectLst>
                <a:latin typeface="Gill Sans MT" pitchFamily="34" charset="0"/>
              </a:rPr>
              <a:t>12. The barrier of ex-neighborhood church</a:t>
            </a:r>
          </a:p>
          <a:p>
            <a:pPr marL="609600" indent="-609600">
              <a:buClr>
                <a:schemeClr val="tx1"/>
              </a:buClr>
              <a:defRPr/>
            </a:pPr>
            <a:r>
              <a:rPr lang="en-US" sz="2400" b="1" dirty="0">
                <a:solidFill>
                  <a:schemeClr val="bg1"/>
                </a:solidFill>
                <a:effectLst>
                  <a:outerShdw blurRad="38100" dist="38100" dir="2700000" algn="tl">
                    <a:srgbClr val="000000">
                      <a:alpha val="43137"/>
                    </a:srgbClr>
                  </a:outerShdw>
                </a:effectLst>
                <a:latin typeface="Gill Sans MT" pitchFamily="34" charset="0"/>
              </a:rPr>
              <a:t>	</a:t>
            </a:r>
          </a:p>
          <a:p>
            <a:pPr marL="609600" indent="-609600">
              <a:buClr>
                <a:schemeClr val="tx1"/>
              </a:buClr>
              <a:defRPr/>
            </a:pPr>
            <a:r>
              <a:rPr lang="en-US" sz="2400" b="1" dirty="0">
                <a:solidFill>
                  <a:schemeClr val="bg1"/>
                </a:solidFill>
                <a:effectLst>
                  <a:outerShdw blurRad="38100" dist="38100" dir="2700000" algn="tl">
                    <a:srgbClr val="000000">
                      <a:alpha val="43137"/>
                    </a:srgbClr>
                  </a:outerShdw>
                </a:effectLst>
                <a:latin typeface="Gill Sans MT" pitchFamily="34" charset="0"/>
              </a:rPr>
              <a:t>13. The barrier of finite facilities</a:t>
            </a:r>
          </a:p>
          <a:p>
            <a:pPr marL="609600" indent="-609600">
              <a:buClr>
                <a:schemeClr val="tx1"/>
              </a:buClr>
              <a:defRPr/>
            </a:pPr>
            <a:endParaRPr lang="en-US" sz="2400" b="1" dirty="0">
              <a:solidFill>
                <a:schemeClr val="bg1"/>
              </a:solidFill>
              <a:effectLst>
                <a:outerShdw blurRad="38100" dist="38100" dir="2700000" algn="tl">
                  <a:srgbClr val="000000">
                    <a:alpha val="43137"/>
                  </a:srgbClr>
                </a:outerShdw>
              </a:effectLst>
              <a:latin typeface="Gill Sans MT" pitchFamily="34" charset="0"/>
            </a:endParaRPr>
          </a:p>
          <a:p>
            <a:pPr marL="609600" indent="-609600">
              <a:buClr>
                <a:schemeClr val="tx1"/>
              </a:buClr>
              <a:defRPr/>
            </a:pPr>
            <a:r>
              <a:rPr lang="en-US" sz="2400" b="1" dirty="0">
                <a:solidFill>
                  <a:schemeClr val="bg1"/>
                </a:solidFill>
                <a:effectLst>
                  <a:outerShdw blurRad="38100" dist="38100" dir="2700000" algn="tl">
                    <a:srgbClr val="000000">
                      <a:alpha val="43137"/>
                    </a:srgbClr>
                  </a:outerShdw>
                </a:effectLst>
                <a:latin typeface="Gill Sans MT" pitchFamily="34" charset="0"/>
              </a:rPr>
              <a:t>14. The barrier of “</a:t>
            </a:r>
            <a:r>
              <a:rPr lang="en-US" sz="2400" b="1" dirty="0" err="1">
                <a:solidFill>
                  <a:schemeClr val="bg1"/>
                </a:solidFill>
                <a:effectLst>
                  <a:outerShdw blurRad="38100" dist="38100" dir="2700000" algn="tl">
                    <a:srgbClr val="000000">
                      <a:alpha val="43137"/>
                    </a:srgbClr>
                  </a:outerShdw>
                </a:effectLst>
                <a:latin typeface="Gill Sans MT" pitchFamily="34" charset="0"/>
              </a:rPr>
              <a:t>funding</a:t>
            </a:r>
            <a:r>
              <a:rPr lang="en-US" sz="2400" b="1" u="sng" dirty="0" err="1">
                <a:solidFill>
                  <a:schemeClr val="bg1"/>
                </a:solidFill>
                <a:effectLst>
                  <a:outerShdw blurRad="38100" dist="38100" dir="2700000" algn="tl">
                    <a:srgbClr val="000000">
                      <a:alpha val="43137"/>
                    </a:srgbClr>
                  </a:outerShdw>
                </a:effectLst>
                <a:latin typeface="Gill Sans MT" pitchFamily="34" charset="0"/>
              </a:rPr>
              <a:t>itis</a:t>
            </a:r>
            <a:r>
              <a:rPr lang="en-US" sz="2400" b="1" dirty="0">
                <a:solidFill>
                  <a:schemeClr val="bg1"/>
                </a:solidFill>
                <a:effectLst>
                  <a:outerShdw blurRad="38100" dist="38100" dir="2700000" algn="tl">
                    <a:srgbClr val="000000">
                      <a:alpha val="43137"/>
                    </a:srgbClr>
                  </a:outerShdw>
                </a:effectLst>
                <a:latin typeface="Gill Sans MT" pitchFamily="34" charset="0"/>
              </a:rPr>
              <a:t>”</a:t>
            </a:r>
          </a:p>
          <a:p>
            <a:pPr marL="609600" indent="-609600">
              <a:buClr>
                <a:schemeClr val="tx1"/>
              </a:buClr>
              <a:defRPr/>
            </a:pPr>
            <a:endParaRPr lang="en-US" sz="2400" b="1" dirty="0">
              <a:solidFill>
                <a:schemeClr val="bg1"/>
              </a:solidFill>
              <a:effectLst>
                <a:outerShdw blurRad="38100" dist="38100" dir="2700000" algn="tl">
                  <a:srgbClr val="000000">
                    <a:alpha val="43137"/>
                  </a:srgbClr>
                </a:outerShdw>
              </a:effectLst>
              <a:latin typeface="Gill Sans MT" pitchFamily="34" charset="0"/>
            </a:endParaRPr>
          </a:p>
          <a:p>
            <a:pPr>
              <a:defRPr/>
            </a:pPr>
            <a:r>
              <a:rPr lang="en-US" sz="2400" b="1" dirty="0">
                <a:solidFill>
                  <a:schemeClr val="bg1"/>
                </a:solidFill>
                <a:effectLst>
                  <a:outerShdw blurRad="38100" dist="38100" dir="2700000" algn="tl">
                    <a:srgbClr val="000000">
                      <a:alpha val="43137"/>
                    </a:srgbClr>
                  </a:outerShdw>
                </a:effectLst>
                <a:latin typeface="Gill Sans MT" pitchFamily="34" charset="0"/>
              </a:rPr>
              <a:t>15. The barrier of a dissenting minority</a:t>
            </a:r>
          </a:p>
          <a:p>
            <a:pPr marL="609600" indent="-609600">
              <a:buClr>
                <a:schemeClr val="tx1"/>
              </a:buClr>
              <a:defRPr/>
            </a:pPr>
            <a:endParaRPr lang="en-US" sz="2400" b="1" dirty="0">
              <a:solidFill>
                <a:schemeClr val="bg1"/>
              </a:solidFill>
              <a:effectLst>
                <a:outerShdw blurRad="38100" dist="38100" dir="2700000" algn="tl">
                  <a:srgbClr val="000000">
                    <a:alpha val="43137"/>
                  </a:srgbClr>
                </a:outerShdw>
              </a:effectLst>
              <a:latin typeface="Gill Sans MT" pitchFamily="34" charset="0"/>
            </a:endParaRPr>
          </a:p>
          <a:p>
            <a:pPr marL="609600" indent="-609600">
              <a:buClr>
                <a:schemeClr val="tx1"/>
              </a:buClr>
              <a:defRPr/>
            </a:pPr>
            <a:r>
              <a:rPr lang="en-US" sz="2400" b="1" dirty="0">
                <a:solidFill>
                  <a:schemeClr val="bg1"/>
                </a:solidFill>
                <a:effectLst>
                  <a:outerShdw blurRad="38100" dist="38100" dir="2700000" algn="tl">
                    <a:srgbClr val="000000">
                      <a:alpha val="43137"/>
                    </a:srgbClr>
                  </a:outerShdw>
                </a:effectLst>
                <a:latin typeface="Gill Sans MT" pitchFamily="34" charset="0"/>
              </a:rPr>
              <a:t>16. The barrier of the ghost town</a:t>
            </a:r>
          </a:p>
        </p:txBody>
      </p:sp>
      <p:pic>
        <p:nvPicPr>
          <p:cNvPr id="6" name="Picture 5">
            <a:extLst>
              <a:ext uri="{FF2B5EF4-FFF2-40B4-BE49-F238E27FC236}">
                <a16:creationId xmlns:a16="http://schemas.microsoft.com/office/drawing/2014/main" id="{3480D1E1-D1C5-4679-B437-BC736E328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pic>
        <p:nvPicPr>
          <p:cNvPr id="7" name="Picture 6" descr="A group of people jumping in the air&#10;&#10;Description generated with high confidence">
            <a:extLst>
              <a:ext uri="{FF2B5EF4-FFF2-40B4-BE49-F238E27FC236}">
                <a16:creationId xmlns:a16="http://schemas.microsoft.com/office/drawing/2014/main" id="{168F24B1-FD96-4825-BB87-82A28D0FF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725" y="2877124"/>
            <a:ext cx="3043989" cy="2121339"/>
          </a:xfrm>
          <a:prstGeom prst="rect">
            <a:avLst/>
          </a:prstGeom>
        </p:spPr>
      </p:pic>
    </p:spTree>
    <p:extLst>
      <p:ext uri="{BB962C8B-B14F-4D97-AF65-F5344CB8AC3E}">
        <p14:creationId xmlns:p14="http://schemas.microsoft.com/office/powerpoint/2010/main" val="3317417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27</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graphicFrame>
        <p:nvGraphicFramePr>
          <p:cNvPr id="2" name="Diagram 1"/>
          <p:cNvGraphicFramePr/>
          <p:nvPr>
            <p:extLst>
              <p:ext uri="{D42A27DB-BD31-4B8C-83A1-F6EECF244321}">
                <p14:modId xmlns:p14="http://schemas.microsoft.com/office/powerpoint/2010/main" val="619135451"/>
              </p:ext>
            </p:extLst>
          </p:nvPr>
        </p:nvGraphicFramePr>
        <p:xfrm>
          <a:off x="3048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Session #1 Outline</a:t>
            </a:r>
          </a:p>
        </p:txBody>
      </p:sp>
      <p:pic>
        <p:nvPicPr>
          <p:cNvPr id="7" name="Picture 6">
            <a:extLst>
              <a:ext uri="{FF2B5EF4-FFF2-40B4-BE49-F238E27FC236}">
                <a16:creationId xmlns:a16="http://schemas.microsoft.com/office/drawing/2014/main" id="{E4C680C3-4FB2-4AAA-974C-1B70654B5E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388227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3515" y="441262"/>
            <a:ext cx="8229600" cy="1143000"/>
          </a:xfrm>
        </p:spPr>
        <p:txBody>
          <a:bodyPr/>
          <a:lstStyle/>
          <a:p>
            <a:r>
              <a:rPr lang="en-US" sz="3600" b="1" dirty="0">
                <a:solidFill>
                  <a:schemeClr val="bg1"/>
                </a:solidFill>
              </a:rPr>
              <a:t>Future Trends Report Overview</a:t>
            </a:r>
          </a:p>
        </p:txBody>
      </p:sp>
      <p:sp>
        <p:nvSpPr>
          <p:cNvPr id="4" name="Slide Number Placeholder 3"/>
          <p:cNvSpPr>
            <a:spLocks noGrp="1"/>
          </p:cNvSpPr>
          <p:nvPr>
            <p:ph type="sldNum" sz="quarter" idx="12"/>
          </p:nvPr>
        </p:nvSpPr>
        <p:spPr/>
        <p:txBody>
          <a:bodyPr/>
          <a:lstStyle/>
          <a:p>
            <a:pPr>
              <a:defRPr/>
            </a:pPr>
            <a:fld id="{FE6E1054-4447-4404-9FA4-978379A892FC}" type="slidenum">
              <a:rPr lang="en-US">
                <a:solidFill>
                  <a:srgbClr val="000000"/>
                </a:solidFill>
                <a:latin typeface="Gill Sans MT"/>
              </a:rPr>
              <a:pPr>
                <a:defRPr/>
              </a:pPr>
              <a:t>28</a:t>
            </a:fld>
            <a:endParaRPr lang="en-US" dirty="0">
              <a:solidFill>
                <a:srgbClr val="000000"/>
              </a:solidFill>
              <a:latin typeface="Gill Sans M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133600"/>
            <a:ext cx="3191278" cy="4114800"/>
          </a:xfrm>
          <a:prstGeom prst="rect">
            <a:avLst/>
          </a:prstGeom>
        </p:spPr>
      </p:pic>
      <p:sp>
        <p:nvSpPr>
          <p:cNvPr id="7" name="TextBox 6"/>
          <p:cNvSpPr txBox="1"/>
          <p:nvPr/>
        </p:nvSpPr>
        <p:spPr>
          <a:xfrm>
            <a:off x="5867401" y="2286001"/>
            <a:ext cx="6085320" cy="4216539"/>
          </a:xfrm>
          <a:prstGeom prst="rect">
            <a:avLst/>
          </a:prstGeom>
          <a:noFill/>
        </p:spPr>
        <p:txBody>
          <a:bodyPr wrap="none" rtlCol="0">
            <a:spAutoFit/>
          </a:bodyPr>
          <a:lstStyle/>
          <a:p>
            <a:pPr>
              <a:buClr>
                <a:srgbClr val="000000"/>
              </a:buClr>
            </a:pPr>
            <a:r>
              <a:rPr lang="en-US" sz="2000" b="1" u="sng" kern="0" dirty="0">
                <a:solidFill>
                  <a:srgbClr val="FFFFFF"/>
                </a:solidFill>
                <a:effectLst>
                  <a:outerShdw blurRad="38100" dist="38100" dir="2700000" algn="tl">
                    <a:srgbClr val="000000">
                      <a:alpha val="43137"/>
                    </a:srgbClr>
                  </a:outerShdw>
                </a:effectLst>
                <a:latin typeface="Gill Sans MT"/>
              </a:rPr>
              <a:t>Our 2010 Report: </a:t>
            </a:r>
          </a:p>
          <a:p>
            <a:pPr>
              <a:buClr>
                <a:srgbClr val="000000"/>
              </a:buClr>
            </a:pPr>
            <a:endParaRPr lang="en-US" sz="2000" b="1" kern="0" dirty="0">
              <a:solidFill>
                <a:srgbClr val="FFFFFF"/>
              </a:solidFill>
              <a:effectLst>
                <a:outerShdw blurRad="38100" dist="38100" dir="2700000" algn="tl">
                  <a:srgbClr val="000000">
                    <a:alpha val="43137"/>
                  </a:srgbClr>
                </a:outerShdw>
              </a:effectLst>
              <a:latin typeface="Gill Sans MT"/>
            </a:endParaRPr>
          </a:p>
          <a:p>
            <a:pPr>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Survey of Society and Church Central</a:t>
            </a:r>
          </a:p>
          <a:p>
            <a:pPr>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                                  (now biblicalleadership.com) </a:t>
            </a:r>
          </a:p>
          <a:p>
            <a:pPr>
              <a:buClr>
                <a:srgbClr val="000000"/>
              </a:buClr>
            </a:pPr>
            <a:endParaRPr lang="en-US" sz="2000" b="1" kern="0" dirty="0">
              <a:solidFill>
                <a:srgbClr val="FFFFFF"/>
              </a:solidFill>
              <a:effectLst>
                <a:outerShdw blurRad="38100" dist="38100" dir="2700000" algn="tl">
                  <a:srgbClr val="000000">
                    <a:alpha val="43137"/>
                  </a:srgbClr>
                </a:outerShdw>
              </a:effectLst>
              <a:latin typeface="Gill Sans MT"/>
            </a:endParaRPr>
          </a:p>
          <a:p>
            <a:pPr>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320 consultants    515 pastors</a:t>
            </a:r>
          </a:p>
          <a:p>
            <a:pPr>
              <a:buClr>
                <a:srgbClr val="000000"/>
              </a:buClr>
            </a:pPr>
            <a:endParaRPr lang="en-US" sz="2000" b="1" kern="0" dirty="0">
              <a:solidFill>
                <a:srgbClr val="FFFFFF"/>
              </a:solidFill>
              <a:effectLst>
                <a:outerShdw blurRad="38100" dist="38100" dir="2700000" algn="tl">
                  <a:srgbClr val="000000">
                    <a:alpha val="43137"/>
                  </a:srgbClr>
                </a:outerShdw>
              </a:effectLst>
              <a:latin typeface="Gill Sans MT"/>
            </a:endParaRPr>
          </a:p>
          <a:p>
            <a:pPr>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Essays by established consultants</a:t>
            </a:r>
          </a:p>
          <a:p>
            <a:pPr>
              <a:buClr>
                <a:srgbClr val="000000"/>
              </a:buClr>
            </a:pPr>
            <a:endParaRPr lang="en-US" sz="2000" b="1" kern="0" dirty="0">
              <a:solidFill>
                <a:srgbClr val="FFFFFF"/>
              </a:solidFill>
              <a:effectLst>
                <a:outerShdw blurRad="38100" dist="38100" dir="2700000" algn="tl">
                  <a:srgbClr val="000000">
                    <a:alpha val="43137"/>
                  </a:srgbClr>
                </a:outerShdw>
              </a:effectLst>
              <a:latin typeface="Gill Sans MT"/>
            </a:endParaRPr>
          </a:p>
          <a:p>
            <a:pPr>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Free with Society Membership</a:t>
            </a:r>
          </a:p>
          <a:p>
            <a:pPr>
              <a:buClr>
                <a:srgbClr val="000000"/>
              </a:buClr>
            </a:pPr>
            <a:endParaRPr lang="en-US" sz="2000" b="1" kern="0" dirty="0">
              <a:solidFill>
                <a:srgbClr val="FFFFFF"/>
              </a:solidFill>
              <a:effectLst>
                <a:outerShdw blurRad="38100" dist="38100" dir="2700000" algn="tl">
                  <a:srgbClr val="000000">
                    <a:alpha val="43137"/>
                  </a:srgbClr>
                </a:outerShdw>
              </a:effectLst>
              <a:latin typeface="Gill Sans MT"/>
            </a:endParaRPr>
          </a:p>
          <a:p>
            <a:pPr>
              <a:buClr>
                <a:srgbClr val="000000"/>
              </a:buClr>
            </a:pPr>
            <a:r>
              <a:rPr lang="en-US" sz="2400" b="1" kern="0" dirty="0">
                <a:solidFill>
                  <a:srgbClr val="FFC000"/>
                </a:solidFill>
                <a:effectLst>
                  <a:outerShdw blurRad="38100" dist="38100" dir="2700000" algn="tl">
                    <a:srgbClr val="000000">
                      <a:alpha val="43137"/>
                    </a:srgbClr>
                  </a:outerShdw>
                </a:effectLst>
                <a:latin typeface="Gill Sans MT"/>
              </a:rPr>
              <a:t>Updated Summer 2017</a:t>
            </a:r>
          </a:p>
          <a:p>
            <a:pPr>
              <a:buClr>
                <a:srgbClr val="000000"/>
              </a:buClr>
            </a:pPr>
            <a:endParaRPr lang="en-US" sz="2400" b="1" kern="0" dirty="0">
              <a:solidFill>
                <a:srgbClr val="FFFFFF"/>
              </a:solidFill>
              <a:effectLst>
                <a:outerShdw blurRad="38100" dist="38100" dir="2700000" algn="tl">
                  <a:srgbClr val="000000">
                    <a:alpha val="43137"/>
                  </a:srgbClr>
                </a:outerShdw>
              </a:effectLst>
              <a:latin typeface="Gill Sans MT"/>
            </a:endParaRPr>
          </a:p>
        </p:txBody>
      </p:sp>
      <p:pic>
        <p:nvPicPr>
          <p:cNvPr id="8" name="Picture 7">
            <a:extLst>
              <a:ext uri="{FF2B5EF4-FFF2-40B4-BE49-F238E27FC236}">
                <a16:creationId xmlns:a16="http://schemas.microsoft.com/office/drawing/2014/main" id="{DA36B95A-0BFA-4FAE-B0CB-4E8248475B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182041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1372" y="439783"/>
            <a:ext cx="8229600" cy="1143000"/>
          </a:xfrm>
        </p:spPr>
        <p:txBody>
          <a:bodyPr/>
          <a:lstStyle/>
          <a:p>
            <a:r>
              <a:rPr lang="en-US" sz="3600" b="1" dirty="0">
                <a:solidFill>
                  <a:schemeClr val="bg1"/>
                </a:solidFill>
              </a:rPr>
              <a:t>Future Trends Report Overview</a:t>
            </a:r>
          </a:p>
        </p:txBody>
      </p:sp>
      <p:sp>
        <p:nvSpPr>
          <p:cNvPr id="4" name="Slide Number Placeholder 3"/>
          <p:cNvSpPr>
            <a:spLocks noGrp="1"/>
          </p:cNvSpPr>
          <p:nvPr>
            <p:ph type="sldNum" sz="quarter" idx="12"/>
          </p:nvPr>
        </p:nvSpPr>
        <p:spPr/>
        <p:txBody>
          <a:bodyPr/>
          <a:lstStyle/>
          <a:p>
            <a:pPr>
              <a:defRPr/>
            </a:pPr>
            <a:fld id="{FE6E1054-4447-4404-9FA4-978379A892FC}" type="slidenum">
              <a:rPr lang="en-US">
                <a:solidFill>
                  <a:srgbClr val="000000"/>
                </a:solidFill>
                <a:latin typeface="Gill Sans MT"/>
              </a:rPr>
              <a:pPr>
                <a:defRPr/>
              </a:pPr>
              <a:t>29</a:t>
            </a:fld>
            <a:endParaRPr lang="en-US" dirty="0">
              <a:solidFill>
                <a:srgbClr val="000000"/>
              </a:solidFill>
              <a:latin typeface="Gill Sans MT"/>
            </a:endParaRPr>
          </a:p>
        </p:txBody>
      </p:sp>
      <p:sp>
        <p:nvSpPr>
          <p:cNvPr id="7" name="TextBox 6"/>
          <p:cNvSpPr txBox="1"/>
          <p:nvPr/>
        </p:nvSpPr>
        <p:spPr>
          <a:xfrm>
            <a:off x="5867401" y="2280844"/>
            <a:ext cx="4777270" cy="3847207"/>
          </a:xfrm>
          <a:prstGeom prst="rect">
            <a:avLst/>
          </a:prstGeom>
          <a:noFill/>
        </p:spPr>
        <p:txBody>
          <a:bodyPr wrap="none" rtlCol="0">
            <a:spAutoFit/>
          </a:bodyPr>
          <a:lstStyle/>
          <a:p>
            <a:pPr>
              <a:buClr>
                <a:srgbClr val="000000"/>
              </a:buClr>
            </a:pPr>
            <a:r>
              <a:rPr lang="en-US" sz="2000" b="1" u="sng" kern="0" dirty="0">
                <a:solidFill>
                  <a:srgbClr val="FFFFFF"/>
                </a:solidFill>
                <a:effectLst>
                  <a:outerShdw blurRad="38100" dist="38100" dir="2700000" algn="tl">
                    <a:srgbClr val="000000">
                      <a:alpha val="43137"/>
                    </a:srgbClr>
                  </a:outerShdw>
                </a:effectLst>
                <a:latin typeface="Gill Sans MT"/>
              </a:rPr>
              <a:t>Our 2017 Update Report: </a:t>
            </a:r>
          </a:p>
          <a:p>
            <a:pPr>
              <a:buClr>
                <a:srgbClr val="000000"/>
              </a:buClr>
            </a:pPr>
            <a:endParaRPr lang="en-US" sz="2000" b="1" kern="0" dirty="0">
              <a:solidFill>
                <a:srgbClr val="FFFFFF"/>
              </a:solidFill>
              <a:effectLst>
                <a:outerShdw blurRad="38100" dist="38100" dir="2700000" algn="tl">
                  <a:srgbClr val="000000">
                    <a:alpha val="43137"/>
                  </a:srgbClr>
                </a:outerShdw>
              </a:effectLst>
              <a:latin typeface="Gill Sans MT"/>
            </a:endParaRPr>
          </a:p>
          <a:p>
            <a:pPr>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Survey of Society and Church Central </a:t>
            </a:r>
          </a:p>
          <a:p>
            <a:pPr>
              <a:buClr>
                <a:srgbClr val="000000"/>
              </a:buClr>
            </a:pPr>
            <a:endParaRPr lang="en-US" sz="2000" b="1" kern="0" dirty="0">
              <a:solidFill>
                <a:srgbClr val="FFFFFF"/>
              </a:solidFill>
              <a:effectLst>
                <a:outerShdw blurRad="38100" dist="38100" dir="2700000" algn="tl">
                  <a:srgbClr val="000000">
                    <a:alpha val="43137"/>
                  </a:srgbClr>
                </a:outerShdw>
              </a:effectLst>
              <a:latin typeface="Gill Sans MT"/>
            </a:endParaRPr>
          </a:p>
          <a:p>
            <a:pPr>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Repeated all of the 2010 questions</a:t>
            </a:r>
          </a:p>
          <a:p>
            <a:pPr>
              <a:buClr>
                <a:srgbClr val="000000"/>
              </a:buClr>
            </a:pPr>
            <a:endParaRPr lang="en-US" sz="2000" b="1" kern="0" dirty="0">
              <a:solidFill>
                <a:srgbClr val="FFFFFF"/>
              </a:solidFill>
              <a:effectLst>
                <a:outerShdw blurRad="38100" dist="38100" dir="2700000" algn="tl">
                  <a:srgbClr val="000000">
                    <a:alpha val="43137"/>
                  </a:srgbClr>
                </a:outerShdw>
              </a:effectLst>
              <a:latin typeface="Gill Sans MT"/>
            </a:endParaRPr>
          </a:p>
          <a:p>
            <a:pPr>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Added more questions</a:t>
            </a:r>
          </a:p>
          <a:p>
            <a:pPr>
              <a:buClr>
                <a:srgbClr val="000000"/>
              </a:buClr>
            </a:pPr>
            <a:endParaRPr lang="en-US" sz="2000" b="1" kern="0" dirty="0">
              <a:solidFill>
                <a:srgbClr val="FFFFFF"/>
              </a:solidFill>
              <a:effectLst>
                <a:outerShdw blurRad="38100" dist="38100" dir="2700000" algn="tl">
                  <a:srgbClr val="000000">
                    <a:alpha val="43137"/>
                  </a:srgbClr>
                </a:outerShdw>
              </a:effectLst>
              <a:latin typeface="Gill Sans MT"/>
            </a:endParaRPr>
          </a:p>
          <a:p>
            <a:pPr>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No Essays </a:t>
            </a:r>
          </a:p>
          <a:p>
            <a:pPr>
              <a:buClr>
                <a:srgbClr val="000000"/>
              </a:buClr>
            </a:pPr>
            <a:endParaRPr lang="en-US" sz="2000" b="1" kern="0" dirty="0">
              <a:solidFill>
                <a:srgbClr val="FFFFFF"/>
              </a:solidFill>
              <a:effectLst>
                <a:outerShdw blurRad="38100" dist="38100" dir="2700000" algn="tl">
                  <a:srgbClr val="000000">
                    <a:alpha val="43137"/>
                  </a:srgbClr>
                </a:outerShdw>
              </a:effectLst>
              <a:latin typeface="Gill Sans MT"/>
            </a:endParaRPr>
          </a:p>
          <a:p>
            <a:pPr>
              <a:buClr>
                <a:srgbClr val="000000"/>
              </a:buClr>
            </a:pPr>
            <a:r>
              <a:rPr lang="en-US" sz="2000" b="1" kern="0" dirty="0">
                <a:solidFill>
                  <a:srgbClr val="FFFFFF"/>
                </a:solidFill>
                <a:effectLst>
                  <a:outerShdw blurRad="38100" dist="38100" dir="2700000" algn="tl">
                    <a:srgbClr val="000000">
                      <a:alpha val="43137"/>
                    </a:srgbClr>
                  </a:outerShdw>
                </a:effectLst>
                <a:latin typeface="Gill Sans MT"/>
              </a:rPr>
              <a:t>Free with Society Membership</a:t>
            </a:r>
            <a:endParaRPr lang="en-US" sz="2400" b="1" kern="0" dirty="0">
              <a:solidFill>
                <a:srgbClr val="FFFFFF"/>
              </a:solidFill>
              <a:effectLst>
                <a:outerShdw blurRad="38100" dist="38100" dir="2700000" algn="tl">
                  <a:srgbClr val="000000">
                    <a:alpha val="43137"/>
                  </a:srgbClr>
                </a:outerShdw>
              </a:effectLst>
              <a:latin typeface="Gill Sans MT"/>
            </a:endParaRPr>
          </a:p>
          <a:p>
            <a:pPr marL="342900" indent="-342900">
              <a:buClr>
                <a:srgbClr val="000000"/>
              </a:buClr>
              <a:buFont typeface="Wingdings" panose="05000000000000000000" pitchFamily="2" charset="2"/>
              <a:buChar char="Ø"/>
            </a:pPr>
            <a:endParaRPr lang="en-US" sz="2400" b="1" kern="0" dirty="0">
              <a:solidFill>
                <a:srgbClr val="FFFFFF"/>
              </a:solidFill>
              <a:effectLst>
                <a:outerShdw blurRad="38100" dist="38100" dir="2700000" algn="tl">
                  <a:srgbClr val="000000">
                    <a:alpha val="43137"/>
                  </a:srgbClr>
                </a:outerShdw>
              </a:effectLst>
              <a:latin typeface="Gill Sans MT"/>
            </a:endParaRPr>
          </a:p>
        </p:txBody>
      </p:sp>
      <p:pic>
        <p:nvPicPr>
          <p:cNvPr id="3" name="Picture 2" descr="A close up of a sign&#10;&#10;Description generated with high confidence">
            <a:extLst>
              <a:ext uri="{FF2B5EF4-FFF2-40B4-BE49-F238E27FC236}">
                <a16:creationId xmlns:a16="http://schemas.microsoft.com/office/drawing/2014/main" id="{69210FB1-42FE-42EE-A9DF-B4DF7DEBD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133600"/>
            <a:ext cx="3200400" cy="4141694"/>
          </a:xfrm>
          <a:prstGeom prst="rect">
            <a:avLst/>
          </a:prstGeom>
        </p:spPr>
      </p:pic>
      <p:pic>
        <p:nvPicPr>
          <p:cNvPr id="6" name="Picture 5">
            <a:extLst>
              <a:ext uri="{FF2B5EF4-FFF2-40B4-BE49-F238E27FC236}">
                <a16:creationId xmlns:a16="http://schemas.microsoft.com/office/drawing/2014/main" id="{7B1E2364-5B91-4C3A-8BB0-6225ABCEA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32743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3</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3" name="Rectangle 2"/>
          <p:cNvSpPr/>
          <p:nvPr/>
        </p:nvSpPr>
        <p:spPr>
          <a:xfrm>
            <a:off x="4016884" y="4005348"/>
            <a:ext cx="6447829" cy="923330"/>
          </a:xfrm>
          <a:prstGeom prst="rect">
            <a:avLst/>
          </a:prstGeom>
        </p:spPr>
        <p:txBody>
          <a:bodyPr wrap="square">
            <a:spAutoFit/>
          </a:bodyPr>
          <a:lstStyle/>
          <a:p>
            <a:r>
              <a:rPr lang="en-US" b="1" u="sng" dirty="0">
                <a:solidFill>
                  <a:schemeClr val="bg1"/>
                </a:solidFill>
              </a:rPr>
              <a:t>Optional follow-up individual discussions with the Society President </a:t>
            </a:r>
            <a:r>
              <a:rPr lang="en-US" dirty="0">
                <a:solidFill>
                  <a:schemeClr val="bg1"/>
                </a:solidFill>
              </a:rPr>
              <a:t>You are welcome to contact the Society President for follow up discussions by phone or email after each online webinar.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7895" y="4188339"/>
            <a:ext cx="2218944" cy="2056886"/>
          </a:xfrm>
          <a:prstGeom prst="rect">
            <a:avLst/>
          </a:prstGeom>
          <a:ln w="38100">
            <a:solidFill>
              <a:schemeClr val="tx1"/>
            </a:solidFill>
          </a:ln>
        </p:spPr>
      </p:pic>
      <p:sp>
        <p:nvSpPr>
          <p:cNvPr id="7" name="Rectangle 6"/>
          <p:cNvSpPr/>
          <p:nvPr/>
        </p:nvSpPr>
        <p:spPr>
          <a:xfrm>
            <a:off x="1362391" y="1840602"/>
            <a:ext cx="9361714" cy="1938992"/>
          </a:xfrm>
          <a:prstGeom prst="rect">
            <a:avLst/>
          </a:prstGeom>
        </p:spPr>
        <p:txBody>
          <a:bodyPr wrap="square">
            <a:spAutoFit/>
          </a:bodyPr>
          <a:lstStyle/>
          <a:p>
            <a:pPr lvl="0"/>
            <a:r>
              <a:rPr lang="en-US" sz="2000" b="1" u="sng" dirty="0">
                <a:solidFill>
                  <a:schemeClr val="bg1"/>
                </a:solidFill>
              </a:rPr>
              <a:t>Reporting requirement if you want credit toward certification</a:t>
            </a:r>
            <a:endParaRPr lang="en-US" sz="2000" u="sng" dirty="0">
              <a:solidFill>
                <a:schemeClr val="bg1"/>
              </a:solidFill>
            </a:endParaRPr>
          </a:p>
          <a:p>
            <a:r>
              <a:rPr lang="en-US" sz="2000" dirty="0">
                <a:solidFill>
                  <a:schemeClr val="bg1"/>
                </a:solidFill>
              </a:rPr>
              <a:t>If you intend to pursue certification with the Society, and you miss a live session,  listen to the recording and write a 400-500 word summary of the session (approx. one page,  single space, 11-pt font).  Write what you liked, or disliked, and how this may help you with your church consulting goals. The summary must be emailed to the Society President for review and approval. </a:t>
            </a:r>
          </a:p>
        </p:txBody>
      </p:sp>
      <p:sp>
        <p:nvSpPr>
          <p:cNvPr id="6" name="TextBox 5"/>
          <p:cNvSpPr txBox="1"/>
          <p:nvPr/>
        </p:nvSpPr>
        <p:spPr>
          <a:xfrm>
            <a:off x="2757489" y="661493"/>
            <a:ext cx="6255239" cy="825675"/>
          </a:xfrm>
          <a:prstGeom prst="rect">
            <a:avLst/>
          </a:prstGeom>
          <a:noFill/>
        </p:spPr>
        <p:txBody>
          <a:bodyPr wrap="none" rtlCol="0">
            <a:spAutoFit/>
          </a:bodyPr>
          <a:lstStyle/>
          <a:p>
            <a:pPr marL="990600" indent="-533400" algn="ctr">
              <a:lnSpc>
                <a:spcPct val="150000"/>
              </a:lnSpc>
              <a:spcBef>
                <a:spcPct val="20000"/>
              </a:spcBef>
              <a:buClr>
                <a:schemeClr val="tx1"/>
              </a:buClr>
            </a:pPr>
            <a:r>
              <a:rPr lang="en-US" sz="3600" b="1" kern="0" dirty="0">
                <a:solidFill>
                  <a:schemeClr val="bg1"/>
                </a:solidFill>
                <a:effectLst>
                  <a:outerShdw blurRad="38100" dist="38100" dir="2700000" algn="tl">
                    <a:srgbClr val="000000">
                      <a:alpha val="43137"/>
                    </a:srgbClr>
                  </a:outerShdw>
                </a:effectLst>
                <a:latin typeface="+mj-lt"/>
              </a:rPr>
              <a:t>Introductory Information </a:t>
            </a:r>
          </a:p>
        </p:txBody>
      </p:sp>
      <p:sp>
        <p:nvSpPr>
          <p:cNvPr id="8" name="TextBox 7">
            <a:extLst>
              <a:ext uri="{FF2B5EF4-FFF2-40B4-BE49-F238E27FC236}">
                <a16:creationId xmlns:a16="http://schemas.microsoft.com/office/drawing/2014/main" id="{A4285FF5-AE2E-40A4-84F8-F4B7C8216359}"/>
              </a:ext>
            </a:extLst>
          </p:cNvPr>
          <p:cNvSpPr txBox="1"/>
          <p:nvPr/>
        </p:nvSpPr>
        <p:spPr>
          <a:xfrm>
            <a:off x="4016884" y="5154432"/>
            <a:ext cx="6707221" cy="923330"/>
          </a:xfrm>
          <a:prstGeom prst="rect">
            <a:avLst/>
          </a:prstGeom>
          <a:noFill/>
        </p:spPr>
        <p:txBody>
          <a:bodyPr wrap="none" rtlCol="0">
            <a:spAutoFit/>
          </a:bodyPr>
          <a:lstStyle/>
          <a:p>
            <a:pPr lvl="0"/>
            <a:r>
              <a:rPr lang="en-US" b="1" i="1" dirty="0">
                <a:solidFill>
                  <a:schemeClr val="bg1"/>
                </a:solidFill>
              </a:rPr>
              <a:t>Consultant's Development Plan Template - </a:t>
            </a:r>
            <a:r>
              <a:rPr lang="en-US" b="1" dirty="0">
                <a:solidFill>
                  <a:schemeClr val="bg1"/>
                </a:solidFill>
              </a:rPr>
              <a:t>Sent</a:t>
            </a:r>
            <a:r>
              <a:rPr lang="en-US" dirty="0"/>
              <a:t> </a:t>
            </a:r>
          </a:p>
          <a:p>
            <a:pPr lvl="0"/>
            <a:endParaRPr lang="en-US" dirty="0"/>
          </a:p>
          <a:p>
            <a:pPr lvl="0"/>
            <a:r>
              <a:rPr lang="en-US" b="1" dirty="0">
                <a:solidFill>
                  <a:schemeClr val="bg1"/>
                </a:solidFill>
              </a:rPr>
              <a:t>Optional: A 30% discount on </a:t>
            </a:r>
            <a:r>
              <a:rPr lang="en-US" b="1" i="1" dirty="0">
                <a:solidFill>
                  <a:schemeClr val="bg1"/>
                </a:solidFill>
              </a:rPr>
              <a:t>The Church Consulting Starter Kit</a:t>
            </a:r>
            <a:endParaRPr lang="en-US" b="1" dirty="0">
              <a:solidFill>
                <a:schemeClr val="bg1"/>
              </a:solidFill>
            </a:endParaRPr>
          </a:p>
        </p:txBody>
      </p:sp>
    </p:spTree>
    <p:extLst>
      <p:ext uri="{BB962C8B-B14F-4D97-AF65-F5344CB8AC3E}">
        <p14:creationId xmlns:p14="http://schemas.microsoft.com/office/powerpoint/2010/main" val="1809671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87" y="457200"/>
            <a:ext cx="8229600" cy="1143000"/>
          </a:xfrm>
        </p:spPr>
        <p:txBody>
          <a:bodyPr>
            <a:normAutofit fontScale="90000"/>
          </a:bodyPr>
          <a:lstStyle/>
          <a:p>
            <a:r>
              <a:rPr lang="en-US" sz="3200" b="1" dirty="0">
                <a:solidFill>
                  <a:schemeClr val="bg1"/>
                </a:solidFill>
              </a:rPr>
              <a:t>Society Future Trends Report 2017 Update</a:t>
            </a:r>
            <a:br>
              <a:rPr lang="en-US" sz="3200" b="1" dirty="0">
                <a:solidFill>
                  <a:schemeClr val="bg1"/>
                </a:solidFill>
              </a:rPr>
            </a:br>
            <a:r>
              <a:rPr lang="en-US" sz="2800" b="1" i="1" dirty="0">
                <a:solidFill>
                  <a:schemeClr val="bg1"/>
                </a:solidFill>
              </a:rPr>
              <a:t>Motivations to Seek a Consultant</a:t>
            </a:r>
            <a:endParaRPr lang="en-US" sz="3200" b="1" i="1" dirty="0">
              <a:solidFill>
                <a:schemeClr val="bg1"/>
              </a:solidFill>
            </a:endParaRPr>
          </a:p>
        </p:txBody>
      </p:sp>
      <p:sp>
        <p:nvSpPr>
          <p:cNvPr id="3" name="Slide Number Placeholder 2"/>
          <p:cNvSpPr>
            <a:spLocks noGrp="1"/>
          </p:cNvSpPr>
          <p:nvPr>
            <p:ph type="sldNum" sz="quarter" idx="12"/>
          </p:nvPr>
        </p:nvSpPr>
        <p:spPr/>
        <p:txBody>
          <a:bodyPr/>
          <a:lstStyle/>
          <a:p>
            <a:fld id="{31A85A11-FEDC-4F2F-8833-F65F93BE82E5}" type="slidenum">
              <a:rPr lang="en-US">
                <a:solidFill>
                  <a:srgbClr val="000000"/>
                </a:solidFill>
                <a:latin typeface="Gill Sans MT"/>
              </a:rPr>
              <a:pPr/>
              <a:t>30</a:t>
            </a:fld>
            <a:endParaRPr lang="en-US" dirty="0">
              <a:solidFill>
                <a:srgbClr val="000000"/>
              </a:solidFill>
              <a:latin typeface="Gill Sans MT"/>
            </a:endParaRPr>
          </a:p>
        </p:txBody>
      </p:sp>
      <p:graphicFrame>
        <p:nvGraphicFramePr>
          <p:cNvPr id="9" name="Chart 8">
            <a:extLst>
              <a:ext uri="{FF2B5EF4-FFF2-40B4-BE49-F238E27FC236}">
                <a16:creationId xmlns:a16="http://schemas.microsoft.com/office/drawing/2014/main" id="{00000000-0008-0000-1300-000002000000}"/>
              </a:ext>
            </a:extLst>
          </p:cNvPr>
          <p:cNvGraphicFramePr/>
          <p:nvPr>
            <p:extLst>
              <p:ext uri="{D42A27DB-BD31-4B8C-83A1-F6EECF244321}">
                <p14:modId xmlns:p14="http://schemas.microsoft.com/office/powerpoint/2010/main" val="4191765303"/>
              </p:ext>
            </p:extLst>
          </p:nvPr>
        </p:nvGraphicFramePr>
        <p:xfrm>
          <a:off x="2123375" y="2113914"/>
          <a:ext cx="6857999" cy="428688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descr="A close up of a sign&#10;&#10;Description generated with high confidence">
            <a:extLst>
              <a:ext uri="{FF2B5EF4-FFF2-40B4-BE49-F238E27FC236}">
                <a16:creationId xmlns:a16="http://schemas.microsoft.com/office/drawing/2014/main" id="{D2B50F23-B660-4A60-8F15-4FBCA98101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2300" y="2731232"/>
            <a:ext cx="1660500" cy="2148883"/>
          </a:xfrm>
          <a:prstGeom prst="rect">
            <a:avLst/>
          </a:prstGeom>
        </p:spPr>
      </p:pic>
      <p:sp>
        <p:nvSpPr>
          <p:cNvPr id="5" name="Oval 4">
            <a:extLst>
              <a:ext uri="{FF2B5EF4-FFF2-40B4-BE49-F238E27FC236}">
                <a16:creationId xmlns:a16="http://schemas.microsoft.com/office/drawing/2014/main" id="{15A405E6-00D9-4393-A24B-1BBA6F09DC08}"/>
              </a:ext>
            </a:extLst>
          </p:cNvPr>
          <p:cNvSpPr/>
          <p:nvPr/>
        </p:nvSpPr>
        <p:spPr>
          <a:xfrm rot="1278245">
            <a:off x="3056192" y="2846975"/>
            <a:ext cx="2072640" cy="975913"/>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61FA0DB-6CEB-4C1D-8D96-5530B3DC6F78}"/>
              </a:ext>
            </a:extLst>
          </p:cNvPr>
          <p:cNvSpPr/>
          <p:nvPr/>
        </p:nvSpPr>
        <p:spPr>
          <a:xfrm>
            <a:off x="5897521" y="3429000"/>
            <a:ext cx="2072640" cy="634786"/>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5848478-D546-419C-ADDD-835B58D0C494}"/>
              </a:ext>
            </a:extLst>
          </p:cNvPr>
          <p:cNvSpPr txBox="1"/>
          <p:nvPr/>
        </p:nvSpPr>
        <p:spPr>
          <a:xfrm>
            <a:off x="8383094" y="5695032"/>
            <a:ext cx="3518912" cy="459036"/>
          </a:xfrm>
          <a:prstGeom prst="rect">
            <a:avLst/>
          </a:prstGeom>
          <a:noFill/>
        </p:spPr>
        <p:txBody>
          <a:bodyPr wrap="none" rtlCol="0">
            <a:spAutoFit/>
          </a:bodyPr>
          <a:lstStyle/>
          <a:p>
            <a:pPr>
              <a:lnSpc>
                <a:spcPct val="150000"/>
              </a:lnSpc>
              <a:buClr>
                <a:schemeClr val="tx1"/>
              </a:buClr>
            </a:pPr>
            <a:r>
              <a:rPr lang="en-US" b="1" kern="0" dirty="0">
                <a:solidFill>
                  <a:schemeClr val="bg1"/>
                </a:solidFill>
                <a:effectLst>
                  <a:outerShdw blurRad="38100" dist="38100" dir="2700000" algn="tl">
                    <a:srgbClr val="000000">
                      <a:alpha val="43137"/>
                    </a:srgbClr>
                  </a:outerShdw>
                </a:effectLst>
                <a:latin typeface="+mj-lt"/>
              </a:rPr>
              <a:t>11% is decline in new members</a:t>
            </a:r>
          </a:p>
        </p:txBody>
      </p:sp>
      <p:pic>
        <p:nvPicPr>
          <p:cNvPr id="12" name="Picture 11">
            <a:extLst>
              <a:ext uri="{FF2B5EF4-FFF2-40B4-BE49-F238E27FC236}">
                <a16:creationId xmlns:a16="http://schemas.microsoft.com/office/drawing/2014/main" id="{69B9242A-2EBB-49F8-91EA-82624D669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4103098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31</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1828800" y="407851"/>
            <a:ext cx="8153400" cy="1181221"/>
          </a:xfrm>
          <a:prstGeom prst="rect">
            <a:avLst/>
          </a:prstGeom>
        </p:spPr>
        <p:txBody>
          <a:bodyPr wrap="square">
            <a:spAutoFit/>
          </a:bodyPr>
          <a:lstStyle/>
          <a:p>
            <a:pPr algn="ctr">
              <a:lnSpc>
                <a:spcPct val="115000"/>
              </a:lnSpc>
            </a:pPr>
            <a:r>
              <a:rPr lang="en-US" sz="3200" b="1" dirty="0">
                <a:solidFill>
                  <a:srgbClr val="FFFFFF"/>
                </a:solidFill>
                <a:latin typeface="Gill Sans MT"/>
              </a:rPr>
              <a:t>Summary Thoughts on Tool #1</a:t>
            </a:r>
          </a:p>
          <a:p>
            <a:pPr algn="ctr">
              <a:lnSpc>
                <a:spcPct val="115000"/>
              </a:lnSpc>
            </a:pPr>
            <a:r>
              <a:rPr lang="en-US" sz="3200" b="1" dirty="0">
                <a:solidFill>
                  <a:srgbClr val="FFC000"/>
                </a:solidFill>
                <a:latin typeface="Gill Sans MT"/>
              </a:rPr>
              <a:t>The Lifecycle Curve</a:t>
            </a:r>
          </a:p>
        </p:txBody>
      </p:sp>
      <p:sp>
        <p:nvSpPr>
          <p:cNvPr id="3" name="TextBox 2">
            <a:extLst>
              <a:ext uri="{FF2B5EF4-FFF2-40B4-BE49-F238E27FC236}">
                <a16:creationId xmlns:a16="http://schemas.microsoft.com/office/drawing/2014/main" id="{05F14C72-752F-4344-8783-6DB208510FDA}"/>
              </a:ext>
            </a:extLst>
          </p:cNvPr>
          <p:cNvSpPr txBox="1"/>
          <p:nvPr/>
        </p:nvSpPr>
        <p:spPr>
          <a:xfrm>
            <a:off x="1446321" y="2234938"/>
            <a:ext cx="9479198" cy="3894399"/>
          </a:xfrm>
          <a:prstGeom prst="rect">
            <a:avLst/>
          </a:prstGeom>
          <a:noFill/>
        </p:spPr>
        <p:txBody>
          <a:bodyPr wrap="none" rtlCol="0">
            <a:spAutoFit/>
          </a:bodyPr>
          <a:lstStyle/>
          <a:p>
            <a:pPr marL="182880">
              <a:lnSpc>
                <a:spcPct val="150000"/>
              </a:lnSpc>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This is a powerful tool for assessing/helping a church</a:t>
            </a:r>
          </a:p>
          <a:p>
            <a:pPr marL="182880">
              <a:lnSpc>
                <a:spcPct val="150000"/>
              </a:lnSpc>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Most churches are plateaued or declining</a:t>
            </a:r>
          </a:p>
          <a:p>
            <a:pPr marL="182880">
              <a:lnSpc>
                <a:spcPct val="150000"/>
              </a:lnSpc>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There are cultural factors for decline</a:t>
            </a:r>
          </a:p>
          <a:p>
            <a:pPr marL="182880">
              <a:lnSpc>
                <a:spcPct val="150000"/>
              </a:lnSpc>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There are leadership factors for decline</a:t>
            </a:r>
          </a:p>
          <a:p>
            <a:pPr marL="182880">
              <a:lnSpc>
                <a:spcPct val="150000"/>
              </a:lnSpc>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Jesus is still building His Church </a:t>
            </a:r>
          </a:p>
          <a:p>
            <a:pPr marL="182880">
              <a:lnSpc>
                <a:spcPct val="150000"/>
              </a:lnSpc>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a:t>
            </a:r>
            <a:r>
              <a:rPr lang="en-US" sz="2800" b="1" kern="0" dirty="0">
                <a:solidFill>
                  <a:schemeClr val="bg1"/>
                </a:solidFill>
                <a:effectLst>
                  <a:outerShdw blurRad="38100" dist="38100" dir="2700000" algn="tl">
                    <a:srgbClr val="000000">
                      <a:alpha val="43137"/>
                    </a:srgbClr>
                  </a:outerShdw>
                </a:effectLst>
              </a:rPr>
              <a:t>Birth, growth, decline can lead to rebirth and growth</a:t>
            </a:r>
            <a:endParaRPr lang="en-US" sz="2800" b="1" kern="0" dirty="0">
              <a:solidFill>
                <a:schemeClr val="bg1"/>
              </a:solidFill>
              <a:effectLst>
                <a:outerShdw blurRad="38100" dist="38100" dir="2700000" algn="tl">
                  <a:srgbClr val="000000">
                    <a:alpha val="43137"/>
                  </a:srgbClr>
                </a:outerShdw>
              </a:effectLst>
              <a:latin typeface="+mj-lt"/>
            </a:endParaRPr>
          </a:p>
        </p:txBody>
      </p:sp>
      <p:pic>
        <p:nvPicPr>
          <p:cNvPr id="7" name="Picture 6">
            <a:extLst>
              <a:ext uri="{FF2B5EF4-FFF2-40B4-BE49-F238E27FC236}">
                <a16:creationId xmlns:a16="http://schemas.microsoft.com/office/drawing/2014/main" id="{AFE64DD2-2D4E-47D3-8B31-80A2B36EB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7208" y="3120687"/>
            <a:ext cx="2620172" cy="2005767"/>
          </a:xfrm>
          <a:prstGeom prst="rect">
            <a:avLst/>
          </a:prstGeom>
          <a:ln w="47625">
            <a:solidFill>
              <a:srgbClr val="FFC000"/>
            </a:solidFill>
          </a:ln>
        </p:spPr>
      </p:pic>
    </p:spTree>
    <p:extLst>
      <p:ext uri="{BB962C8B-B14F-4D97-AF65-F5344CB8AC3E}">
        <p14:creationId xmlns:p14="http://schemas.microsoft.com/office/powerpoint/2010/main" val="785946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32</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graphicFrame>
        <p:nvGraphicFramePr>
          <p:cNvPr id="2" name="Diagram 1"/>
          <p:cNvGraphicFramePr/>
          <p:nvPr>
            <p:extLst>
              <p:ext uri="{D42A27DB-BD31-4B8C-83A1-F6EECF244321}">
                <p14:modId xmlns:p14="http://schemas.microsoft.com/office/powerpoint/2010/main" val="1871829321"/>
              </p:ext>
            </p:extLst>
          </p:nvPr>
        </p:nvGraphicFramePr>
        <p:xfrm>
          <a:off x="3048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Session #1 Outline</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Tree>
    <p:extLst>
      <p:ext uri="{BB962C8B-B14F-4D97-AF65-F5344CB8AC3E}">
        <p14:creationId xmlns:p14="http://schemas.microsoft.com/office/powerpoint/2010/main" val="1783539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33</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1526721" y="660400"/>
            <a:ext cx="8153400" cy="680251"/>
          </a:xfrm>
          <a:prstGeom prst="rect">
            <a:avLst/>
          </a:prstGeom>
        </p:spPr>
        <p:txBody>
          <a:bodyPr wrap="square">
            <a:spAutoFit/>
          </a:bodyPr>
          <a:lstStyle/>
          <a:p>
            <a:pPr algn="ctr">
              <a:lnSpc>
                <a:spcPct val="115000"/>
              </a:lnSpc>
            </a:pPr>
            <a:r>
              <a:rPr lang="en-US" sz="3600" b="1" dirty="0">
                <a:solidFill>
                  <a:srgbClr val="FFC000"/>
                </a:solidFill>
                <a:latin typeface="Gill Sans MT"/>
              </a:rPr>
              <a:t>Tool #2: The Fishbone Diagram</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8" name="TextBox 7">
            <a:extLst>
              <a:ext uri="{FF2B5EF4-FFF2-40B4-BE49-F238E27FC236}">
                <a16:creationId xmlns:a16="http://schemas.microsoft.com/office/drawing/2014/main" id="{861C4A06-87F7-45B1-A87C-6D31A338EDFC}"/>
              </a:ext>
            </a:extLst>
          </p:cNvPr>
          <p:cNvSpPr txBox="1"/>
          <p:nvPr/>
        </p:nvSpPr>
        <p:spPr>
          <a:xfrm>
            <a:off x="604713" y="1934350"/>
            <a:ext cx="9689191" cy="4232954"/>
          </a:xfrm>
          <a:prstGeom prst="rect">
            <a:avLst/>
          </a:prstGeom>
          <a:noFill/>
        </p:spPr>
        <p:txBody>
          <a:bodyPr wrap="none" rtlCol="0">
            <a:spAutoFit/>
          </a:bodyPr>
          <a:lstStyle/>
          <a:p>
            <a:pPr marL="182880">
              <a:lnSpc>
                <a:spcPct val="150000"/>
              </a:lnSpc>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This starts with a concern for His Church</a:t>
            </a:r>
          </a:p>
          <a:p>
            <a:pPr marL="182880">
              <a:lnSpc>
                <a:spcPct val="150000"/>
              </a:lnSpc>
              <a:buClr>
                <a:schemeClr val="bg1"/>
              </a:buClr>
            </a:pPr>
            <a:r>
              <a:rPr lang="en-US" sz="2800" b="1" kern="0" dirty="0">
                <a:solidFill>
                  <a:schemeClr val="bg1"/>
                </a:solidFill>
                <a:effectLst>
                  <a:outerShdw blurRad="38100" dist="38100" dir="2700000" algn="tl">
                    <a:srgbClr val="000000">
                      <a:alpha val="43137"/>
                    </a:srgbClr>
                  </a:outerShdw>
                </a:effectLst>
                <a:latin typeface="+mj-lt"/>
              </a:rPr>
              <a:t>             </a:t>
            </a:r>
            <a:r>
              <a:rPr lang="en-US" sz="2400" b="1" i="1" kern="0" dirty="0">
                <a:solidFill>
                  <a:schemeClr val="bg1"/>
                </a:solidFill>
                <a:effectLst>
                  <a:outerShdw blurRad="38100" dist="38100" dir="2700000" algn="tl">
                    <a:srgbClr val="000000">
                      <a:alpha val="43137"/>
                    </a:srgbClr>
                  </a:outerShdw>
                </a:effectLst>
                <a:latin typeface="+mj-lt"/>
              </a:rPr>
              <a:t>See Lifecycle tool statistics on plateau decline</a:t>
            </a:r>
          </a:p>
          <a:p>
            <a:pPr marL="182880">
              <a:lnSpc>
                <a:spcPct val="150000"/>
              </a:lnSpc>
              <a:buClr>
                <a:schemeClr val="bg1"/>
              </a:buClr>
            </a:pPr>
            <a:endParaRPr lang="en-US" sz="1200" b="1" i="1" kern="0" dirty="0">
              <a:solidFill>
                <a:schemeClr val="bg1"/>
              </a:solidFill>
              <a:effectLst>
                <a:outerShdw blurRad="38100" dist="38100" dir="2700000" algn="tl">
                  <a:srgbClr val="000000">
                    <a:alpha val="43137"/>
                  </a:srgbClr>
                </a:outerShdw>
              </a:effectLst>
              <a:latin typeface="+mj-lt"/>
            </a:endParaRPr>
          </a:p>
          <a:p>
            <a:pPr marL="400050" indent="-228600">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Motivated in part by questions about individual </a:t>
            </a:r>
          </a:p>
          <a:p>
            <a:pPr marL="171450">
              <a:buClr>
                <a:schemeClr val="bg1"/>
              </a:buClr>
            </a:pPr>
            <a:r>
              <a:rPr lang="en-US" sz="2800" b="1" kern="0" dirty="0">
                <a:solidFill>
                  <a:schemeClr val="bg1"/>
                </a:solidFill>
                <a:effectLst>
                  <a:outerShdw blurRad="38100" dist="38100" dir="2700000" algn="tl">
                    <a:srgbClr val="000000">
                      <a:alpha val="43137"/>
                    </a:srgbClr>
                  </a:outerShdw>
                </a:effectLst>
                <a:latin typeface="+mj-lt"/>
              </a:rPr>
              <a:t>   assessments and comparisons of one to another </a:t>
            </a:r>
          </a:p>
          <a:p>
            <a:pPr marL="171450">
              <a:buClr>
                <a:schemeClr val="bg1"/>
              </a:buClr>
            </a:pPr>
            <a:r>
              <a:rPr lang="en-US" sz="1050" b="1" kern="0" dirty="0">
                <a:solidFill>
                  <a:schemeClr val="bg1"/>
                </a:solidFill>
                <a:effectLst>
                  <a:outerShdw blurRad="38100" dist="38100" dir="2700000" algn="tl">
                    <a:srgbClr val="000000">
                      <a:alpha val="43137"/>
                    </a:srgbClr>
                  </a:outerShdw>
                </a:effectLst>
                <a:latin typeface="+mj-lt"/>
              </a:rPr>
              <a:t>	</a:t>
            </a:r>
            <a:r>
              <a:rPr lang="en-US" sz="3200" b="1" kern="0" dirty="0">
                <a:solidFill>
                  <a:schemeClr val="bg1"/>
                </a:solidFill>
                <a:effectLst>
                  <a:outerShdw blurRad="38100" dist="38100" dir="2700000" algn="tl">
                    <a:srgbClr val="000000">
                      <a:alpha val="43137"/>
                    </a:srgbClr>
                  </a:outerShdw>
                </a:effectLst>
                <a:latin typeface="+mj-lt"/>
              </a:rPr>
              <a:t>	</a:t>
            </a:r>
          </a:p>
          <a:p>
            <a:pPr marL="182880">
              <a:lnSpc>
                <a:spcPct val="150000"/>
              </a:lnSpc>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Motivated in part by being a student of church health</a:t>
            </a:r>
          </a:p>
          <a:p>
            <a:pPr marL="182880">
              <a:lnSpc>
                <a:spcPct val="150000"/>
              </a:lnSpc>
              <a:buClr>
                <a:schemeClr val="bg1"/>
              </a:buClr>
            </a:pPr>
            <a:r>
              <a:rPr lang="en-US" sz="2800" b="1" kern="0" dirty="0">
                <a:solidFill>
                  <a:schemeClr val="bg1"/>
                </a:solidFill>
                <a:effectLst>
                  <a:outerShdw blurRad="38100" dist="38100" dir="2700000" algn="tl">
                    <a:srgbClr val="000000">
                      <a:alpha val="43137"/>
                    </a:srgbClr>
                  </a:outerShdw>
                </a:effectLst>
                <a:latin typeface="+mj-lt"/>
              </a:rPr>
              <a:t>    </a:t>
            </a:r>
            <a:r>
              <a:rPr lang="en-US" sz="2400" b="1" kern="0" dirty="0">
                <a:solidFill>
                  <a:schemeClr val="bg1"/>
                </a:solidFill>
                <a:effectLst>
                  <a:outerShdw blurRad="38100" dist="38100" dir="2700000" algn="tl">
                    <a:srgbClr val="000000">
                      <a:alpha val="43137"/>
                    </a:srgbClr>
                  </a:outerShdw>
                </a:effectLst>
                <a:latin typeface="+mj-lt"/>
              </a:rPr>
              <a:t>e.g. always curious about Kennon Callahan vs. Rick Warren</a:t>
            </a:r>
            <a:endParaRPr lang="en-US" sz="2800" b="1" kern="0" dirty="0">
              <a:solidFill>
                <a:schemeClr val="bg1"/>
              </a:solidFill>
              <a:effectLst>
                <a:outerShdw blurRad="38100" dist="38100" dir="2700000" algn="tl">
                  <a:srgbClr val="000000">
                    <a:alpha val="43137"/>
                  </a:srgbClr>
                </a:outerShdw>
              </a:effectLst>
              <a:latin typeface="+mj-lt"/>
            </a:endParaRPr>
          </a:p>
        </p:txBody>
      </p:sp>
      <p:sp>
        <p:nvSpPr>
          <p:cNvPr id="2" name="TextBox 1">
            <a:extLst>
              <a:ext uri="{FF2B5EF4-FFF2-40B4-BE49-F238E27FC236}">
                <a16:creationId xmlns:a16="http://schemas.microsoft.com/office/drawing/2014/main" id="{CF0FFDAF-D1E8-4F24-BC5A-EFACBDEE8E59}"/>
              </a:ext>
            </a:extLst>
          </p:cNvPr>
          <p:cNvSpPr txBox="1"/>
          <p:nvPr/>
        </p:nvSpPr>
        <p:spPr>
          <a:xfrm>
            <a:off x="8973674" y="1934350"/>
            <a:ext cx="2640459" cy="2308324"/>
          </a:xfrm>
          <a:prstGeom prst="rect">
            <a:avLst/>
          </a:prstGeom>
          <a:noFill/>
        </p:spPr>
        <p:txBody>
          <a:bodyPr wrap="square" rtlCol="0">
            <a:spAutoFit/>
          </a:bodyPr>
          <a:lstStyle/>
          <a:p>
            <a:pPr algn="ctr">
              <a:buClr>
                <a:schemeClr val="tx1"/>
              </a:buClr>
            </a:pPr>
            <a:r>
              <a:rPr lang="en-US" sz="2400" b="1" i="1" kern="0" dirty="0">
                <a:solidFill>
                  <a:srgbClr val="FFC000"/>
                </a:solidFill>
                <a:effectLst>
                  <a:outerShdw blurRad="38100" dist="38100" dir="2700000" algn="tl">
                    <a:srgbClr val="000000">
                      <a:alpha val="43137"/>
                    </a:srgbClr>
                  </a:outerShdw>
                </a:effectLst>
                <a:latin typeface="+mj-lt"/>
              </a:rPr>
              <a:t>“What do you </a:t>
            </a:r>
          </a:p>
          <a:p>
            <a:pPr algn="ctr">
              <a:buClr>
                <a:schemeClr val="tx1"/>
              </a:buClr>
            </a:pPr>
            <a:r>
              <a:rPr lang="en-US" sz="2400" b="1" i="1" kern="0" dirty="0">
                <a:solidFill>
                  <a:srgbClr val="FFC000"/>
                </a:solidFill>
                <a:effectLst>
                  <a:outerShdw blurRad="38100" dist="38100" dir="2700000" algn="tl">
                    <a:srgbClr val="000000">
                      <a:alpha val="43137"/>
                    </a:srgbClr>
                  </a:outerShdw>
                </a:effectLst>
                <a:latin typeface="+mj-lt"/>
              </a:rPr>
              <a:t>think about NCD </a:t>
            </a:r>
          </a:p>
          <a:p>
            <a:pPr algn="ctr">
              <a:buClr>
                <a:schemeClr val="tx1"/>
              </a:buClr>
            </a:pPr>
            <a:r>
              <a:rPr lang="en-US" sz="2400" b="1" i="1" kern="0" dirty="0">
                <a:solidFill>
                  <a:srgbClr val="FFC000"/>
                </a:solidFill>
                <a:effectLst>
                  <a:outerShdw blurRad="38100" dist="38100" dir="2700000" algn="tl">
                    <a:srgbClr val="000000">
                      <a:alpha val="43137"/>
                    </a:srgbClr>
                  </a:outerShdw>
                </a:effectLst>
                <a:latin typeface="+mj-lt"/>
              </a:rPr>
              <a:t>compared to the </a:t>
            </a:r>
          </a:p>
          <a:p>
            <a:pPr algn="ctr">
              <a:buClr>
                <a:schemeClr val="tx1"/>
              </a:buClr>
            </a:pPr>
            <a:r>
              <a:rPr lang="en-US" sz="2400" b="1" i="1" kern="0" dirty="0">
                <a:solidFill>
                  <a:srgbClr val="FFC000"/>
                </a:solidFill>
                <a:effectLst>
                  <a:outerShdw blurRad="38100" dist="38100" dir="2700000" algn="tl">
                    <a:srgbClr val="000000">
                      <a:alpha val="43137"/>
                    </a:srgbClr>
                  </a:outerShdw>
                </a:effectLst>
                <a:latin typeface="+mj-lt"/>
              </a:rPr>
              <a:t>Lawless Group</a:t>
            </a:r>
          </a:p>
          <a:p>
            <a:pPr algn="ctr">
              <a:buClr>
                <a:schemeClr val="tx1"/>
              </a:buClr>
            </a:pPr>
            <a:r>
              <a:rPr lang="en-US" sz="2400" b="1" i="1" kern="0" dirty="0">
                <a:solidFill>
                  <a:srgbClr val="FFC000"/>
                </a:solidFill>
                <a:effectLst>
                  <a:outerShdw blurRad="38100" dist="38100" dir="2700000" algn="tl">
                    <a:srgbClr val="000000">
                      <a:alpha val="43137"/>
                    </a:srgbClr>
                  </a:outerShdw>
                </a:effectLst>
                <a:latin typeface="+mj-lt"/>
              </a:rPr>
              <a:t>Church Health Survey?”</a:t>
            </a:r>
          </a:p>
        </p:txBody>
      </p:sp>
    </p:spTree>
    <p:extLst>
      <p:ext uri="{BB962C8B-B14F-4D97-AF65-F5344CB8AC3E}">
        <p14:creationId xmlns:p14="http://schemas.microsoft.com/office/powerpoint/2010/main" val="3156237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latin typeface="Gill Sans MT"/>
              </a:rPr>
              <a:pPr>
                <a:defRPr/>
              </a:pPr>
              <a:t>34</a:t>
            </a:fld>
            <a:endParaRPr lang="en-US" dirty="0">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1344649"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Fishbone Study of Assessments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8" name="TextBox 7">
            <a:extLst>
              <a:ext uri="{FF2B5EF4-FFF2-40B4-BE49-F238E27FC236}">
                <a16:creationId xmlns:a16="http://schemas.microsoft.com/office/drawing/2014/main" id="{36751732-890C-4754-AD5C-B65809B5FD66}"/>
              </a:ext>
            </a:extLst>
          </p:cNvPr>
          <p:cNvSpPr txBox="1"/>
          <p:nvPr/>
        </p:nvSpPr>
        <p:spPr>
          <a:xfrm>
            <a:off x="867607" y="2226730"/>
            <a:ext cx="10443885" cy="3443571"/>
          </a:xfrm>
          <a:prstGeom prst="rect">
            <a:avLst/>
          </a:prstGeom>
          <a:noFill/>
        </p:spPr>
        <p:txBody>
          <a:bodyPr wrap="none" rtlCol="0">
            <a:spAutoFit/>
          </a:bodyPr>
          <a:lstStyle/>
          <a:p>
            <a:pPr marL="182880">
              <a:lnSpc>
                <a:spcPct val="150000"/>
              </a:lnSpc>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a:t>
            </a:r>
            <a:r>
              <a:rPr lang="en-US" sz="2400" b="1" kern="0" dirty="0">
                <a:solidFill>
                  <a:schemeClr val="bg1"/>
                </a:solidFill>
                <a:effectLst>
                  <a:outerShdw blurRad="38100" dist="38100" dir="2700000" algn="tl">
                    <a:srgbClr val="000000">
                      <a:alpha val="43137"/>
                    </a:srgbClr>
                  </a:outerShdw>
                </a:effectLst>
                <a:latin typeface="+mj-lt"/>
              </a:rPr>
              <a:t>Kennon Callahan	12 Keys to an Effective Church</a:t>
            </a:r>
          </a:p>
          <a:p>
            <a:pPr marL="18288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 Rick Warren		5 Purposes of the Church (12 Characteristics)</a:t>
            </a:r>
          </a:p>
          <a:p>
            <a:pPr marL="18288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 Schwartz NCD 		8 Essential Qualities of Healthy Churches</a:t>
            </a:r>
          </a:p>
          <a:p>
            <a:pPr marL="18288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 Stephen </a:t>
            </a:r>
            <a:r>
              <a:rPr lang="en-US" sz="2400" b="1" kern="0" dirty="0" err="1">
                <a:solidFill>
                  <a:schemeClr val="bg1"/>
                </a:solidFill>
                <a:effectLst>
                  <a:outerShdw blurRad="38100" dist="38100" dir="2700000" algn="tl">
                    <a:srgbClr val="000000">
                      <a:alpha val="43137"/>
                    </a:srgbClr>
                  </a:outerShdw>
                </a:effectLst>
                <a:latin typeface="+mj-lt"/>
              </a:rPr>
              <a:t>Machhia</a:t>
            </a:r>
            <a:r>
              <a:rPr lang="en-US" sz="2400" b="1" kern="0" dirty="0">
                <a:solidFill>
                  <a:schemeClr val="bg1"/>
                </a:solidFill>
                <a:effectLst>
                  <a:outerShdw blurRad="38100" dist="38100" dir="2700000" algn="tl">
                    <a:srgbClr val="000000">
                      <a:alpha val="43137"/>
                    </a:srgbClr>
                  </a:outerShdw>
                </a:effectLst>
                <a:latin typeface="+mj-lt"/>
              </a:rPr>
              <a:t> 	10 Traits of a Vital Ministry</a:t>
            </a:r>
          </a:p>
          <a:p>
            <a:pPr marL="18288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 George Barna 		9 Habits of Highly Effective Churches</a:t>
            </a:r>
          </a:p>
          <a:p>
            <a:pPr marL="182880">
              <a:lnSpc>
                <a:spcPct val="150000"/>
              </a:lnSpc>
              <a:buClr>
                <a:schemeClr val="bg1"/>
              </a:buClr>
            </a:pPr>
            <a:endParaRPr lang="en-US" sz="2400" b="1" kern="0" dirty="0">
              <a:solidFill>
                <a:schemeClr val="bg1"/>
              </a:solidFill>
              <a:effectLst>
                <a:outerShdw blurRad="38100" dist="38100" dir="2700000" algn="tl">
                  <a:srgbClr val="000000">
                    <a:alpha val="43137"/>
                  </a:srgbClr>
                </a:outerShdw>
              </a:effectLst>
              <a:latin typeface="+mj-lt"/>
            </a:endParaRPr>
          </a:p>
        </p:txBody>
      </p:sp>
      <p:sp>
        <p:nvSpPr>
          <p:cNvPr id="2" name="TextBox 1">
            <a:extLst>
              <a:ext uri="{FF2B5EF4-FFF2-40B4-BE49-F238E27FC236}">
                <a16:creationId xmlns:a16="http://schemas.microsoft.com/office/drawing/2014/main" id="{93FEDADE-6131-4418-84CD-8E341597D89B}"/>
              </a:ext>
            </a:extLst>
          </p:cNvPr>
          <p:cNvSpPr txBox="1"/>
          <p:nvPr/>
        </p:nvSpPr>
        <p:spPr>
          <a:xfrm>
            <a:off x="2335957" y="5544926"/>
            <a:ext cx="6699270" cy="825675"/>
          </a:xfrm>
          <a:prstGeom prst="rect">
            <a:avLst/>
          </a:prstGeom>
          <a:noFill/>
        </p:spPr>
        <p:txBody>
          <a:bodyPr wrap="none" rtlCol="0">
            <a:spAutoFit/>
          </a:bodyPr>
          <a:lstStyle/>
          <a:p>
            <a:pPr>
              <a:lnSpc>
                <a:spcPct val="150000"/>
              </a:lnSpc>
              <a:buClr>
                <a:schemeClr val="tx1"/>
              </a:buClr>
            </a:pPr>
            <a:r>
              <a:rPr lang="en-US" sz="3600" b="1" kern="0" dirty="0">
                <a:solidFill>
                  <a:srgbClr val="FFC000"/>
                </a:solidFill>
                <a:effectLst>
                  <a:outerShdw blurRad="38100" dist="38100" dir="2700000" algn="tl">
                    <a:srgbClr val="000000">
                      <a:alpha val="43137"/>
                    </a:srgbClr>
                  </a:outerShdw>
                </a:effectLst>
                <a:latin typeface="+mj-lt"/>
              </a:rPr>
              <a:t>So is it 5, 6, 7, 8, 9, 10, or 12???</a:t>
            </a:r>
          </a:p>
        </p:txBody>
      </p:sp>
    </p:spTree>
    <p:extLst>
      <p:ext uri="{BB962C8B-B14F-4D97-AF65-F5344CB8AC3E}">
        <p14:creationId xmlns:p14="http://schemas.microsoft.com/office/powerpoint/2010/main" val="1233147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35</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405969" y="587915"/>
            <a:ext cx="9092080" cy="680251"/>
          </a:xfrm>
          <a:prstGeom prst="rect">
            <a:avLst/>
          </a:prstGeom>
        </p:spPr>
        <p:txBody>
          <a:bodyPr wrap="square">
            <a:spAutoFit/>
          </a:bodyPr>
          <a:lstStyle/>
          <a:p>
            <a:pPr algn="ctr">
              <a:lnSpc>
                <a:spcPct val="115000"/>
              </a:lnSpc>
            </a:pPr>
            <a:r>
              <a:rPr lang="en-US" sz="3600" b="1" dirty="0">
                <a:solidFill>
                  <a:srgbClr val="FFFFFF"/>
                </a:solidFill>
                <a:latin typeface="Gill Sans MT"/>
              </a:rPr>
              <a:t>Fishbone Study of Assessments cont’d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2" name="Rectangle 1">
            <a:extLst>
              <a:ext uri="{FF2B5EF4-FFF2-40B4-BE49-F238E27FC236}">
                <a16:creationId xmlns:a16="http://schemas.microsoft.com/office/drawing/2014/main" id="{0C134E9B-2D71-4C2B-A453-3E30A311A1FC}"/>
              </a:ext>
            </a:extLst>
          </p:cNvPr>
          <p:cNvSpPr/>
          <p:nvPr/>
        </p:nvSpPr>
        <p:spPr>
          <a:xfrm>
            <a:off x="884275" y="2266173"/>
            <a:ext cx="9922934" cy="3351238"/>
          </a:xfrm>
          <a:prstGeom prst="rect">
            <a:avLst/>
          </a:prstGeom>
        </p:spPr>
        <p:txBody>
          <a:bodyPr wrap="square">
            <a:spAutoFit/>
          </a:bodyPr>
          <a:lstStyle/>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Chuck Lawless 		6 Pillars of a Healthy Church</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 Jim Fann EFCA 	10 Leading Indicators of a Healthy Church</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Stanley/Joiner/Jones 	7 Practices of Effective Ministry</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 Rainer/Stetzer 		7 Health Categories (TCAT)</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Mark Devers 		9 Marks of a Healthy Church </a:t>
            </a:r>
          </a:p>
          <a:p>
            <a:pPr marL="398463" indent="-215900">
              <a:lnSpc>
                <a:spcPct val="150000"/>
              </a:lnSpc>
              <a:buClr>
                <a:schemeClr val="bg1"/>
              </a:buClr>
              <a:buFont typeface="Arial" panose="020B0604020202020204" pitchFamily="34" charset="0"/>
              <a:buChar char="•"/>
            </a:pPr>
            <a:endParaRPr lang="en-US" sz="2400" b="1" kern="0" dirty="0">
              <a:solidFill>
                <a:schemeClr val="bg1"/>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id="{3C9830DC-DE35-449B-A275-992A8B4DF3C6}"/>
              </a:ext>
            </a:extLst>
          </p:cNvPr>
          <p:cNvSpPr txBox="1"/>
          <p:nvPr/>
        </p:nvSpPr>
        <p:spPr>
          <a:xfrm>
            <a:off x="2335957" y="5544926"/>
            <a:ext cx="6699270" cy="825675"/>
          </a:xfrm>
          <a:prstGeom prst="rect">
            <a:avLst/>
          </a:prstGeom>
          <a:noFill/>
        </p:spPr>
        <p:txBody>
          <a:bodyPr wrap="none" rtlCol="0">
            <a:spAutoFit/>
          </a:bodyPr>
          <a:lstStyle/>
          <a:p>
            <a:pPr>
              <a:lnSpc>
                <a:spcPct val="150000"/>
              </a:lnSpc>
              <a:buClr>
                <a:schemeClr val="tx1"/>
              </a:buClr>
            </a:pPr>
            <a:r>
              <a:rPr lang="en-US" sz="3600" b="1" kern="0" dirty="0">
                <a:solidFill>
                  <a:srgbClr val="FFC000"/>
                </a:solidFill>
                <a:effectLst>
                  <a:outerShdw blurRad="38100" dist="38100" dir="2700000" algn="tl">
                    <a:srgbClr val="000000">
                      <a:alpha val="43137"/>
                    </a:srgbClr>
                  </a:outerShdw>
                </a:effectLst>
                <a:latin typeface="+mj-lt"/>
              </a:rPr>
              <a:t>So is it 5, 6, 7, 8, 9, 10, or 12???</a:t>
            </a:r>
          </a:p>
        </p:txBody>
      </p:sp>
    </p:spTree>
    <p:extLst>
      <p:ext uri="{BB962C8B-B14F-4D97-AF65-F5344CB8AC3E}">
        <p14:creationId xmlns:p14="http://schemas.microsoft.com/office/powerpoint/2010/main" val="2029232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36</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906235"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Fishbone Study – Other Key Sources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8" name="Rectangle 7">
            <a:extLst>
              <a:ext uri="{FF2B5EF4-FFF2-40B4-BE49-F238E27FC236}">
                <a16:creationId xmlns:a16="http://schemas.microsoft.com/office/drawing/2014/main" id="{1C44E19B-7AD7-40CD-B185-1A5A83EE9A12}"/>
              </a:ext>
            </a:extLst>
          </p:cNvPr>
          <p:cNvSpPr/>
          <p:nvPr/>
        </p:nvSpPr>
        <p:spPr>
          <a:xfrm>
            <a:off x="1388532" y="2440768"/>
            <a:ext cx="9922934" cy="3905236"/>
          </a:xfrm>
          <a:prstGeom prst="rect">
            <a:avLst/>
          </a:prstGeom>
        </p:spPr>
        <p:txBody>
          <a:bodyPr wrap="square">
            <a:spAutoFit/>
          </a:bodyPr>
          <a:lstStyle/>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Biblical and Systematic Theology</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Ken Sande 			The Peacemaker</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McIntosh and Martin 		Finding Them, Keeping Them</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George and Bird 		How to Break Growth Barriers</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McIntosh 				One Size Doesn’t fit All </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Malphurs 				Advanced Strategic Planning </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Lewis 				Church of Irresistible Influence 	</a:t>
            </a:r>
          </a:p>
        </p:txBody>
      </p:sp>
    </p:spTree>
    <p:extLst>
      <p:ext uri="{BB962C8B-B14F-4D97-AF65-F5344CB8AC3E}">
        <p14:creationId xmlns:p14="http://schemas.microsoft.com/office/powerpoint/2010/main" val="4079020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37</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Fishbone Other Sources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8" name="Rectangle 7">
            <a:extLst>
              <a:ext uri="{FF2B5EF4-FFF2-40B4-BE49-F238E27FC236}">
                <a16:creationId xmlns:a16="http://schemas.microsoft.com/office/drawing/2014/main" id="{DD7C0A6E-D50E-4AB4-BDB9-FFD1BF6A885B}"/>
              </a:ext>
            </a:extLst>
          </p:cNvPr>
          <p:cNvSpPr/>
          <p:nvPr/>
        </p:nvSpPr>
        <p:spPr>
          <a:xfrm>
            <a:off x="1388532" y="2440768"/>
            <a:ext cx="9922934" cy="3351238"/>
          </a:xfrm>
          <a:prstGeom prst="rect">
            <a:avLst/>
          </a:prstGeom>
        </p:spPr>
        <p:txBody>
          <a:bodyPr wrap="square">
            <a:spAutoFit/>
          </a:bodyPr>
          <a:lstStyle/>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WCA 			Reveal</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SCC 			Future Trends Report</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Rainer 			Closing the Back Door Article</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Thumma / Bird 		The Other 80%</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Rainer / Geiger 		Simple Church </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Whitesel 			Cure for the Common Church </a:t>
            </a:r>
          </a:p>
        </p:txBody>
      </p:sp>
    </p:spTree>
    <p:extLst>
      <p:ext uri="{BB962C8B-B14F-4D97-AF65-F5344CB8AC3E}">
        <p14:creationId xmlns:p14="http://schemas.microsoft.com/office/powerpoint/2010/main" val="3929906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38</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Fishbone Other Sources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8" name="Rectangle 7">
            <a:extLst>
              <a:ext uri="{FF2B5EF4-FFF2-40B4-BE49-F238E27FC236}">
                <a16:creationId xmlns:a16="http://schemas.microsoft.com/office/drawing/2014/main" id="{DD7C0A6E-D50E-4AB4-BDB9-FFD1BF6A885B}"/>
              </a:ext>
            </a:extLst>
          </p:cNvPr>
          <p:cNvSpPr/>
          <p:nvPr/>
        </p:nvSpPr>
        <p:spPr>
          <a:xfrm>
            <a:off x="1551818" y="2586733"/>
            <a:ext cx="9922934" cy="3351238"/>
          </a:xfrm>
          <a:prstGeom prst="rect">
            <a:avLst/>
          </a:prstGeom>
        </p:spPr>
        <p:txBody>
          <a:bodyPr wrap="square">
            <a:spAutoFit/>
          </a:bodyPr>
          <a:lstStyle/>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Rogers 				Diffusion of Innovations</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Kotter 				Leading Change </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Galbraith 			Designing Organizations</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Coffman / Sorenson		Culture Eats Strategy for Lunch</a:t>
            </a:r>
          </a:p>
          <a:p>
            <a:pPr marL="398463" indent="-2159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Barber Church Consulting 	Ministry/Consulting Experience </a:t>
            </a:r>
          </a:p>
          <a:p>
            <a:pPr marL="182563">
              <a:lnSpc>
                <a:spcPct val="150000"/>
              </a:lnSpc>
              <a:buClr>
                <a:schemeClr val="bg1"/>
              </a:buClr>
            </a:pPr>
            <a:endParaRPr lang="en-US" sz="2400" b="1" kern="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1576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39</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987879"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15 Analytical Observations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8" name="Rectangle 7">
            <a:extLst>
              <a:ext uri="{FF2B5EF4-FFF2-40B4-BE49-F238E27FC236}">
                <a16:creationId xmlns:a16="http://schemas.microsoft.com/office/drawing/2014/main" id="{9AD5D768-195F-45BA-865A-A54F4D279623}"/>
              </a:ext>
            </a:extLst>
          </p:cNvPr>
          <p:cNvSpPr/>
          <p:nvPr/>
        </p:nvSpPr>
        <p:spPr>
          <a:xfrm>
            <a:off x="841250" y="1708070"/>
            <a:ext cx="10302725" cy="4459234"/>
          </a:xfrm>
          <a:prstGeom prst="rect">
            <a:avLst/>
          </a:prstGeom>
        </p:spPr>
        <p:txBody>
          <a:bodyPr wrap="square">
            <a:spAutoFit/>
          </a:bodyPr>
          <a:lstStyle/>
          <a:p>
            <a:pPr marL="639763" indent="-457200">
              <a:lnSpc>
                <a:spcPct val="150000"/>
              </a:lnSpc>
              <a:buClr>
                <a:schemeClr val="bg1"/>
              </a:buClr>
              <a:buAutoNum type="arabicPeriod"/>
            </a:pPr>
            <a:r>
              <a:rPr lang="en-US" sz="2400" b="1" kern="0" dirty="0">
                <a:solidFill>
                  <a:schemeClr val="bg1"/>
                </a:solidFill>
                <a:effectLst>
                  <a:outerShdw blurRad="38100" dist="38100" dir="2700000" algn="tl">
                    <a:srgbClr val="000000">
                      <a:alpha val="43137"/>
                    </a:srgbClr>
                  </a:outerShdw>
                </a:effectLst>
              </a:rPr>
              <a:t>Health assessments are backed by varying degrees of research</a:t>
            </a:r>
          </a:p>
          <a:p>
            <a:pPr marL="639763" indent="-457200">
              <a:lnSpc>
                <a:spcPct val="150000"/>
              </a:lnSpc>
              <a:buClr>
                <a:schemeClr val="bg1"/>
              </a:buClr>
              <a:buAutoNum type="arabicPeriod"/>
            </a:pPr>
            <a:r>
              <a:rPr lang="en-US" sz="2400" b="1" kern="0" dirty="0">
                <a:solidFill>
                  <a:schemeClr val="bg1"/>
                </a:solidFill>
                <a:effectLst>
                  <a:outerShdw blurRad="38100" dist="38100" dir="2700000" algn="tl">
                    <a:srgbClr val="000000">
                      <a:alpha val="43137"/>
                    </a:srgbClr>
                  </a:outerShdw>
                </a:effectLst>
              </a:rPr>
              <a:t>Mt. 28:18-20 	Health and growth are inseparable </a:t>
            </a:r>
          </a:p>
          <a:p>
            <a:pPr marL="639763" indent="-457200">
              <a:lnSpc>
                <a:spcPct val="150000"/>
              </a:lnSpc>
              <a:buClr>
                <a:schemeClr val="bg1"/>
              </a:buClr>
              <a:buFont typeface="+mj-lt"/>
              <a:buAutoNum type="arabicPeriod"/>
            </a:pPr>
            <a:r>
              <a:rPr lang="en-US" sz="2400" b="1" kern="0" dirty="0">
                <a:solidFill>
                  <a:schemeClr val="bg1"/>
                </a:solidFill>
                <a:effectLst>
                  <a:outerShdw blurRad="38100" dist="38100" dir="2700000" algn="tl">
                    <a:srgbClr val="000000">
                      <a:alpha val="43137"/>
                    </a:srgbClr>
                  </a:outerShdw>
                </a:effectLst>
              </a:rPr>
              <a:t>Acts 2:42-47 	Descriptive functions of church prescriptive in NT</a:t>
            </a:r>
          </a:p>
          <a:p>
            <a:pPr marL="639763" indent="-457200">
              <a:lnSpc>
                <a:spcPct val="150000"/>
              </a:lnSpc>
              <a:buClr>
                <a:schemeClr val="bg1"/>
              </a:buClr>
              <a:buFont typeface="+mj-lt"/>
              <a:buAutoNum type="arabicPeriod"/>
            </a:pPr>
            <a:r>
              <a:rPr lang="en-US" sz="2400" b="1" i="1" kern="0" dirty="0">
                <a:solidFill>
                  <a:schemeClr val="bg1"/>
                </a:solidFill>
                <a:effectLst>
                  <a:outerShdw blurRad="38100" dist="38100" dir="2700000" algn="tl">
                    <a:srgbClr val="000000">
                      <a:alpha val="43137"/>
                    </a:srgbClr>
                  </a:outerShdw>
                </a:effectLst>
              </a:rPr>
              <a:t>Purpose Driven </a:t>
            </a:r>
            <a:r>
              <a:rPr lang="en-US" sz="2400" b="1" kern="0" dirty="0">
                <a:solidFill>
                  <a:schemeClr val="bg1"/>
                </a:solidFill>
                <a:effectLst>
                  <a:outerShdw blurRad="38100" dist="38100" dir="2700000" algn="tl">
                    <a:srgbClr val="000000">
                      <a:alpha val="43137"/>
                    </a:srgbClr>
                  </a:outerShdw>
                </a:effectLst>
              </a:rPr>
              <a:t>is predated by the Reformation</a:t>
            </a:r>
          </a:p>
          <a:p>
            <a:pPr marL="639763" indent="-457200">
              <a:lnSpc>
                <a:spcPct val="150000"/>
              </a:lnSpc>
              <a:buClr>
                <a:schemeClr val="bg1"/>
              </a:buClr>
              <a:buFont typeface="+mj-lt"/>
              <a:buAutoNum type="arabicPeriod"/>
            </a:pPr>
            <a:r>
              <a:rPr lang="en-US" sz="2400" b="1" kern="0" dirty="0">
                <a:solidFill>
                  <a:schemeClr val="bg1"/>
                </a:solidFill>
                <a:effectLst>
                  <a:outerShdw blurRad="38100" dist="38100" dir="2700000" algn="tl">
                    <a:srgbClr val="000000">
                      <a:alpha val="43137"/>
                    </a:srgbClr>
                  </a:outerShdw>
                </a:effectLst>
              </a:rPr>
              <a:t>Not all health assessments purport to be all inclusive: e.g. 9 Marks</a:t>
            </a:r>
          </a:p>
          <a:p>
            <a:pPr marL="182563">
              <a:lnSpc>
                <a:spcPct val="150000"/>
              </a:lnSpc>
              <a:buClr>
                <a:schemeClr val="bg1"/>
              </a:buClr>
            </a:pPr>
            <a:endParaRPr lang="en-US" sz="1100" b="1" kern="0" dirty="0">
              <a:solidFill>
                <a:schemeClr val="bg1"/>
              </a:solidFill>
              <a:effectLst>
                <a:outerShdw blurRad="38100" dist="38100" dir="2700000" algn="tl">
                  <a:srgbClr val="000000">
                    <a:alpha val="43137"/>
                  </a:srgbClr>
                </a:outerShdw>
              </a:effectLst>
            </a:endParaRPr>
          </a:p>
          <a:p>
            <a:pPr marL="182563">
              <a:buClr>
                <a:schemeClr val="bg1"/>
              </a:buClr>
            </a:pPr>
            <a:r>
              <a:rPr lang="en-US" sz="2400" b="1" kern="0" dirty="0">
                <a:solidFill>
                  <a:schemeClr val="bg1"/>
                </a:solidFill>
                <a:effectLst>
                  <a:outerShdw blurRad="38100" dist="38100" dir="2700000" algn="tl">
                    <a:srgbClr val="000000">
                      <a:alpha val="43137"/>
                    </a:srgbClr>
                  </a:outerShdw>
                </a:effectLst>
              </a:rPr>
              <a:t>6.  Effective outreach includes Great Commandment good deeds</a:t>
            </a:r>
          </a:p>
          <a:p>
            <a:pPr marL="182563">
              <a:buClr>
                <a:schemeClr val="bg1"/>
              </a:buClr>
            </a:pPr>
            <a:r>
              <a:rPr lang="en-US" sz="2400" b="1" i="1" kern="0" dirty="0">
                <a:solidFill>
                  <a:schemeClr val="bg1"/>
                </a:solidFill>
                <a:effectLst>
                  <a:outerShdw blurRad="38100" dist="38100" dir="2700000" algn="tl">
                    <a:srgbClr val="000000">
                      <a:alpha val="43137"/>
                    </a:srgbClr>
                  </a:outerShdw>
                </a:effectLst>
              </a:rPr>
              <a:t>                      especially in postmodernism or post-postmodernism</a:t>
            </a:r>
          </a:p>
          <a:p>
            <a:pPr marL="182563">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rPr>
              <a:t>7. There are both organic and organizational aspects of health</a:t>
            </a:r>
          </a:p>
        </p:txBody>
      </p:sp>
      <p:sp>
        <p:nvSpPr>
          <p:cNvPr id="2" name="TextBox 1">
            <a:extLst>
              <a:ext uri="{FF2B5EF4-FFF2-40B4-BE49-F238E27FC236}">
                <a16:creationId xmlns:a16="http://schemas.microsoft.com/office/drawing/2014/main" id="{2AB0AC03-D678-4B55-9E83-7B562EBFE63B}"/>
              </a:ext>
            </a:extLst>
          </p:cNvPr>
          <p:cNvSpPr txBox="1"/>
          <p:nvPr/>
        </p:nvSpPr>
        <p:spPr>
          <a:xfrm>
            <a:off x="3631321" y="5612480"/>
            <a:ext cx="3544560" cy="1231234"/>
          </a:xfrm>
          <a:prstGeom prst="rect">
            <a:avLst/>
          </a:prstGeom>
          <a:noFill/>
        </p:spPr>
        <p:txBody>
          <a:bodyPr wrap="none" rtlCol="0">
            <a:spAutoFit/>
          </a:bodyPr>
          <a:lstStyle/>
          <a:p>
            <a:pPr>
              <a:lnSpc>
                <a:spcPct val="150000"/>
              </a:lnSpc>
              <a:buClr>
                <a:schemeClr val="tx1"/>
              </a:buClr>
            </a:pPr>
            <a:r>
              <a:rPr lang="en-US" sz="5400" b="1" i="1" kern="0" dirty="0">
                <a:solidFill>
                  <a:srgbClr val="FFC000"/>
                </a:solidFill>
                <a:effectLst>
                  <a:outerShdw blurRad="38100" dist="38100" dir="2700000" algn="tl">
                    <a:srgbClr val="000000">
                      <a:alpha val="43137"/>
                    </a:srgbClr>
                  </a:outerShdw>
                </a:effectLst>
                <a:latin typeface="Batik Regular" pitchFamily="2" charset="0"/>
              </a:rPr>
              <a:t>ANALYSIS</a:t>
            </a:r>
          </a:p>
        </p:txBody>
      </p:sp>
    </p:spTree>
    <p:extLst>
      <p:ext uri="{BB962C8B-B14F-4D97-AF65-F5344CB8AC3E}">
        <p14:creationId xmlns:p14="http://schemas.microsoft.com/office/powerpoint/2010/main" val="333863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rPr>
              <a:pPr>
                <a:defRPr/>
              </a:pPr>
              <a:t>4</a:t>
            </a:fld>
            <a:endParaRPr lang="en-US" dirty="0">
              <a:solidFill>
                <a:srgbClr val="000000"/>
              </a:solidFill>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TextBox 5"/>
          <p:cNvSpPr txBox="1"/>
          <p:nvPr/>
        </p:nvSpPr>
        <p:spPr>
          <a:xfrm>
            <a:off x="2905535" y="581967"/>
            <a:ext cx="6255239" cy="825675"/>
          </a:xfrm>
          <a:prstGeom prst="rect">
            <a:avLst/>
          </a:prstGeom>
          <a:noFill/>
        </p:spPr>
        <p:txBody>
          <a:bodyPr wrap="none" rtlCol="0">
            <a:spAutoFit/>
          </a:bodyPr>
          <a:lstStyle/>
          <a:p>
            <a:pPr marL="990600" indent="-533400" algn="ctr">
              <a:lnSpc>
                <a:spcPct val="150000"/>
              </a:lnSpc>
              <a:spcBef>
                <a:spcPct val="20000"/>
              </a:spcBef>
              <a:buClr>
                <a:schemeClr val="tx1"/>
              </a:buClr>
            </a:pPr>
            <a:r>
              <a:rPr lang="en-US" sz="3600" b="1" kern="0" dirty="0">
                <a:solidFill>
                  <a:schemeClr val="bg1"/>
                </a:solidFill>
                <a:effectLst>
                  <a:outerShdw blurRad="38100" dist="38100" dir="2700000" algn="tl">
                    <a:srgbClr val="000000">
                      <a:alpha val="43137"/>
                    </a:srgbClr>
                  </a:outerShdw>
                </a:effectLst>
                <a:latin typeface="+mj-lt"/>
              </a:rPr>
              <a:t>Introductory Information </a:t>
            </a:r>
          </a:p>
        </p:txBody>
      </p:sp>
      <p:sp>
        <p:nvSpPr>
          <p:cNvPr id="2" name="TextBox 1"/>
          <p:cNvSpPr txBox="1"/>
          <p:nvPr/>
        </p:nvSpPr>
        <p:spPr>
          <a:xfrm>
            <a:off x="1678272" y="2189831"/>
            <a:ext cx="7874291" cy="1323439"/>
          </a:xfrm>
          <a:prstGeom prst="rect">
            <a:avLst/>
          </a:prstGeom>
          <a:noFill/>
        </p:spPr>
        <p:txBody>
          <a:bodyPr wrap="square" rtlCol="0">
            <a:spAutoFit/>
          </a:bodyPr>
          <a:lstStyle/>
          <a:p>
            <a:pPr indent="-923925">
              <a:buClr>
                <a:schemeClr val="tx1"/>
              </a:buClr>
            </a:pPr>
            <a:r>
              <a:rPr lang="en-US" sz="2000" b="1" u="sng" kern="0" dirty="0">
                <a:solidFill>
                  <a:schemeClr val="bg1"/>
                </a:solidFill>
                <a:effectLst>
                  <a:outerShdw blurRad="38100" dist="38100" dir="2700000" algn="tl">
                    <a:srgbClr val="000000">
                      <a:alpha val="43137"/>
                    </a:srgbClr>
                  </a:outerShdw>
                </a:effectLst>
                <a:latin typeface="+mj-lt"/>
              </a:rPr>
              <a:t>Use of Material</a:t>
            </a:r>
            <a:r>
              <a:rPr lang="en-US" sz="2000" b="1" kern="0" dirty="0">
                <a:solidFill>
                  <a:schemeClr val="bg1"/>
                </a:solidFill>
                <a:effectLst>
                  <a:outerShdw blurRad="38100" dist="38100" dir="2700000" algn="tl">
                    <a:srgbClr val="000000">
                      <a:alpha val="43137"/>
                    </a:srgbClr>
                  </a:outerShdw>
                </a:effectLst>
                <a:latin typeface="+mj-lt"/>
              </a:rPr>
              <a:t>: </a:t>
            </a:r>
            <a:r>
              <a:rPr lang="en-US" sz="2000" kern="0" dirty="0">
                <a:solidFill>
                  <a:schemeClr val="bg1"/>
                </a:solidFill>
                <a:latin typeface="+mj-lt"/>
              </a:rPr>
              <a:t>You have unlimited use of all PowerPoint files and handouts</a:t>
            </a:r>
            <a:r>
              <a:rPr lang="en-US" sz="2000" b="1" kern="0" dirty="0">
                <a:solidFill>
                  <a:schemeClr val="bg1"/>
                </a:solidFill>
                <a:effectLst>
                  <a:outerShdw blurRad="38100" dist="38100" dir="2700000" algn="tl">
                    <a:srgbClr val="000000">
                      <a:alpha val="43137"/>
                    </a:srgbClr>
                  </a:outerShdw>
                </a:effectLst>
                <a:latin typeface="+mj-lt"/>
              </a:rPr>
              <a:t> </a:t>
            </a:r>
            <a:r>
              <a:rPr lang="en-US" sz="2000" kern="0" dirty="0">
                <a:solidFill>
                  <a:schemeClr val="bg1"/>
                </a:solidFill>
                <a:latin typeface="+mj-lt"/>
              </a:rPr>
              <a:t>for your church ministry and church consulting purposes. However, if others want the training material, please direct them to our training opportunities. I.e., you cannot use the material to train others. </a:t>
            </a:r>
            <a:endParaRPr lang="en-US" kern="0" dirty="0">
              <a:solidFill>
                <a:schemeClr val="bg1"/>
              </a:solidFill>
              <a:latin typeface="+mj-lt"/>
            </a:endParaRPr>
          </a:p>
        </p:txBody>
      </p:sp>
      <p:sp>
        <p:nvSpPr>
          <p:cNvPr id="9" name="TextBox 8"/>
          <p:cNvSpPr txBox="1"/>
          <p:nvPr/>
        </p:nvSpPr>
        <p:spPr>
          <a:xfrm>
            <a:off x="1678272" y="3909751"/>
            <a:ext cx="8709764" cy="2554545"/>
          </a:xfrm>
          <a:prstGeom prst="rect">
            <a:avLst/>
          </a:prstGeom>
          <a:noFill/>
        </p:spPr>
        <p:txBody>
          <a:bodyPr wrap="square" rtlCol="0">
            <a:spAutoFit/>
          </a:bodyPr>
          <a:lstStyle/>
          <a:p>
            <a:pPr indent="-533400">
              <a:buClr>
                <a:schemeClr val="tx1"/>
              </a:buClr>
            </a:pPr>
            <a:r>
              <a:rPr lang="en-US" sz="2000" b="1" kern="0" dirty="0">
                <a:solidFill>
                  <a:schemeClr val="bg1"/>
                </a:solidFill>
                <a:effectLst>
                  <a:outerShdw blurRad="38100" dist="38100" dir="2700000" algn="tl">
                    <a:srgbClr val="000000">
                      <a:alpha val="43137"/>
                    </a:srgbClr>
                  </a:outerShdw>
                </a:effectLst>
                <a:latin typeface="+mj-lt"/>
              </a:rPr>
              <a:t>Reading - </a:t>
            </a:r>
            <a:r>
              <a:rPr lang="en-US" sz="2000" kern="0" dirty="0">
                <a:solidFill>
                  <a:schemeClr val="bg1"/>
                </a:solidFill>
                <a:latin typeface="+mj-lt"/>
              </a:rPr>
              <a:t>None required, but see Recommended Reading for each Session</a:t>
            </a:r>
          </a:p>
          <a:p>
            <a:pPr indent="-533400">
              <a:buClr>
                <a:schemeClr val="tx1"/>
              </a:buClr>
            </a:pPr>
            <a:endParaRPr lang="en-US" sz="2000" kern="0" dirty="0">
              <a:solidFill>
                <a:schemeClr val="bg1"/>
              </a:solidFill>
              <a:latin typeface="+mj-lt"/>
            </a:endParaRPr>
          </a:p>
          <a:p>
            <a:pPr indent="-533400">
              <a:buClr>
                <a:schemeClr val="tx1"/>
              </a:buClr>
            </a:pPr>
            <a:r>
              <a:rPr lang="en-US" sz="2000" b="1" kern="0" dirty="0">
                <a:solidFill>
                  <a:schemeClr val="bg1"/>
                </a:solidFill>
                <a:latin typeface="+mj-lt"/>
              </a:rPr>
              <a:t>PowerPoint</a:t>
            </a:r>
            <a:r>
              <a:rPr lang="en-US" sz="2000" kern="0" dirty="0">
                <a:solidFill>
                  <a:schemeClr val="bg1"/>
                </a:solidFill>
                <a:latin typeface="+mj-lt"/>
              </a:rPr>
              <a:t>- Will be sent by Wednesday noon </a:t>
            </a:r>
          </a:p>
          <a:p>
            <a:pPr indent="-533400">
              <a:buClr>
                <a:schemeClr val="tx1"/>
              </a:buClr>
            </a:pPr>
            <a:endParaRPr lang="en-US" sz="2000" kern="0" dirty="0">
              <a:solidFill>
                <a:schemeClr val="bg1"/>
              </a:solidFill>
              <a:latin typeface="+mj-lt"/>
            </a:endParaRPr>
          </a:p>
          <a:p>
            <a:pPr indent="-533400">
              <a:buClr>
                <a:schemeClr val="tx1"/>
              </a:buClr>
            </a:pPr>
            <a:r>
              <a:rPr lang="en-US" sz="2000" b="1" kern="0" dirty="0">
                <a:solidFill>
                  <a:schemeClr val="bg1"/>
                </a:solidFill>
                <a:latin typeface="+mj-lt"/>
              </a:rPr>
              <a:t>Handouts -</a:t>
            </a:r>
            <a:r>
              <a:rPr lang="en-US" sz="2000" kern="0" dirty="0">
                <a:solidFill>
                  <a:schemeClr val="bg1"/>
                </a:solidFill>
                <a:latin typeface="+mj-lt"/>
              </a:rPr>
              <a:t> Will be sent by Wednesday noon and may be a link vs. document</a:t>
            </a:r>
          </a:p>
          <a:p>
            <a:pPr indent="-533400">
              <a:buClr>
                <a:schemeClr val="tx1"/>
              </a:buClr>
            </a:pPr>
            <a:endParaRPr lang="en-US" sz="2000" kern="0" dirty="0">
              <a:solidFill>
                <a:schemeClr val="bg1"/>
              </a:solidFill>
              <a:latin typeface="+mj-lt"/>
            </a:endParaRPr>
          </a:p>
          <a:p>
            <a:pPr indent="-533400">
              <a:buClr>
                <a:schemeClr val="tx1"/>
              </a:buClr>
            </a:pPr>
            <a:r>
              <a:rPr lang="en-US" sz="2000" b="1" kern="0" dirty="0">
                <a:solidFill>
                  <a:schemeClr val="bg1"/>
                </a:solidFill>
                <a:latin typeface="+mj-lt"/>
              </a:rPr>
              <a:t>Chat Function- </a:t>
            </a:r>
            <a:r>
              <a:rPr lang="en-US" b="1" kern="0" dirty="0">
                <a:solidFill>
                  <a:schemeClr val="bg1"/>
                </a:solidFill>
                <a:latin typeface="+mj-lt"/>
              </a:rPr>
              <a:t>Use to write questions as you think of them or at end</a:t>
            </a:r>
            <a:endParaRPr lang="en-US" sz="2000" b="1" kern="0" dirty="0">
              <a:solidFill>
                <a:schemeClr val="bg1"/>
              </a:solidFill>
              <a:latin typeface="+mj-lt"/>
            </a:endParaRPr>
          </a:p>
          <a:p>
            <a:pPr indent="-533400">
              <a:buClr>
                <a:schemeClr val="tx1"/>
              </a:buClr>
            </a:pPr>
            <a:endParaRPr lang="en-US" sz="2000" kern="0" dirty="0">
              <a:solidFill>
                <a:schemeClr val="bg1"/>
              </a:solidFill>
              <a:latin typeface="+mj-lt"/>
            </a:endParaRPr>
          </a:p>
        </p:txBody>
      </p:sp>
    </p:spTree>
    <p:extLst>
      <p:ext uri="{BB962C8B-B14F-4D97-AF65-F5344CB8AC3E}">
        <p14:creationId xmlns:p14="http://schemas.microsoft.com/office/powerpoint/2010/main" val="3433215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3EA69-5CD8-4252-AE0B-65E76921BFEA}"/>
              </a:ext>
            </a:extLst>
          </p:cNvPr>
          <p:cNvSpPr>
            <a:spLocks noGrp="1"/>
          </p:cNvSpPr>
          <p:nvPr>
            <p:ph type="title"/>
          </p:nvPr>
        </p:nvSpPr>
        <p:spPr>
          <a:xfrm>
            <a:off x="547308" y="700935"/>
            <a:ext cx="8057849" cy="1143000"/>
          </a:xfrm>
        </p:spPr>
        <p:txBody>
          <a:bodyPr/>
          <a:lstStyle/>
          <a:p>
            <a:r>
              <a:rPr lang="en-US" sz="3600" b="1" dirty="0">
                <a:solidFill>
                  <a:srgbClr val="FFFFFF"/>
                </a:solidFill>
              </a:rPr>
              <a:t>15 Analytical Observations cont’d</a:t>
            </a:r>
            <a:br>
              <a:rPr lang="en-US" b="1" dirty="0">
                <a:solidFill>
                  <a:srgbClr val="FFFFFF"/>
                </a:solidFill>
              </a:rPr>
            </a:br>
            <a:endParaRPr lang="en-US" dirty="0"/>
          </a:p>
        </p:txBody>
      </p:sp>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40</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8" name="Rectangle 7">
            <a:extLst>
              <a:ext uri="{FF2B5EF4-FFF2-40B4-BE49-F238E27FC236}">
                <a16:creationId xmlns:a16="http://schemas.microsoft.com/office/drawing/2014/main" id="{60BB2FB0-8B94-4537-8B08-A58F43994D48}"/>
              </a:ext>
            </a:extLst>
          </p:cNvPr>
          <p:cNvSpPr/>
          <p:nvPr/>
        </p:nvSpPr>
        <p:spPr>
          <a:xfrm>
            <a:off x="882346" y="1901879"/>
            <a:ext cx="10604162" cy="4459234"/>
          </a:xfrm>
          <a:prstGeom prst="rect">
            <a:avLst/>
          </a:prstGeom>
        </p:spPr>
        <p:txBody>
          <a:bodyPr wrap="square">
            <a:spAutoFit/>
          </a:bodyPr>
          <a:lstStyle/>
          <a:p>
            <a:pPr marL="182563">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rPr>
              <a:t>8. Strategic planning with follow-up can lead to health</a:t>
            </a:r>
          </a:p>
          <a:p>
            <a:pPr marL="182563">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rPr>
              <a:t>9. Church size is a significant contextual factor for defining health</a:t>
            </a:r>
          </a:p>
          <a:p>
            <a:pPr marL="182563">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rPr>
              <a:t>10. Conflict resolution and church discipline are an dimension of health</a:t>
            </a:r>
          </a:p>
          <a:p>
            <a:pPr marL="182563">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rPr>
              <a:t>11. Awareness of cultural context is another aspect of health </a:t>
            </a:r>
          </a:p>
          <a:p>
            <a:pPr marL="182563">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rPr>
              <a:t>12. 20% doing 80% of ministry is not a myth (and not biblical!)</a:t>
            </a:r>
          </a:p>
          <a:p>
            <a:pPr marL="182563">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rPr>
              <a:t>13. Church values, functions, purposes may be aspirational or actual</a:t>
            </a:r>
          </a:p>
          <a:p>
            <a:pPr marL="182563">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rPr>
              <a:t>14. Change-leadership-understanding is essential</a:t>
            </a:r>
          </a:p>
          <a:p>
            <a:pPr marL="182563">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rPr>
              <a:t>15. Assimilation or “onboarding” systems are a part of health </a:t>
            </a:r>
          </a:p>
        </p:txBody>
      </p:sp>
    </p:spTree>
    <p:extLst>
      <p:ext uri="{BB962C8B-B14F-4D97-AF65-F5344CB8AC3E}">
        <p14:creationId xmlns:p14="http://schemas.microsoft.com/office/powerpoint/2010/main" val="2204602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3EA69-5CD8-4252-AE0B-65E76921BFEA}"/>
              </a:ext>
            </a:extLst>
          </p:cNvPr>
          <p:cNvSpPr>
            <a:spLocks noGrp="1"/>
          </p:cNvSpPr>
          <p:nvPr>
            <p:ph type="title"/>
          </p:nvPr>
        </p:nvSpPr>
        <p:spPr>
          <a:xfrm>
            <a:off x="547308" y="700935"/>
            <a:ext cx="8057849" cy="1143000"/>
          </a:xfrm>
        </p:spPr>
        <p:txBody>
          <a:bodyPr/>
          <a:lstStyle/>
          <a:p>
            <a:r>
              <a:rPr lang="en-US" sz="3600" b="1" dirty="0">
                <a:solidFill>
                  <a:srgbClr val="FFFFFF"/>
                </a:solidFill>
              </a:rPr>
              <a:t>A Definition of Church Health</a:t>
            </a:r>
            <a:br>
              <a:rPr lang="en-US" b="1" dirty="0">
                <a:solidFill>
                  <a:srgbClr val="FFFFFF"/>
                </a:solidFill>
              </a:rPr>
            </a:br>
            <a:endParaRPr lang="en-US" dirty="0"/>
          </a:p>
        </p:txBody>
      </p:sp>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41</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8" name="Rectangle 7">
            <a:extLst>
              <a:ext uri="{FF2B5EF4-FFF2-40B4-BE49-F238E27FC236}">
                <a16:creationId xmlns:a16="http://schemas.microsoft.com/office/drawing/2014/main" id="{60BB2FB0-8B94-4537-8B08-A58F43994D48}"/>
              </a:ext>
            </a:extLst>
          </p:cNvPr>
          <p:cNvSpPr/>
          <p:nvPr/>
        </p:nvSpPr>
        <p:spPr>
          <a:xfrm>
            <a:off x="1402681" y="1621947"/>
            <a:ext cx="9386638" cy="3720570"/>
          </a:xfrm>
          <a:prstGeom prst="rect">
            <a:avLst/>
          </a:prstGeom>
        </p:spPr>
        <p:txBody>
          <a:bodyPr wrap="square">
            <a:spAutoFit/>
          </a:bodyPr>
          <a:lstStyle/>
          <a:p>
            <a:pPr marL="182563" algn="ctr">
              <a:lnSpc>
                <a:spcPct val="150000"/>
              </a:lnSpc>
              <a:buClr>
                <a:schemeClr val="bg1"/>
              </a:buClr>
            </a:pPr>
            <a:r>
              <a:rPr lang="en-US" sz="2800" b="1" i="1" kern="0" dirty="0">
                <a:solidFill>
                  <a:schemeClr val="bg1"/>
                </a:solidFill>
                <a:effectLst>
                  <a:outerShdw blurRad="38100" dist="38100" dir="2700000" algn="tl">
                    <a:srgbClr val="000000">
                      <a:alpha val="43137"/>
                    </a:srgbClr>
                  </a:outerShdw>
                </a:effectLst>
              </a:rPr>
              <a:t>A  church is healthy if it is growing</a:t>
            </a:r>
            <a:r>
              <a:rPr lang="en-US" sz="2800" b="1" i="1" kern="0" baseline="30000" dirty="0">
                <a:solidFill>
                  <a:schemeClr val="bg1"/>
                </a:solidFill>
                <a:effectLst>
                  <a:outerShdw blurRad="38100" dist="38100" dir="2700000" algn="tl">
                    <a:srgbClr val="000000">
                      <a:alpha val="43137"/>
                    </a:srgbClr>
                  </a:outerShdw>
                </a:effectLst>
              </a:rPr>
              <a:t>1</a:t>
            </a:r>
            <a:r>
              <a:rPr lang="en-US" sz="2800" b="1" i="1" kern="0" dirty="0">
                <a:solidFill>
                  <a:schemeClr val="bg1"/>
                </a:solidFill>
                <a:effectLst>
                  <a:outerShdw blurRad="38100" dist="38100" dir="2700000" algn="tl">
                    <a:srgbClr val="000000">
                      <a:alpha val="43137"/>
                    </a:srgbClr>
                  </a:outerShdw>
                </a:effectLst>
              </a:rPr>
              <a:t> and maturing disciples</a:t>
            </a:r>
            <a:r>
              <a:rPr lang="en-US" sz="2800" b="1" i="1" kern="0" baseline="30000" dirty="0">
                <a:solidFill>
                  <a:schemeClr val="bg1"/>
                </a:solidFill>
                <a:effectLst>
                  <a:outerShdw blurRad="38100" dist="38100" dir="2700000" algn="tl">
                    <a:srgbClr val="000000">
                      <a:alpha val="43137"/>
                    </a:srgbClr>
                  </a:outerShdw>
                </a:effectLst>
              </a:rPr>
              <a:t>2</a:t>
            </a:r>
            <a:r>
              <a:rPr lang="en-US" sz="2800" b="1" i="1" kern="0" dirty="0">
                <a:solidFill>
                  <a:schemeClr val="bg1"/>
                </a:solidFill>
                <a:effectLst>
                  <a:outerShdw blurRad="38100" dist="38100" dir="2700000" algn="tl">
                    <a:srgbClr val="000000">
                      <a:alpha val="43137"/>
                    </a:srgbClr>
                  </a:outerShdw>
                </a:effectLst>
              </a:rPr>
              <a:t> </a:t>
            </a:r>
            <a:r>
              <a:rPr lang="en-US" sz="2800" b="1" i="1" u="sng" kern="0" dirty="0">
                <a:solidFill>
                  <a:schemeClr val="bg1"/>
                </a:solidFill>
                <a:effectLst>
                  <a:outerShdw blurRad="38100" dist="38100" dir="2700000" algn="tl">
                    <a:srgbClr val="000000">
                      <a:alpha val="43137"/>
                    </a:srgbClr>
                  </a:outerShdw>
                </a:effectLst>
              </a:rPr>
              <a:t>because</a:t>
            </a:r>
            <a:r>
              <a:rPr lang="en-US" sz="2800" b="1" i="1" kern="0" dirty="0">
                <a:solidFill>
                  <a:schemeClr val="bg1"/>
                </a:solidFill>
                <a:effectLst>
                  <a:outerShdw blurRad="38100" dist="38100" dir="2700000" algn="tl">
                    <a:srgbClr val="000000">
                      <a:alpha val="43137"/>
                    </a:srgbClr>
                  </a:outerShdw>
                </a:effectLst>
              </a:rPr>
              <a:t> it is balancing both the timeless purposes</a:t>
            </a:r>
            <a:r>
              <a:rPr lang="en-US" sz="2800" b="1" i="1" kern="0" baseline="30000" dirty="0">
                <a:solidFill>
                  <a:schemeClr val="bg1"/>
                </a:solidFill>
                <a:effectLst>
                  <a:outerShdw blurRad="38100" dist="38100" dir="2700000" algn="tl">
                    <a:srgbClr val="000000">
                      <a:alpha val="43137"/>
                    </a:srgbClr>
                  </a:outerShdw>
                </a:effectLst>
              </a:rPr>
              <a:t>3</a:t>
            </a:r>
            <a:r>
              <a:rPr lang="en-US" sz="2800" b="1" i="1" kern="0" dirty="0">
                <a:solidFill>
                  <a:schemeClr val="bg1"/>
                </a:solidFill>
                <a:effectLst>
                  <a:outerShdw blurRad="38100" dist="38100" dir="2700000" algn="tl">
                    <a:srgbClr val="000000">
                      <a:alpha val="43137"/>
                    </a:srgbClr>
                  </a:outerShdw>
                </a:effectLst>
              </a:rPr>
              <a:t> of the church in Acts 2:42-47, and other</a:t>
            </a:r>
            <a:r>
              <a:rPr lang="en-US" sz="2800" b="1" i="1" kern="0" baseline="30000" dirty="0">
                <a:solidFill>
                  <a:schemeClr val="bg1"/>
                </a:solidFill>
                <a:effectLst>
                  <a:outerShdw blurRad="38100" dist="38100" dir="2700000" algn="tl">
                    <a:srgbClr val="000000">
                      <a:alpha val="43137"/>
                    </a:srgbClr>
                  </a:outerShdw>
                </a:effectLst>
              </a:rPr>
              <a:t>4</a:t>
            </a:r>
            <a:r>
              <a:rPr lang="en-US" sz="2800" b="1" i="1" kern="0" dirty="0">
                <a:solidFill>
                  <a:schemeClr val="bg1"/>
                </a:solidFill>
                <a:effectLst>
                  <a:outerShdw blurRad="38100" dist="38100" dir="2700000" algn="tl">
                    <a:srgbClr val="000000">
                      <a:alpha val="43137"/>
                    </a:srgbClr>
                  </a:outerShdw>
                </a:effectLst>
              </a:rPr>
              <a:t> </a:t>
            </a:r>
          </a:p>
          <a:p>
            <a:pPr marL="182563" algn="ctr">
              <a:lnSpc>
                <a:spcPct val="150000"/>
              </a:lnSpc>
              <a:buClr>
                <a:schemeClr val="bg1"/>
              </a:buClr>
            </a:pPr>
            <a:r>
              <a:rPr lang="en-US" sz="2800" b="1" i="1" kern="0" dirty="0">
                <a:solidFill>
                  <a:schemeClr val="bg1"/>
                </a:solidFill>
                <a:effectLst>
                  <a:outerShdw blurRad="38100" dist="38100" dir="2700000" algn="tl">
                    <a:srgbClr val="000000">
                      <a:alpha val="43137"/>
                    </a:srgbClr>
                  </a:outerShdw>
                </a:effectLst>
              </a:rPr>
              <a:t>organizational and contextual characteristics. </a:t>
            </a:r>
          </a:p>
          <a:p>
            <a:pPr marL="182563" algn="ctr">
              <a:lnSpc>
                <a:spcPct val="150000"/>
              </a:lnSpc>
              <a:buClr>
                <a:schemeClr val="bg1"/>
              </a:buClr>
            </a:pPr>
            <a:endParaRPr lang="en-US" sz="2400" b="1" i="1" kern="0" dirty="0">
              <a:solidFill>
                <a:schemeClr val="bg1"/>
              </a:solidFill>
              <a:effectLst>
                <a:outerShdw blurRad="38100" dist="38100" dir="2700000" algn="tl">
                  <a:srgbClr val="000000">
                    <a:alpha val="43137"/>
                  </a:srgbClr>
                </a:outerShdw>
              </a:effectLst>
            </a:endParaRPr>
          </a:p>
          <a:p>
            <a:pPr marL="182563" algn="ctr">
              <a:lnSpc>
                <a:spcPct val="150000"/>
              </a:lnSpc>
              <a:buClr>
                <a:schemeClr val="bg1"/>
              </a:buClr>
            </a:pPr>
            <a:endParaRPr lang="en-US" sz="2400" b="1" i="1" kern="0" dirty="0">
              <a:solidFill>
                <a:schemeClr val="bg1"/>
              </a:solidFill>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F1A89163-811D-4AE6-9749-38BF4D40C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5846" y="4243645"/>
            <a:ext cx="1548013" cy="487151"/>
          </a:xfrm>
          <a:prstGeom prst="rect">
            <a:avLst/>
          </a:prstGeom>
        </p:spPr>
      </p:pic>
      <p:sp>
        <p:nvSpPr>
          <p:cNvPr id="12" name="TextBox 11">
            <a:extLst>
              <a:ext uri="{FF2B5EF4-FFF2-40B4-BE49-F238E27FC236}">
                <a16:creationId xmlns:a16="http://schemas.microsoft.com/office/drawing/2014/main" id="{BCFC6DBE-870F-47A8-B6CE-16BC340F06BF}"/>
              </a:ext>
            </a:extLst>
          </p:cNvPr>
          <p:cNvSpPr txBox="1"/>
          <p:nvPr/>
        </p:nvSpPr>
        <p:spPr>
          <a:xfrm>
            <a:off x="1748789" y="5029141"/>
            <a:ext cx="9703297" cy="1631216"/>
          </a:xfrm>
          <a:prstGeom prst="rect">
            <a:avLst/>
          </a:prstGeom>
          <a:noFill/>
        </p:spPr>
        <p:txBody>
          <a:bodyPr wrap="none" rtlCol="0">
            <a:spAutoFit/>
          </a:bodyPr>
          <a:lstStyle/>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1- Conversion church growth should be the priority but it could be </a:t>
            </a: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     biological, transfer, or prodigal growth as well. The head and spine of the fish.</a:t>
            </a: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2 - Health is a measure of both church growth and maturing disciples</a:t>
            </a: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3 - </a:t>
            </a:r>
            <a:r>
              <a:rPr lang="en-US" sz="2000" b="1" i="1" kern="0" dirty="0">
                <a:solidFill>
                  <a:schemeClr val="bg1"/>
                </a:solidFill>
                <a:effectLst>
                  <a:outerShdw blurRad="38100" dist="38100" dir="2700000" algn="tl">
                    <a:srgbClr val="000000">
                      <a:alpha val="43137"/>
                    </a:srgbClr>
                  </a:outerShdw>
                </a:effectLst>
                <a:latin typeface="+mj-lt"/>
              </a:rPr>
              <a:t>Top Bones </a:t>
            </a:r>
            <a:r>
              <a:rPr lang="en-US" sz="2000" b="1" kern="0" dirty="0">
                <a:solidFill>
                  <a:schemeClr val="bg1"/>
                </a:solidFill>
                <a:effectLst>
                  <a:outerShdw blurRad="38100" dist="38100" dir="2700000" algn="tl">
                    <a:srgbClr val="000000">
                      <a:alpha val="43137"/>
                    </a:srgbClr>
                  </a:outerShdw>
                </a:effectLst>
                <a:latin typeface="+mj-lt"/>
              </a:rPr>
              <a:t>Components</a:t>
            </a:r>
          </a:p>
          <a:p>
            <a:pPr>
              <a:buClr>
                <a:schemeClr val="tx1"/>
              </a:buClr>
            </a:pPr>
            <a:r>
              <a:rPr lang="en-US" sz="2000" b="1" kern="0" dirty="0">
                <a:solidFill>
                  <a:schemeClr val="bg1"/>
                </a:solidFill>
                <a:effectLst>
                  <a:outerShdw blurRad="38100" dist="38100" dir="2700000" algn="tl">
                    <a:srgbClr val="000000">
                      <a:alpha val="43137"/>
                    </a:srgbClr>
                  </a:outerShdw>
                </a:effectLst>
                <a:latin typeface="+mj-lt"/>
              </a:rPr>
              <a:t>4 - </a:t>
            </a:r>
            <a:r>
              <a:rPr lang="en-US" sz="2000" b="1" i="1" kern="0" dirty="0">
                <a:solidFill>
                  <a:schemeClr val="bg1"/>
                </a:solidFill>
                <a:effectLst>
                  <a:outerShdw blurRad="38100" dist="38100" dir="2700000" algn="tl">
                    <a:srgbClr val="000000">
                      <a:alpha val="43137"/>
                    </a:srgbClr>
                  </a:outerShdw>
                </a:effectLst>
                <a:latin typeface="+mj-lt"/>
              </a:rPr>
              <a:t>Bottom Bones </a:t>
            </a:r>
            <a:r>
              <a:rPr lang="en-US" sz="2000" b="1" kern="0" dirty="0">
                <a:solidFill>
                  <a:schemeClr val="bg1"/>
                </a:solidFill>
                <a:effectLst>
                  <a:outerShdw blurRad="38100" dist="38100" dir="2700000" algn="tl">
                    <a:srgbClr val="000000">
                      <a:alpha val="43137"/>
                    </a:srgbClr>
                  </a:outerShdw>
                </a:effectLst>
                <a:latin typeface="+mj-lt"/>
              </a:rPr>
              <a:t>Components</a:t>
            </a:r>
          </a:p>
        </p:txBody>
      </p:sp>
    </p:spTree>
    <p:extLst>
      <p:ext uri="{BB962C8B-B14F-4D97-AF65-F5344CB8AC3E}">
        <p14:creationId xmlns:p14="http://schemas.microsoft.com/office/powerpoint/2010/main" val="4064474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42</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1053193" y="595086"/>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The Fishbone Head and Spine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pic>
        <p:nvPicPr>
          <p:cNvPr id="8" name="Picture 7">
            <a:extLst>
              <a:ext uri="{FF2B5EF4-FFF2-40B4-BE49-F238E27FC236}">
                <a16:creationId xmlns:a16="http://schemas.microsoft.com/office/drawing/2014/main" id="{22E28084-A70E-4D9B-AD73-C773265F5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866" y="1996966"/>
            <a:ext cx="6777084" cy="1587620"/>
          </a:xfrm>
          <a:prstGeom prst="rect">
            <a:avLst/>
          </a:prstGeom>
        </p:spPr>
      </p:pic>
      <p:sp>
        <p:nvSpPr>
          <p:cNvPr id="9" name="TextBox 8">
            <a:extLst>
              <a:ext uri="{FF2B5EF4-FFF2-40B4-BE49-F238E27FC236}">
                <a16:creationId xmlns:a16="http://schemas.microsoft.com/office/drawing/2014/main" id="{51BC294F-7D46-4D39-ACE5-4C67F7A67969}"/>
              </a:ext>
            </a:extLst>
          </p:cNvPr>
          <p:cNvSpPr txBox="1"/>
          <p:nvPr/>
        </p:nvSpPr>
        <p:spPr>
          <a:xfrm>
            <a:off x="729856" y="3671213"/>
            <a:ext cx="11096627" cy="2335576"/>
          </a:xfrm>
          <a:prstGeom prst="rect">
            <a:avLst/>
          </a:prstGeom>
          <a:noFill/>
        </p:spPr>
        <p:txBody>
          <a:bodyPr wrap="none" rtlCol="0">
            <a:spAutoFit/>
          </a:bodyPr>
          <a:lstStyle/>
          <a:p>
            <a:pPr marL="182880">
              <a:lnSpc>
                <a:spcPct val="150000"/>
              </a:lnSpc>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a:t>
            </a:r>
            <a:r>
              <a:rPr lang="en-US" sz="2400" b="1" kern="0" dirty="0">
                <a:solidFill>
                  <a:schemeClr val="bg1"/>
                </a:solidFill>
                <a:effectLst>
                  <a:outerShdw blurRad="38100" dist="38100" dir="2700000" algn="tl">
                    <a:srgbClr val="000000">
                      <a:alpha val="43137"/>
                    </a:srgbClr>
                  </a:outerShdw>
                </a:effectLst>
                <a:latin typeface="+mj-lt"/>
              </a:rPr>
              <a:t>Jesus is the original church </a:t>
            </a:r>
            <a:r>
              <a:rPr lang="en-US" sz="2400" b="1" kern="0" dirty="0">
                <a:solidFill>
                  <a:srgbClr val="FFC000"/>
                </a:solidFill>
                <a:effectLst>
                  <a:outerShdw blurRad="38100" dist="38100" dir="2700000" algn="tl">
                    <a:srgbClr val="000000">
                      <a:alpha val="43137"/>
                    </a:srgbClr>
                  </a:outerShdw>
                </a:effectLst>
                <a:latin typeface="+mj-lt"/>
              </a:rPr>
              <a:t>growth</a:t>
            </a:r>
            <a:r>
              <a:rPr lang="en-US" sz="2400" b="1" kern="0" dirty="0">
                <a:solidFill>
                  <a:schemeClr val="bg1"/>
                </a:solidFill>
                <a:effectLst>
                  <a:outerShdw blurRad="38100" dist="38100" dir="2700000" algn="tl">
                    <a:srgbClr val="000000">
                      <a:alpha val="43137"/>
                    </a:srgbClr>
                  </a:outerShdw>
                </a:effectLst>
                <a:latin typeface="+mj-lt"/>
              </a:rPr>
              <a:t> guy: Mt 16:13-19; Jn 17:18-20</a:t>
            </a:r>
          </a:p>
          <a:p>
            <a:pPr marL="18288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 Book of Acts is consumed with attention to </a:t>
            </a:r>
            <a:r>
              <a:rPr lang="en-US" sz="2400" b="1" kern="0" dirty="0">
                <a:solidFill>
                  <a:srgbClr val="FFC000"/>
                </a:solidFill>
                <a:effectLst>
                  <a:outerShdw blurRad="38100" dist="38100" dir="2700000" algn="tl">
                    <a:srgbClr val="000000">
                      <a:alpha val="43137"/>
                    </a:srgbClr>
                  </a:outerShdw>
                </a:effectLst>
                <a:latin typeface="+mj-lt"/>
              </a:rPr>
              <a:t>numbers</a:t>
            </a:r>
            <a:r>
              <a:rPr lang="en-US" sz="2400" b="1" kern="0" dirty="0">
                <a:solidFill>
                  <a:schemeClr val="bg1"/>
                </a:solidFill>
                <a:effectLst>
                  <a:outerShdw blurRad="38100" dist="38100" dir="2700000" algn="tl">
                    <a:srgbClr val="000000">
                      <a:alpha val="43137"/>
                    </a:srgbClr>
                  </a:outerShdw>
                </a:effectLst>
                <a:latin typeface="+mj-lt"/>
              </a:rPr>
              <a:t>: </a:t>
            </a:r>
            <a:r>
              <a:rPr lang="en-US" sz="1600" b="1" kern="0" dirty="0">
                <a:solidFill>
                  <a:schemeClr val="bg1"/>
                </a:solidFill>
                <a:effectLst>
                  <a:outerShdw blurRad="38100" dist="38100" dir="2700000" algn="tl">
                    <a:srgbClr val="000000">
                      <a:alpha val="43137"/>
                    </a:srgbClr>
                  </a:outerShdw>
                </a:effectLst>
                <a:latin typeface="+mj-lt"/>
              </a:rPr>
              <a:t>2:47, 6:7, 11:21, 16:5, 17:12 </a:t>
            </a:r>
            <a:endParaRPr lang="en-US" sz="2400" b="1" kern="0" dirty="0">
              <a:solidFill>
                <a:srgbClr val="FFC000"/>
              </a:solidFill>
              <a:effectLst>
                <a:outerShdw blurRad="38100" dist="38100" dir="2700000" algn="tl">
                  <a:srgbClr val="000000">
                    <a:alpha val="43137"/>
                  </a:srgbClr>
                </a:outerShdw>
              </a:effectLst>
              <a:latin typeface="+mj-lt"/>
            </a:endParaRPr>
          </a:p>
          <a:p>
            <a:pPr marL="18288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 Health, including a priority on </a:t>
            </a:r>
            <a:r>
              <a:rPr lang="en-US" sz="2400" b="1" kern="0" dirty="0">
                <a:solidFill>
                  <a:srgbClr val="FFC000"/>
                </a:solidFill>
                <a:effectLst>
                  <a:outerShdw blurRad="38100" dist="38100" dir="2700000" algn="tl">
                    <a:srgbClr val="000000">
                      <a:alpha val="43137"/>
                    </a:srgbClr>
                  </a:outerShdw>
                </a:effectLst>
                <a:latin typeface="+mj-lt"/>
              </a:rPr>
              <a:t>growth</a:t>
            </a:r>
            <a:r>
              <a:rPr lang="en-US" sz="2400" b="1" kern="0" dirty="0">
                <a:solidFill>
                  <a:schemeClr val="bg1"/>
                </a:solidFill>
                <a:effectLst>
                  <a:outerShdw blurRad="38100" dist="38100" dir="2700000" algn="tl">
                    <a:srgbClr val="000000">
                      <a:alpha val="43137"/>
                    </a:srgbClr>
                  </a:outerShdw>
                </a:effectLst>
                <a:latin typeface="+mj-lt"/>
              </a:rPr>
              <a:t>, must inform all other components</a:t>
            </a:r>
          </a:p>
          <a:p>
            <a:pPr marL="18288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 Healthy churches define, implement, and refine an action plan for </a:t>
            </a:r>
            <a:r>
              <a:rPr lang="en-US" sz="2400" b="1" kern="0" dirty="0">
                <a:solidFill>
                  <a:srgbClr val="FFC000"/>
                </a:solidFill>
                <a:effectLst>
                  <a:outerShdw blurRad="38100" dist="38100" dir="2700000" algn="tl">
                    <a:srgbClr val="000000">
                      <a:alpha val="43137"/>
                    </a:srgbClr>
                  </a:outerShdw>
                </a:effectLst>
                <a:latin typeface="+mj-lt"/>
              </a:rPr>
              <a:t>growth</a:t>
            </a:r>
          </a:p>
        </p:txBody>
      </p:sp>
    </p:spTree>
    <p:extLst>
      <p:ext uri="{BB962C8B-B14F-4D97-AF65-F5344CB8AC3E}">
        <p14:creationId xmlns:p14="http://schemas.microsoft.com/office/powerpoint/2010/main" val="3509401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43</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The Fishbone Top Bones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68CC4780-6E28-4FDE-B969-688305B39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0133" y="2031939"/>
            <a:ext cx="6298363" cy="1771847"/>
          </a:xfrm>
          <a:prstGeom prst="rect">
            <a:avLst/>
          </a:prstGeom>
        </p:spPr>
      </p:pic>
      <p:sp>
        <p:nvSpPr>
          <p:cNvPr id="9" name="TextBox 8">
            <a:extLst>
              <a:ext uri="{FF2B5EF4-FFF2-40B4-BE49-F238E27FC236}">
                <a16:creationId xmlns:a16="http://schemas.microsoft.com/office/drawing/2014/main" id="{F978D407-5AA4-4307-AEDA-CC35B696ADAA}"/>
              </a:ext>
            </a:extLst>
          </p:cNvPr>
          <p:cNvSpPr txBox="1"/>
          <p:nvPr/>
        </p:nvSpPr>
        <p:spPr>
          <a:xfrm>
            <a:off x="907188" y="4121581"/>
            <a:ext cx="10453824" cy="2431435"/>
          </a:xfrm>
          <a:prstGeom prst="rect">
            <a:avLst/>
          </a:prstGeom>
          <a:noFill/>
        </p:spPr>
        <p:txBody>
          <a:bodyPr wrap="none" rtlCol="0">
            <a:spAutoFit/>
          </a:bodyPr>
          <a:lstStyle/>
          <a:p>
            <a:pPr marL="182880">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a:t>
            </a:r>
            <a:r>
              <a:rPr lang="en-US" sz="2400" b="1" kern="0" dirty="0">
                <a:solidFill>
                  <a:schemeClr val="bg1"/>
                </a:solidFill>
                <a:effectLst>
                  <a:outerShdw blurRad="38100" dist="38100" dir="2700000" algn="tl">
                    <a:srgbClr val="000000">
                      <a:alpha val="43137"/>
                    </a:srgbClr>
                  </a:outerShdw>
                </a:effectLst>
                <a:latin typeface="+mj-lt"/>
              </a:rPr>
              <a:t>The categories of health break into two major categories:</a:t>
            </a:r>
          </a:p>
          <a:p>
            <a:pPr marL="182880">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r>
              <a:rPr lang="en-US" sz="2000" b="1" kern="0" dirty="0">
                <a:solidFill>
                  <a:schemeClr val="bg1"/>
                </a:solidFill>
                <a:effectLst>
                  <a:outerShdw blurRad="38100" dist="38100" dir="2700000" algn="tl">
                    <a:srgbClr val="000000">
                      <a:alpha val="43137"/>
                    </a:srgbClr>
                  </a:outerShdw>
                </a:effectLst>
                <a:latin typeface="+mj-lt"/>
              </a:rPr>
              <a:t>organic top bones, and organizational bottom bones  </a:t>
            </a:r>
          </a:p>
          <a:p>
            <a:pPr marL="52578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Acts 2:42-47 is descriptive but prescriptively in NT for all churches</a:t>
            </a:r>
          </a:p>
          <a:p>
            <a:pPr marL="182880">
              <a:buClr>
                <a:schemeClr val="bg1"/>
              </a:buClr>
            </a:pPr>
            <a:endParaRPr lang="en-US" sz="1200" b="1" kern="0" dirty="0">
              <a:solidFill>
                <a:schemeClr val="bg1"/>
              </a:solidFill>
              <a:effectLst>
                <a:outerShdw blurRad="38100" dist="38100" dir="2700000" algn="tl">
                  <a:srgbClr val="000000">
                    <a:alpha val="43137"/>
                  </a:srgbClr>
                </a:outerShdw>
              </a:effectLst>
              <a:latin typeface="+mj-lt"/>
            </a:endParaRPr>
          </a:p>
          <a:p>
            <a:pPr marL="52578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Six categories is from Chuck Lawless which = Rick Warren + Prayer</a:t>
            </a:r>
          </a:p>
          <a:p>
            <a:pPr marL="182880">
              <a:buClr>
                <a:schemeClr val="bg1"/>
              </a:buClr>
            </a:pPr>
            <a:endParaRPr lang="en-US" sz="1200" b="1" kern="0" dirty="0">
              <a:solidFill>
                <a:schemeClr val="bg1"/>
              </a:solidFill>
              <a:effectLst>
                <a:outerShdw blurRad="38100" dist="38100" dir="2700000" algn="tl">
                  <a:srgbClr val="000000">
                    <a:alpha val="43137"/>
                  </a:srgbClr>
                </a:outerShdw>
              </a:effectLst>
              <a:latin typeface="+mj-lt"/>
            </a:endParaRPr>
          </a:p>
          <a:p>
            <a:pPr marL="52578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They are also primarily relational: God, the church, the unchurched</a:t>
            </a:r>
            <a:endParaRPr lang="en-US" sz="2800" b="1" kern="0" dirty="0">
              <a:solidFill>
                <a:srgbClr val="FFC000"/>
              </a:solidFill>
              <a:effectLst>
                <a:outerShdw blurRad="38100" dist="38100" dir="2700000" algn="tl">
                  <a:srgbClr val="000000">
                    <a:alpha val="43137"/>
                  </a:srgbClr>
                </a:outerShdw>
              </a:effectLst>
              <a:latin typeface="+mj-lt"/>
            </a:endParaRPr>
          </a:p>
        </p:txBody>
      </p:sp>
      <p:sp>
        <p:nvSpPr>
          <p:cNvPr id="2" name="TextBox 1">
            <a:extLst>
              <a:ext uri="{FF2B5EF4-FFF2-40B4-BE49-F238E27FC236}">
                <a16:creationId xmlns:a16="http://schemas.microsoft.com/office/drawing/2014/main" id="{5A068880-D674-4930-A96E-A383DBB79436}"/>
              </a:ext>
            </a:extLst>
          </p:cNvPr>
          <p:cNvSpPr txBox="1"/>
          <p:nvPr/>
        </p:nvSpPr>
        <p:spPr>
          <a:xfrm>
            <a:off x="712251" y="2256142"/>
            <a:ext cx="1827744" cy="1323439"/>
          </a:xfrm>
          <a:prstGeom prst="rect">
            <a:avLst/>
          </a:prstGeom>
          <a:noFill/>
        </p:spPr>
        <p:txBody>
          <a:bodyPr wrap="none" rtlCol="0">
            <a:spAutoFit/>
          </a:bodyPr>
          <a:lstStyle/>
          <a:p>
            <a:pPr algn="ctr">
              <a:buClr>
                <a:schemeClr val="tx1"/>
              </a:buClr>
            </a:pPr>
            <a:r>
              <a:rPr lang="en-US" sz="2000" b="1" i="1" kern="0" dirty="0">
                <a:solidFill>
                  <a:srgbClr val="FFC000"/>
                </a:solidFill>
                <a:effectLst>
                  <a:outerShdw blurRad="38100" dist="38100" dir="2700000" algn="tl">
                    <a:srgbClr val="000000">
                      <a:alpha val="43137"/>
                    </a:srgbClr>
                  </a:outerShdw>
                </a:effectLst>
                <a:latin typeface="+mj-lt"/>
              </a:rPr>
              <a:t>We will drill</a:t>
            </a:r>
          </a:p>
          <a:p>
            <a:pPr algn="ctr">
              <a:buClr>
                <a:schemeClr val="tx1"/>
              </a:buClr>
            </a:pPr>
            <a:r>
              <a:rPr lang="en-US" sz="2000" b="1" i="1" kern="0" dirty="0">
                <a:solidFill>
                  <a:srgbClr val="FFC000"/>
                </a:solidFill>
                <a:effectLst>
                  <a:outerShdw blurRad="38100" dist="38100" dir="2700000" algn="tl">
                    <a:srgbClr val="000000">
                      <a:alpha val="43137"/>
                    </a:srgbClr>
                  </a:outerShdw>
                </a:effectLst>
                <a:latin typeface="+mj-lt"/>
              </a:rPr>
              <a:t>down on each </a:t>
            </a:r>
          </a:p>
          <a:p>
            <a:pPr algn="ctr">
              <a:buClr>
                <a:schemeClr val="tx1"/>
              </a:buClr>
            </a:pPr>
            <a:r>
              <a:rPr lang="en-US" sz="2000" b="1" i="1" kern="0" dirty="0">
                <a:solidFill>
                  <a:srgbClr val="FFC000"/>
                </a:solidFill>
                <a:effectLst>
                  <a:outerShdw blurRad="38100" dist="38100" dir="2700000" algn="tl">
                    <a:srgbClr val="000000">
                      <a:alpha val="43137"/>
                    </a:srgbClr>
                  </a:outerShdw>
                </a:effectLst>
                <a:latin typeface="+mj-lt"/>
              </a:rPr>
              <a:t>of these in </a:t>
            </a:r>
          </a:p>
          <a:p>
            <a:pPr algn="ctr">
              <a:buClr>
                <a:schemeClr val="tx1"/>
              </a:buClr>
            </a:pPr>
            <a:r>
              <a:rPr lang="en-US" sz="2000" b="1" i="1" kern="0" dirty="0">
                <a:solidFill>
                  <a:srgbClr val="FFC000"/>
                </a:solidFill>
                <a:effectLst>
                  <a:outerShdw blurRad="38100" dist="38100" dir="2700000" algn="tl">
                    <a:srgbClr val="000000">
                      <a:alpha val="43137"/>
                    </a:srgbClr>
                  </a:outerShdw>
                </a:effectLst>
                <a:latin typeface="+mj-lt"/>
              </a:rPr>
              <a:t>Sessions 4-7</a:t>
            </a:r>
          </a:p>
        </p:txBody>
      </p:sp>
    </p:spTree>
    <p:extLst>
      <p:ext uri="{BB962C8B-B14F-4D97-AF65-F5344CB8AC3E}">
        <p14:creationId xmlns:p14="http://schemas.microsoft.com/office/powerpoint/2010/main" val="4065882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44</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The Fishbone Bottom Bones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9" name="TextBox 8">
            <a:extLst>
              <a:ext uri="{FF2B5EF4-FFF2-40B4-BE49-F238E27FC236}">
                <a16:creationId xmlns:a16="http://schemas.microsoft.com/office/drawing/2014/main" id="{E1D5822E-0156-4193-8760-FF8B586A56B8}"/>
              </a:ext>
            </a:extLst>
          </p:cNvPr>
          <p:cNvSpPr txBox="1"/>
          <p:nvPr/>
        </p:nvSpPr>
        <p:spPr>
          <a:xfrm>
            <a:off x="830418" y="3891678"/>
            <a:ext cx="10751982" cy="2816156"/>
          </a:xfrm>
          <a:prstGeom prst="rect">
            <a:avLst/>
          </a:prstGeom>
          <a:noFill/>
        </p:spPr>
        <p:txBody>
          <a:bodyPr wrap="none" rtlCol="0">
            <a:spAutoFit/>
          </a:bodyPr>
          <a:lstStyle/>
          <a:p>
            <a:pPr marL="182880">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a:t>
            </a:r>
            <a:r>
              <a:rPr lang="en-US" sz="2400" b="1" kern="0" dirty="0">
                <a:solidFill>
                  <a:schemeClr val="bg1"/>
                </a:solidFill>
                <a:effectLst>
                  <a:outerShdw blurRad="38100" dist="38100" dir="2700000" algn="tl">
                    <a:srgbClr val="000000">
                      <a:alpha val="43137"/>
                    </a:srgbClr>
                  </a:outerShdw>
                </a:effectLst>
                <a:latin typeface="+mj-lt"/>
              </a:rPr>
              <a:t>The Bottom Bones are organizational, somewhat more task driven,</a:t>
            </a:r>
          </a:p>
          <a:p>
            <a:pPr marL="182880">
              <a:buClr>
                <a:schemeClr val="bg1"/>
              </a:buClr>
            </a:pPr>
            <a:r>
              <a:rPr lang="en-US" sz="1100" b="1" kern="0" dirty="0">
                <a:solidFill>
                  <a:schemeClr val="bg1"/>
                </a:solidFill>
                <a:effectLst>
                  <a:outerShdw blurRad="38100" dist="38100" dir="2700000" algn="tl">
                    <a:srgbClr val="000000">
                      <a:alpha val="43137"/>
                    </a:srgbClr>
                  </a:outerShdw>
                </a:effectLst>
                <a:latin typeface="+mj-lt"/>
              </a:rPr>
              <a:t>                         </a:t>
            </a:r>
            <a:r>
              <a:rPr lang="en-US" sz="2400" b="1" kern="0" dirty="0">
                <a:solidFill>
                  <a:schemeClr val="bg1"/>
                </a:solidFill>
                <a:effectLst>
                  <a:outerShdw blurRad="38100" dist="38100" dir="2700000" algn="tl">
                    <a:srgbClr val="000000">
                      <a:alpha val="43137"/>
                    </a:srgbClr>
                  </a:outerShdw>
                </a:effectLst>
                <a:latin typeface="+mj-lt"/>
              </a:rPr>
              <a:t>and more contextual about our church in this time, this place</a:t>
            </a:r>
          </a:p>
          <a:p>
            <a:pPr marL="182880">
              <a:buClr>
                <a:schemeClr val="bg1"/>
              </a:buClr>
            </a:pPr>
            <a:endParaRPr lang="en-US" sz="800" b="1" kern="0" dirty="0">
              <a:solidFill>
                <a:schemeClr val="bg1"/>
              </a:solidFill>
              <a:effectLst>
                <a:outerShdw blurRad="38100" dist="38100" dir="2700000" algn="tl">
                  <a:srgbClr val="000000">
                    <a:alpha val="43137"/>
                  </a:srgbClr>
                </a:outerShdw>
              </a:effectLst>
              <a:latin typeface="+mj-lt"/>
            </a:endParaRPr>
          </a:p>
          <a:p>
            <a:pPr marL="18288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 Strategy is first for a reason, and Structure and Leaders are sequential</a:t>
            </a:r>
          </a:p>
          <a:p>
            <a:pPr marL="182880">
              <a:buClr>
                <a:schemeClr val="bg1"/>
              </a:buClr>
            </a:pPr>
            <a:endParaRPr lang="en-US" sz="800" b="1" kern="0" dirty="0">
              <a:solidFill>
                <a:schemeClr val="bg1"/>
              </a:solidFill>
              <a:effectLst>
                <a:outerShdw blurRad="38100" dist="38100" dir="2700000" algn="tl">
                  <a:srgbClr val="000000">
                    <a:alpha val="43137"/>
                  </a:srgbClr>
                </a:outerShdw>
              </a:effectLst>
              <a:latin typeface="+mj-lt"/>
            </a:endParaRPr>
          </a:p>
          <a:p>
            <a:pPr marL="347663" indent="-1651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Outreach is Great Commandment and postmodern (Robert Lewis)</a:t>
            </a:r>
          </a:p>
          <a:p>
            <a:pPr marL="182563">
              <a:buClr>
                <a:schemeClr val="bg1"/>
              </a:buClr>
            </a:pPr>
            <a:endParaRPr lang="en-US" sz="700" b="1" kern="0" dirty="0">
              <a:solidFill>
                <a:schemeClr val="bg1"/>
              </a:solidFill>
              <a:effectLst>
                <a:outerShdw blurRad="38100" dist="38100" dir="2700000" algn="tl">
                  <a:srgbClr val="000000">
                    <a:alpha val="43137"/>
                  </a:srgbClr>
                </a:outerShdw>
              </a:effectLst>
              <a:latin typeface="+mj-lt"/>
            </a:endParaRPr>
          </a:p>
          <a:p>
            <a:pPr marL="347663" indent="-165100">
              <a:buClr>
                <a:schemeClr val="bg1"/>
              </a:buClr>
              <a:buFont typeface="Arial" panose="020B0604020202020204" pitchFamily="34" charset="0"/>
              <a:buChar char="•"/>
            </a:pPr>
            <a:r>
              <a:rPr lang="en-US" sz="2400" b="1" i="1" kern="0" dirty="0">
                <a:solidFill>
                  <a:schemeClr val="bg1"/>
                </a:solidFill>
                <a:effectLst>
                  <a:outerShdw blurRad="38100" dist="38100" dir="2700000" algn="tl">
                    <a:srgbClr val="000000">
                      <a:alpha val="43137"/>
                    </a:srgbClr>
                  </a:outerShdw>
                </a:effectLst>
                <a:latin typeface="+mj-lt"/>
              </a:rPr>
              <a:t>Onboarding</a:t>
            </a:r>
            <a:r>
              <a:rPr lang="en-US" sz="2400" b="1" kern="0" dirty="0">
                <a:solidFill>
                  <a:schemeClr val="bg1"/>
                </a:solidFill>
                <a:effectLst>
                  <a:outerShdw blurRad="38100" dist="38100" dir="2700000" algn="tl">
                    <a:srgbClr val="000000">
                      <a:alpha val="43137"/>
                    </a:srgbClr>
                  </a:outerShdw>
                </a:effectLst>
                <a:latin typeface="+mj-lt"/>
              </a:rPr>
              <a:t> is Assimilation Front Door </a:t>
            </a:r>
            <a:r>
              <a:rPr lang="en-US" sz="2400" b="1" u="sng" kern="0" dirty="0">
                <a:solidFill>
                  <a:schemeClr val="bg1"/>
                </a:solidFill>
                <a:effectLst>
                  <a:outerShdw blurRad="38100" dist="38100" dir="2700000" algn="tl">
                    <a:srgbClr val="000000">
                      <a:alpha val="43137"/>
                    </a:srgbClr>
                  </a:outerShdw>
                </a:effectLst>
                <a:latin typeface="+mj-lt"/>
              </a:rPr>
              <a:t>and</a:t>
            </a:r>
            <a:r>
              <a:rPr lang="en-US" sz="2400" b="1" kern="0" dirty="0">
                <a:solidFill>
                  <a:schemeClr val="bg1"/>
                </a:solidFill>
                <a:effectLst>
                  <a:outerShdw blurRad="38100" dist="38100" dir="2700000" algn="tl">
                    <a:srgbClr val="000000">
                      <a:alpha val="43137"/>
                    </a:srgbClr>
                  </a:outerShdw>
                </a:effectLst>
                <a:latin typeface="+mj-lt"/>
              </a:rPr>
              <a:t> Back Door Ministry</a:t>
            </a:r>
          </a:p>
          <a:p>
            <a:pPr marL="182563">
              <a:buClr>
                <a:schemeClr val="bg1"/>
              </a:buClr>
            </a:pPr>
            <a:endParaRPr lang="en-US" sz="600" b="1" kern="0" dirty="0">
              <a:solidFill>
                <a:schemeClr val="bg1"/>
              </a:solidFill>
              <a:effectLst>
                <a:outerShdw blurRad="38100" dist="38100" dir="2700000" algn="tl">
                  <a:srgbClr val="000000">
                    <a:alpha val="43137"/>
                  </a:srgbClr>
                </a:outerShdw>
              </a:effectLst>
              <a:latin typeface="+mj-lt"/>
            </a:endParaRPr>
          </a:p>
          <a:p>
            <a:pPr marL="347663" indent="-1651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 Resources: Facilities, $, Information Technology, Policies, Systems </a:t>
            </a:r>
          </a:p>
        </p:txBody>
      </p:sp>
      <p:sp>
        <p:nvSpPr>
          <p:cNvPr id="10" name="TextBox 9">
            <a:extLst>
              <a:ext uri="{FF2B5EF4-FFF2-40B4-BE49-F238E27FC236}">
                <a16:creationId xmlns:a16="http://schemas.microsoft.com/office/drawing/2014/main" id="{2A264255-BB8D-470D-9399-17585A060427}"/>
              </a:ext>
            </a:extLst>
          </p:cNvPr>
          <p:cNvSpPr txBox="1"/>
          <p:nvPr/>
        </p:nvSpPr>
        <p:spPr>
          <a:xfrm>
            <a:off x="712251" y="2256142"/>
            <a:ext cx="1827744" cy="1323439"/>
          </a:xfrm>
          <a:prstGeom prst="rect">
            <a:avLst/>
          </a:prstGeom>
          <a:noFill/>
        </p:spPr>
        <p:txBody>
          <a:bodyPr wrap="none" rtlCol="0">
            <a:spAutoFit/>
          </a:bodyPr>
          <a:lstStyle/>
          <a:p>
            <a:pPr algn="ctr">
              <a:buClr>
                <a:schemeClr val="tx1"/>
              </a:buClr>
            </a:pPr>
            <a:r>
              <a:rPr lang="en-US" sz="2000" b="1" i="1" kern="0" dirty="0">
                <a:solidFill>
                  <a:srgbClr val="FFC000"/>
                </a:solidFill>
                <a:effectLst>
                  <a:outerShdw blurRad="38100" dist="38100" dir="2700000" algn="tl">
                    <a:srgbClr val="000000">
                      <a:alpha val="43137"/>
                    </a:srgbClr>
                  </a:outerShdw>
                </a:effectLst>
                <a:latin typeface="+mj-lt"/>
              </a:rPr>
              <a:t>We will drill</a:t>
            </a:r>
          </a:p>
          <a:p>
            <a:pPr algn="ctr">
              <a:buClr>
                <a:schemeClr val="tx1"/>
              </a:buClr>
            </a:pPr>
            <a:r>
              <a:rPr lang="en-US" sz="2000" b="1" i="1" kern="0" dirty="0">
                <a:solidFill>
                  <a:srgbClr val="FFC000"/>
                </a:solidFill>
                <a:effectLst>
                  <a:outerShdw blurRad="38100" dist="38100" dir="2700000" algn="tl">
                    <a:srgbClr val="000000">
                      <a:alpha val="43137"/>
                    </a:srgbClr>
                  </a:outerShdw>
                </a:effectLst>
                <a:latin typeface="+mj-lt"/>
              </a:rPr>
              <a:t>down on each </a:t>
            </a:r>
          </a:p>
          <a:p>
            <a:pPr algn="ctr">
              <a:buClr>
                <a:schemeClr val="tx1"/>
              </a:buClr>
            </a:pPr>
            <a:r>
              <a:rPr lang="en-US" sz="2000" b="1" i="1" kern="0" dirty="0">
                <a:solidFill>
                  <a:srgbClr val="FFC000"/>
                </a:solidFill>
                <a:effectLst>
                  <a:outerShdw blurRad="38100" dist="38100" dir="2700000" algn="tl">
                    <a:srgbClr val="000000">
                      <a:alpha val="43137"/>
                    </a:srgbClr>
                  </a:outerShdw>
                </a:effectLst>
                <a:latin typeface="+mj-lt"/>
              </a:rPr>
              <a:t>of these in </a:t>
            </a:r>
          </a:p>
          <a:p>
            <a:pPr algn="ctr">
              <a:buClr>
                <a:schemeClr val="tx1"/>
              </a:buClr>
            </a:pPr>
            <a:r>
              <a:rPr lang="en-US" sz="2000" b="1" i="1" kern="0" dirty="0">
                <a:solidFill>
                  <a:srgbClr val="FFC000"/>
                </a:solidFill>
                <a:effectLst>
                  <a:outerShdw blurRad="38100" dist="38100" dir="2700000" algn="tl">
                    <a:srgbClr val="000000">
                      <a:alpha val="43137"/>
                    </a:srgbClr>
                  </a:outerShdw>
                </a:effectLst>
                <a:latin typeface="+mj-lt"/>
              </a:rPr>
              <a:t>Sessions 4-7</a:t>
            </a:r>
          </a:p>
        </p:txBody>
      </p:sp>
      <p:pic>
        <p:nvPicPr>
          <p:cNvPr id="11" name="Picture 10" descr="A close up of a logo&#10;&#10;Description generated with high confidence">
            <a:extLst>
              <a:ext uri="{FF2B5EF4-FFF2-40B4-BE49-F238E27FC236}">
                <a16:creationId xmlns:a16="http://schemas.microsoft.com/office/drawing/2014/main" id="{4D29958F-0E77-42DF-8B77-A0696CA4B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3832" y="1915245"/>
            <a:ext cx="5986781" cy="1664335"/>
          </a:xfrm>
          <a:prstGeom prst="rect">
            <a:avLst/>
          </a:prstGeom>
        </p:spPr>
      </p:pic>
    </p:spTree>
    <p:extLst>
      <p:ext uri="{BB962C8B-B14F-4D97-AF65-F5344CB8AC3E}">
        <p14:creationId xmlns:p14="http://schemas.microsoft.com/office/powerpoint/2010/main" val="2690359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45</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Fishbone Simplistic Use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8" name="TextBox 7">
            <a:extLst>
              <a:ext uri="{FF2B5EF4-FFF2-40B4-BE49-F238E27FC236}">
                <a16:creationId xmlns:a16="http://schemas.microsoft.com/office/drawing/2014/main" id="{1F18ABBE-C38B-4272-BBD3-AB5E483E605D}"/>
              </a:ext>
            </a:extLst>
          </p:cNvPr>
          <p:cNvSpPr txBox="1"/>
          <p:nvPr/>
        </p:nvSpPr>
        <p:spPr>
          <a:xfrm>
            <a:off x="609600" y="2267685"/>
            <a:ext cx="10949151" cy="4339650"/>
          </a:xfrm>
          <a:prstGeom prst="rect">
            <a:avLst/>
          </a:prstGeom>
          <a:noFill/>
        </p:spPr>
        <p:txBody>
          <a:bodyPr wrap="none" rtlCol="0">
            <a:spAutoFit/>
          </a:bodyPr>
          <a:lstStyle/>
          <a:p>
            <a:pPr marL="182880">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a:t>
            </a:r>
            <a:r>
              <a:rPr lang="en-US" sz="2400" b="1" kern="0" dirty="0">
                <a:solidFill>
                  <a:schemeClr val="bg1"/>
                </a:solidFill>
                <a:effectLst>
                  <a:outerShdw blurRad="38100" dist="38100" dir="2700000" algn="tl">
                    <a:srgbClr val="000000">
                      <a:alpha val="43137"/>
                    </a:srgbClr>
                  </a:outerShdw>
                </a:effectLst>
                <a:latin typeface="+mj-lt"/>
              </a:rPr>
              <a:t>Top Bones: purchase the Church Health Survey at thelawlessgroup.com</a:t>
            </a:r>
          </a:p>
          <a:p>
            <a:pPr marL="182880">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r>
              <a:rPr lang="en-US" sz="2000" b="1" kern="0" dirty="0">
                <a:solidFill>
                  <a:srgbClr val="FFC000"/>
                </a:solidFill>
                <a:effectLst>
                  <a:outerShdw blurRad="38100" dist="38100" dir="2700000" algn="tl">
                    <a:srgbClr val="000000">
                      <a:alpha val="43137"/>
                    </a:srgbClr>
                  </a:outerShdw>
                </a:effectLst>
                <a:latin typeface="+mj-lt"/>
              </a:rPr>
              <a:t>Note: this will be covered in detail in Session #2: Revitalization Tool #3</a:t>
            </a:r>
          </a:p>
          <a:p>
            <a:pPr marL="182880">
              <a:buClr>
                <a:schemeClr val="bg1"/>
              </a:buClr>
            </a:pPr>
            <a:endParaRPr lang="en-US" sz="2000" b="1" kern="0" dirty="0">
              <a:solidFill>
                <a:srgbClr val="FFC000"/>
              </a:solidFill>
              <a:effectLst>
                <a:outerShdw blurRad="38100" dist="38100" dir="2700000" algn="tl">
                  <a:srgbClr val="000000">
                    <a:alpha val="43137"/>
                  </a:srgbClr>
                </a:outerShdw>
              </a:effectLst>
              <a:latin typeface="+mj-lt"/>
            </a:endParaRPr>
          </a:p>
          <a:p>
            <a:pPr marL="457200" indent="-274638">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Bottom Bones: </a:t>
            </a:r>
            <a:r>
              <a:rPr lang="en-US" sz="2400" b="1" kern="0" dirty="0">
                <a:solidFill>
                  <a:schemeClr val="bg1"/>
                </a:solidFill>
                <a:effectLst>
                  <a:outerShdw blurRad="38100" dist="38100" dir="2700000" algn="tl">
                    <a:srgbClr val="000000">
                      <a:alpha val="43137"/>
                    </a:srgbClr>
                  </a:outerShdw>
                </a:effectLst>
                <a:latin typeface="+mj-lt"/>
              </a:rPr>
              <a:t>the white paper gives you five questions each for these</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r>
              <a:rPr lang="en-US" sz="2000" b="1" kern="0" dirty="0">
                <a:solidFill>
                  <a:srgbClr val="FFC000"/>
                </a:solidFill>
                <a:effectLst>
                  <a:outerShdw blurRad="38100" dist="38100" dir="2700000" algn="tl">
                    <a:srgbClr val="000000">
                      <a:alpha val="43137"/>
                    </a:srgbClr>
                  </a:outerShdw>
                </a:effectLst>
              </a:rPr>
              <a:t>Note: this will be covered in detail in Session #2: Revitalization Tool #4</a:t>
            </a:r>
          </a:p>
          <a:p>
            <a:pPr marL="182562">
              <a:buClr>
                <a:schemeClr val="bg1"/>
              </a:buClr>
            </a:pPr>
            <a:r>
              <a:rPr lang="en-US" sz="2000" b="1" kern="0" dirty="0">
                <a:solidFill>
                  <a:srgbClr val="FFC000"/>
                </a:solidFill>
                <a:effectLst>
                  <a:outerShdw blurRad="38100" dist="38100" dir="2700000" algn="tl">
                    <a:srgbClr val="000000">
                      <a:alpha val="43137"/>
                    </a:srgbClr>
                  </a:outerShdw>
                </a:effectLst>
              </a:rPr>
              <a:t>	The tool will have more than 30 questions (6 x 5 in the white paper)</a:t>
            </a:r>
          </a:p>
          <a:p>
            <a:pPr marL="182562">
              <a:buClr>
                <a:schemeClr val="bg1"/>
              </a:buClr>
            </a:pPr>
            <a:r>
              <a:rPr lang="en-US" sz="2000" b="1" kern="0" dirty="0">
                <a:solidFill>
                  <a:srgbClr val="FFC000"/>
                </a:solidFill>
                <a:effectLst>
                  <a:outerShdw blurRad="38100" dist="38100" dir="2700000" algn="tl">
                    <a:srgbClr val="000000">
                      <a:alpha val="43137"/>
                    </a:srgbClr>
                  </a:outerShdw>
                </a:effectLst>
              </a:rPr>
              <a:t>	(planning to expand this to 10 questions for each of 6 components = 60 total)</a:t>
            </a:r>
          </a:p>
          <a:p>
            <a:pPr marL="182562">
              <a:buClr>
                <a:schemeClr val="bg1"/>
              </a:buClr>
            </a:pPr>
            <a:r>
              <a:rPr lang="en-US" sz="2000" b="1" kern="0" dirty="0">
                <a:solidFill>
                  <a:srgbClr val="FFC000"/>
                </a:solidFill>
                <a:effectLst>
                  <a:outerShdw blurRad="38100" dist="38100" dir="2700000" algn="tl">
                    <a:srgbClr val="000000">
                      <a:alpha val="43137"/>
                    </a:srgbClr>
                  </a:outerShdw>
                </a:effectLst>
              </a:rPr>
              <a:t>	(also planning to have my board help me define need for statistical validation) </a:t>
            </a:r>
          </a:p>
          <a:p>
            <a:pPr marL="182562">
              <a:buClr>
                <a:schemeClr val="bg1"/>
              </a:buClr>
            </a:pPr>
            <a:endParaRPr lang="en-US" sz="2400" b="1" kern="0" dirty="0">
              <a:solidFill>
                <a:schemeClr val="bg1"/>
              </a:solidFill>
              <a:effectLst>
                <a:outerShdw blurRad="38100" dist="38100" dir="2700000" algn="tl">
                  <a:srgbClr val="000000">
                    <a:alpha val="43137"/>
                  </a:srgbClr>
                </a:outerShdw>
              </a:effectLst>
              <a:latin typeface="+mj-lt"/>
            </a:endParaRPr>
          </a:p>
          <a:p>
            <a:pPr marL="457200" indent="-274638">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White Paper Exercise #1: Is our church Organic or Organizational </a:t>
            </a:r>
            <a:r>
              <a:rPr lang="en-US" sz="2000" b="1" kern="0" dirty="0">
                <a:solidFill>
                  <a:srgbClr val="FFC000"/>
                </a:solidFill>
                <a:effectLst>
                  <a:outerShdw blurRad="38100" dist="38100" dir="2700000" algn="tl">
                    <a:srgbClr val="000000">
                      <a:alpha val="43137"/>
                    </a:srgbClr>
                  </a:outerShdw>
                </a:effectLst>
                <a:latin typeface="+mj-lt"/>
              </a:rPr>
              <a:t>p.45</a:t>
            </a:r>
            <a:endParaRPr lang="en-US" sz="2400" b="1" kern="0" dirty="0">
              <a:solidFill>
                <a:srgbClr val="FFC000"/>
              </a:solidFill>
              <a:effectLst>
                <a:outerShdw blurRad="38100" dist="38100" dir="2700000" algn="tl">
                  <a:srgbClr val="000000">
                    <a:alpha val="43137"/>
                  </a:srgbClr>
                </a:outerShdw>
              </a:effectLst>
              <a:latin typeface="+mj-lt"/>
            </a:endParaRPr>
          </a:p>
          <a:p>
            <a:pPr marL="457200" indent="-274638">
              <a:buClr>
                <a:schemeClr val="bg1"/>
              </a:buClr>
              <a:buFont typeface="Arial" panose="020B0604020202020204" pitchFamily="34" charset="0"/>
              <a:buChar char="•"/>
            </a:pPr>
            <a:endParaRPr lang="en-US" sz="2400" b="1" kern="0" dirty="0">
              <a:solidFill>
                <a:schemeClr val="bg1"/>
              </a:solidFill>
              <a:effectLst>
                <a:outerShdw blurRad="38100" dist="38100" dir="2700000" algn="tl">
                  <a:srgbClr val="000000">
                    <a:alpha val="43137"/>
                  </a:srgbClr>
                </a:outerShdw>
              </a:effectLst>
              <a:latin typeface="+mj-lt"/>
            </a:endParaRPr>
          </a:p>
          <a:p>
            <a:pPr marL="457200" indent="-274638">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Exercise #2: How many Strengths and Weaknesses out of the 12 </a:t>
            </a:r>
          </a:p>
        </p:txBody>
      </p:sp>
    </p:spTree>
    <p:extLst>
      <p:ext uri="{BB962C8B-B14F-4D97-AF65-F5344CB8AC3E}">
        <p14:creationId xmlns:p14="http://schemas.microsoft.com/office/powerpoint/2010/main" val="2664912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46</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922565"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Fishbone Comprehensive Use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049" y="690696"/>
            <a:ext cx="2481164" cy="649955"/>
          </a:xfrm>
          <a:prstGeom prst="rect">
            <a:avLst/>
          </a:prstGeom>
        </p:spPr>
      </p:pic>
      <p:sp>
        <p:nvSpPr>
          <p:cNvPr id="8" name="TextBox 7">
            <a:extLst>
              <a:ext uri="{FF2B5EF4-FFF2-40B4-BE49-F238E27FC236}">
                <a16:creationId xmlns:a16="http://schemas.microsoft.com/office/drawing/2014/main" id="{5A3270CF-F86E-45BA-ADAF-41009367487F}"/>
              </a:ext>
            </a:extLst>
          </p:cNvPr>
          <p:cNvSpPr txBox="1"/>
          <p:nvPr/>
        </p:nvSpPr>
        <p:spPr>
          <a:xfrm>
            <a:off x="508121" y="1999070"/>
            <a:ext cx="11290591" cy="4755148"/>
          </a:xfrm>
          <a:prstGeom prst="rect">
            <a:avLst/>
          </a:prstGeom>
          <a:noFill/>
        </p:spPr>
        <p:txBody>
          <a:bodyPr wrap="none" rtlCol="0">
            <a:spAutoFit/>
          </a:bodyPr>
          <a:lstStyle/>
          <a:p>
            <a:pPr marL="182880">
              <a:buClr>
                <a:schemeClr val="bg1"/>
              </a:buClr>
              <a:buFont typeface="Arial" panose="020B0604020202020204" pitchFamily="34" charset="0"/>
              <a:buChar char="•"/>
            </a:pPr>
            <a:r>
              <a:rPr lang="en-US" sz="2800" b="1" kern="0" dirty="0">
                <a:solidFill>
                  <a:schemeClr val="bg1"/>
                </a:solidFill>
                <a:effectLst>
                  <a:outerShdw blurRad="38100" dist="38100" dir="2700000" algn="tl">
                    <a:srgbClr val="000000">
                      <a:alpha val="43137"/>
                    </a:srgbClr>
                  </a:outerShdw>
                </a:effectLst>
                <a:latin typeface="+mj-lt"/>
              </a:rPr>
              <a:t> </a:t>
            </a:r>
            <a:r>
              <a:rPr lang="en-US" sz="2400" b="1" kern="0" dirty="0">
                <a:solidFill>
                  <a:schemeClr val="bg1"/>
                </a:solidFill>
                <a:effectLst>
                  <a:outerShdw blurRad="38100" dist="38100" dir="2700000" algn="tl">
                    <a:srgbClr val="000000">
                      <a:alpha val="43137"/>
                    </a:srgbClr>
                  </a:outerShdw>
                </a:effectLst>
                <a:latin typeface="+mj-lt"/>
              </a:rPr>
              <a:t>Top Bones: purchase the Church Health Survey at thelawlessgroup.com</a:t>
            </a:r>
          </a:p>
          <a:p>
            <a:pPr marL="182880">
              <a:buClr>
                <a:schemeClr val="bg1"/>
              </a:buClr>
            </a:pPr>
            <a:r>
              <a:rPr lang="en-US" sz="2400" b="1" kern="0" dirty="0">
                <a:solidFill>
                  <a:schemeClr val="bg1"/>
                </a:solidFill>
                <a:effectLst>
                  <a:outerShdw blurRad="38100" dist="38100" dir="2700000" algn="tl">
                    <a:srgbClr val="000000">
                      <a:alpha val="43137"/>
                    </a:srgbClr>
                  </a:outerShdw>
                </a:effectLst>
                <a:latin typeface="+mj-lt"/>
              </a:rPr>
              <a:t>        and have a denominational or independent consultant help interpret</a:t>
            </a:r>
          </a:p>
          <a:p>
            <a:pPr marL="182880">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r>
              <a:rPr lang="en-US" b="1" kern="0" dirty="0">
                <a:solidFill>
                  <a:schemeClr val="bg1"/>
                </a:solidFill>
                <a:effectLst>
                  <a:outerShdw blurRad="38100" dist="38100" dir="2700000" algn="tl">
                    <a:srgbClr val="000000">
                      <a:alpha val="43137"/>
                    </a:srgbClr>
                  </a:outerShdw>
                </a:effectLst>
                <a:latin typeface="+mj-lt"/>
              </a:rPr>
              <a:t>http://thelawlessgroup.com/church-health-survey/</a:t>
            </a:r>
          </a:p>
          <a:p>
            <a:pPr marL="182880">
              <a:buClr>
                <a:schemeClr val="bg1"/>
              </a:buClr>
            </a:pPr>
            <a:r>
              <a:rPr lang="en-US" b="1" kern="0" dirty="0">
                <a:solidFill>
                  <a:schemeClr val="bg1"/>
                </a:solidFill>
                <a:effectLst>
                  <a:outerShdw blurRad="38100" dist="38100" dir="2700000" algn="tl">
                    <a:srgbClr val="000000">
                      <a:alpha val="43137"/>
                    </a:srgbClr>
                  </a:outerShdw>
                </a:effectLst>
                <a:latin typeface="+mj-lt"/>
              </a:rPr>
              <a:t>						    Discount for Society members</a:t>
            </a:r>
          </a:p>
          <a:p>
            <a:pPr marL="182880">
              <a:buClr>
                <a:schemeClr val="bg1"/>
              </a:buClr>
            </a:pPr>
            <a:endParaRPr lang="en-US" sz="2400" b="1" kern="0" dirty="0">
              <a:solidFill>
                <a:schemeClr val="bg1"/>
              </a:solidFill>
              <a:effectLst>
                <a:outerShdw blurRad="38100" dist="38100" dir="2700000" algn="tl">
                  <a:srgbClr val="000000">
                    <a:alpha val="43137"/>
                  </a:srgbClr>
                </a:outerShdw>
              </a:effectLst>
              <a:latin typeface="+mj-lt"/>
            </a:endParaRPr>
          </a:p>
          <a:p>
            <a:pPr marL="182880">
              <a:buClr>
                <a:schemeClr val="bg1"/>
              </a:buClr>
            </a:pPr>
            <a:endParaRPr lang="en-US" sz="1400" b="1" kern="0" dirty="0">
              <a:solidFill>
                <a:schemeClr val="bg1"/>
              </a:solidFill>
              <a:effectLst>
                <a:outerShdw blurRad="38100" dist="38100" dir="2700000" algn="tl">
                  <a:srgbClr val="000000">
                    <a:alpha val="43137"/>
                  </a:srgbClr>
                </a:outerShdw>
              </a:effectLst>
              <a:latin typeface="+mj-lt"/>
            </a:endParaRPr>
          </a:p>
          <a:p>
            <a:pPr marL="182880">
              <a:buClr>
                <a:schemeClr val="bg1"/>
              </a:buClr>
            </a:pPr>
            <a:endParaRPr lang="en-US" sz="1100" b="1" kern="0" dirty="0">
              <a:solidFill>
                <a:srgbClr val="FFC000"/>
              </a:solidFill>
              <a:effectLst>
                <a:outerShdw blurRad="38100" dist="38100" dir="2700000" algn="tl">
                  <a:srgbClr val="000000">
                    <a:alpha val="43137"/>
                  </a:srgbClr>
                </a:outerShdw>
              </a:effectLst>
              <a:latin typeface="+mj-lt"/>
            </a:endParaRPr>
          </a:p>
          <a:p>
            <a:pPr marL="457200" indent="-274638">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rPr>
              <a:t>Bottom Bones: purchase the BCC Organizational Health Survey</a:t>
            </a:r>
          </a:p>
          <a:p>
            <a:pPr marL="182562">
              <a:buClr>
                <a:schemeClr val="bg1"/>
              </a:buClr>
            </a:pPr>
            <a:r>
              <a:rPr lang="en-US" sz="2400" b="1" kern="0" dirty="0">
                <a:solidFill>
                  <a:schemeClr val="bg1"/>
                </a:solidFill>
                <a:effectLst>
                  <a:outerShdw blurRad="38100" dist="38100" dir="2700000" algn="tl">
                    <a:srgbClr val="000000">
                      <a:alpha val="43137"/>
                    </a:srgbClr>
                  </a:outerShdw>
                </a:effectLst>
              </a:rPr>
              <a:t>    and have a denominational or independent consultant help interpret</a:t>
            </a:r>
          </a:p>
          <a:p>
            <a:pPr marL="182562">
              <a:buClr>
                <a:schemeClr val="bg1"/>
              </a:buClr>
            </a:pPr>
            <a:endParaRPr lang="en-US" sz="2400" b="1" kern="0" dirty="0">
              <a:solidFill>
                <a:schemeClr val="bg1"/>
              </a:solidFill>
              <a:effectLst>
                <a:outerShdw blurRad="38100" dist="38100" dir="2700000" algn="tl">
                  <a:srgbClr val="000000">
                    <a:alpha val="43137"/>
                  </a:srgbClr>
                </a:outerShdw>
              </a:effectLst>
            </a:endParaRPr>
          </a:p>
          <a:p>
            <a:pPr marL="182562">
              <a:buClr>
                <a:schemeClr val="bg1"/>
              </a:buClr>
            </a:pPr>
            <a:r>
              <a:rPr lang="en-US" sz="2000" b="1" kern="0" dirty="0">
                <a:solidFill>
                  <a:srgbClr val="FFC000"/>
                </a:solidFill>
                <a:effectLst>
                  <a:outerShdw blurRad="38100" dist="38100" dir="2700000" algn="tl">
                    <a:srgbClr val="000000">
                      <a:alpha val="43137"/>
                    </a:srgbClr>
                  </a:outerShdw>
                </a:effectLst>
              </a:rPr>
              <a:t>                                                      </a:t>
            </a:r>
            <a:r>
              <a:rPr lang="en-US" sz="2000" b="1" i="1" kern="0" dirty="0">
                <a:solidFill>
                  <a:schemeClr val="bg1"/>
                </a:solidFill>
                <a:effectLst>
                  <a:outerShdw blurRad="38100" dist="38100" dir="2700000" algn="tl">
                    <a:srgbClr val="000000">
                      <a:alpha val="43137"/>
                    </a:srgbClr>
                  </a:outerShdw>
                </a:effectLst>
              </a:rPr>
              <a:t>This survey is currently in development – see Session #2 </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indent="-274638">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Society Certified Consultants: churchconsulting.org/search-consultants/</a:t>
            </a:r>
          </a:p>
          <a:p>
            <a:pPr marL="182562">
              <a:buClr>
                <a:schemeClr val="bg1"/>
              </a:buClr>
            </a:pPr>
            <a:endParaRPr lang="en-US" sz="1600" b="1" kern="0" dirty="0">
              <a:solidFill>
                <a:schemeClr val="bg1"/>
              </a:solidFill>
              <a:effectLst>
                <a:outerShdw blurRad="38100" dist="38100" dir="2700000" algn="tl">
                  <a:srgbClr val="000000">
                    <a:alpha val="43137"/>
                  </a:srgbClr>
                </a:outerShdw>
              </a:effectLst>
              <a:latin typeface="+mj-lt"/>
            </a:endParaRPr>
          </a:p>
        </p:txBody>
      </p:sp>
      <p:pic>
        <p:nvPicPr>
          <p:cNvPr id="2" name="Picture 1">
            <a:extLst>
              <a:ext uri="{FF2B5EF4-FFF2-40B4-BE49-F238E27FC236}">
                <a16:creationId xmlns:a16="http://schemas.microsoft.com/office/drawing/2014/main" id="{F05E062F-4595-4028-AB6A-923236CC5E07}"/>
              </a:ext>
            </a:extLst>
          </p:cNvPr>
          <p:cNvPicPr>
            <a:picLocks noChangeAspect="1"/>
          </p:cNvPicPr>
          <p:nvPr/>
        </p:nvPicPr>
        <p:blipFill>
          <a:blip r:embed="rId4"/>
          <a:stretch>
            <a:fillRect/>
          </a:stretch>
        </p:blipFill>
        <p:spPr>
          <a:xfrm>
            <a:off x="1720327" y="3098651"/>
            <a:ext cx="3571724" cy="864236"/>
          </a:xfrm>
          <a:prstGeom prst="rect">
            <a:avLst/>
          </a:prstGeom>
        </p:spPr>
      </p:pic>
      <p:pic>
        <p:nvPicPr>
          <p:cNvPr id="4" name="Picture 3">
            <a:extLst>
              <a:ext uri="{FF2B5EF4-FFF2-40B4-BE49-F238E27FC236}">
                <a16:creationId xmlns:a16="http://schemas.microsoft.com/office/drawing/2014/main" id="{72E40A68-9610-4349-8C65-114ABF5B37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7584" y="5148806"/>
            <a:ext cx="2115903" cy="665863"/>
          </a:xfrm>
          <a:prstGeom prst="rect">
            <a:avLst/>
          </a:prstGeom>
        </p:spPr>
      </p:pic>
    </p:spTree>
    <p:extLst>
      <p:ext uri="{BB962C8B-B14F-4D97-AF65-F5344CB8AC3E}">
        <p14:creationId xmlns:p14="http://schemas.microsoft.com/office/powerpoint/2010/main" val="4197422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47</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869950" y="415471"/>
            <a:ext cx="8153400" cy="1181221"/>
          </a:xfrm>
          <a:prstGeom prst="rect">
            <a:avLst/>
          </a:prstGeom>
        </p:spPr>
        <p:txBody>
          <a:bodyPr wrap="square">
            <a:spAutoFit/>
          </a:bodyPr>
          <a:lstStyle/>
          <a:p>
            <a:pPr algn="ctr">
              <a:lnSpc>
                <a:spcPct val="115000"/>
              </a:lnSpc>
            </a:pPr>
            <a:r>
              <a:rPr lang="en-US" sz="3200" b="1" dirty="0">
                <a:solidFill>
                  <a:srgbClr val="FFFFFF"/>
                </a:solidFill>
                <a:latin typeface="Gill Sans MT"/>
              </a:rPr>
              <a:t>Disappointing Revitalization Methods</a:t>
            </a:r>
          </a:p>
          <a:p>
            <a:pPr algn="ctr">
              <a:lnSpc>
                <a:spcPct val="115000"/>
              </a:lnSpc>
            </a:pPr>
            <a:r>
              <a:rPr lang="en-US" sz="3200" b="1" dirty="0">
                <a:solidFill>
                  <a:srgbClr val="FFFFFF"/>
                </a:solidFill>
                <a:latin typeface="Gill Sans MT"/>
              </a:rPr>
              <a:t>#1: Optional Growth </a:t>
            </a:r>
          </a:p>
        </p:txBody>
      </p:sp>
      <p:pic>
        <p:nvPicPr>
          <p:cNvPr id="7" name="Picture 6" descr="A picture containing object&#10;&#10;Description generated with very high confidence">
            <a:extLst>
              <a:ext uri="{FF2B5EF4-FFF2-40B4-BE49-F238E27FC236}">
                <a16:creationId xmlns:a16="http://schemas.microsoft.com/office/drawing/2014/main" id="{25C534E9-D388-4563-A912-693F8621D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613" y="1596692"/>
            <a:ext cx="2481164" cy="649955"/>
          </a:xfrm>
          <a:prstGeom prst="rect">
            <a:avLst/>
          </a:prstGeom>
        </p:spPr>
      </p:pic>
      <p:sp>
        <p:nvSpPr>
          <p:cNvPr id="8" name="TextBox 7">
            <a:extLst>
              <a:ext uri="{FF2B5EF4-FFF2-40B4-BE49-F238E27FC236}">
                <a16:creationId xmlns:a16="http://schemas.microsoft.com/office/drawing/2014/main" id="{A4E47759-471A-42C8-A085-13A68032F68C}"/>
              </a:ext>
            </a:extLst>
          </p:cNvPr>
          <p:cNvSpPr txBox="1"/>
          <p:nvPr/>
        </p:nvSpPr>
        <p:spPr>
          <a:xfrm>
            <a:off x="1177734" y="1964595"/>
            <a:ext cx="10163039" cy="4647426"/>
          </a:xfrm>
          <a:prstGeom prst="rect">
            <a:avLst/>
          </a:prstGeom>
          <a:noFill/>
        </p:spPr>
        <p:txBody>
          <a:bodyPr wrap="none" rtlCol="0">
            <a:spAutoFit/>
          </a:bodyPr>
          <a:lstStyle/>
          <a:p>
            <a:pPr marL="400050" indent="-217488">
              <a:buClr>
                <a:schemeClr val="bg1"/>
              </a:buClr>
              <a:buFont typeface="Arial" panose="020B0604020202020204" pitchFamily="34" charset="0"/>
              <a:buChar char="•"/>
            </a:pPr>
            <a:r>
              <a:rPr lang="en-US" sz="2800" b="1" kern="0" dirty="0">
                <a:solidFill>
                  <a:srgbClr val="FF0000"/>
                </a:solidFill>
                <a:effectLst>
                  <a:outerShdw blurRad="38100" dist="38100" dir="2700000" algn="tl">
                    <a:srgbClr val="000000">
                      <a:alpha val="43137"/>
                    </a:srgbClr>
                  </a:outerShdw>
                </a:effectLst>
                <a:latin typeface="+mj-lt"/>
              </a:rPr>
              <a:t>Symptoms </a:t>
            </a:r>
          </a:p>
          <a:p>
            <a:pPr marL="627063" indent="-228600">
              <a:buClr>
                <a:schemeClr val="bg1"/>
              </a:buClr>
            </a:pPr>
            <a:r>
              <a:rPr lang="en-US" sz="2800" b="1" kern="0" dirty="0">
                <a:solidFill>
                  <a:schemeClr val="bg1"/>
                </a:solidFill>
                <a:effectLst>
                  <a:outerShdw blurRad="38100" dist="38100" dir="2700000" algn="tl">
                    <a:srgbClr val="000000">
                      <a:alpha val="43137"/>
                    </a:srgbClr>
                  </a:outerShdw>
                </a:effectLst>
                <a:latin typeface="+mj-lt"/>
              </a:rPr>
              <a:t>- c</a:t>
            </a:r>
            <a:r>
              <a:rPr lang="en-US" sz="2400" b="1" kern="0" dirty="0">
                <a:solidFill>
                  <a:schemeClr val="bg1"/>
                </a:solidFill>
                <a:effectLst>
                  <a:outerShdw blurRad="38100" dist="38100" dir="2700000" algn="tl">
                    <a:srgbClr val="000000">
                      <a:alpha val="43137"/>
                    </a:srgbClr>
                  </a:outerShdw>
                </a:effectLst>
                <a:latin typeface="+mj-lt"/>
              </a:rPr>
              <a:t>asual about growth for a variety of reasons</a:t>
            </a:r>
          </a:p>
          <a:p>
            <a:pPr marL="400050" indent="-217488">
              <a:buClr>
                <a:schemeClr val="bg1"/>
              </a:buClr>
            </a:pPr>
            <a:r>
              <a:rPr lang="en-US" sz="2400" b="1" kern="0" dirty="0">
                <a:solidFill>
                  <a:schemeClr val="bg1"/>
                </a:solidFill>
                <a:effectLst>
                  <a:outerShdw blurRad="38100" dist="38100" dir="2700000" algn="tl">
                    <a:srgbClr val="000000">
                      <a:alpha val="43137"/>
                    </a:srgbClr>
                  </a:outerShdw>
                </a:effectLst>
                <a:latin typeface="+mj-lt"/>
              </a:rPr>
              <a:t>	- ghost town (economics), ex-neighborhood (ethnic) barriers</a:t>
            </a:r>
          </a:p>
          <a:p>
            <a:pPr marL="400050" indent="-217488">
              <a:buClr>
                <a:schemeClr val="bg1"/>
              </a:buClr>
            </a:pPr>
            <a:r>
              <a:rPr lang="en-US" sz="2400" b="1" kern="0" dirty="0">
                <a:solidFill>
                  <a:schemeClr val="bg1"/>
                </a:solidFill>
                <a:effectLst>
                  <a:outerShdw blurRad="38100" dist="38100" dir="2700000" algn="tl">
                    <a:srgbClr val="000000">
                      <a:alpha val="43137"/>
                    </a:srgbClr>
                  </a:outerShdw>
                </a:effectLst>
                <a:latin typeface="+mj-lt"/>
              </a:rPr>
              <a:t>      can lead to a defeatist attitude</a:t>
            </a:r>
          </a:p>
          <a:p>
            <a:pPr marL="400050" indent="-217488">
              <a:buClr>
                <a:schemeClr val="bg1"/>
              </a:buClr>
            </a:pPr>
            <a:r>
              <a:rPr lang="en-US" sz="2400" b="1" kern="0" dirty="0">
                <a:solidFill>
                  <a:schemeClr val="bg1"/>
                </a:solidFill>
                <a:effectLst>
                  <a:outerShdw blurRad="38100" dist="38100" dir="2700000" algn="tl">
                    <a:srgbClr val="000000">
                      <a:alpha val="43137"/>
                    </a:srgbClr>
                  </a:outerShdw>
                </a:effectLst>
                <a:latin typeface="+mj-lt"/>
              </a:rPr>
              <a:t>   - lack of planning and execution</a:t>
            </a:r>
          </a:p>
          <a:p>
            <a:pPr marL="400050" indent="-217488">
              <a:buClr>
                <a:schemeClr val="bg1"/>
              </a:buClr>
            </a:pPr>
            <a:r>
              <a:rPr lang="en-US" sz="2400" b="1" kern="0" dirty="0">
                <a:solidFill>
                  <a:schemeClr val="bg1"/>
                </a:solidFill>
                <a:effectLst>
                  <a:outerShdw blurRad="38100" dist="38100" dir="2700000" algn="tl">
                    <a:srgbClr val="000000">
                      <a:alpha val="43137"/>
                    </a:srgbClr>
                  </a:outerShdw>
                </a:effectLst>
                <a:latin typeface="+mj-lt"/>
              </a:rPr>
              <a:t>   - extremes: separatism, suspicion of motives for interest in growth</a:t>
            </a:r>
          </a:p>
          <a:p>
            <a:pPr marL="400050" indent="-217488">
              <a:buClr>
                <a:schemeClr val="bg1"/>
              </a:buClr>
            </a:pPr>
            <a:r>
              <a:rPr lang="en-US" sz="2400" b="1" kern="0" dirty="0">
                <a:solidFill>
                  <a:schemeClr val="bg1"/>
                </a:solidFill>
                <a:effectLst>
                  <a:outerShdw blurRad="38100" dist="38100" dir="2700000" algn="tl">
                    <a:srgbClr val="000000">
                      <a:alpha val="43137"/>
                    </a:srgbClr>
                  </a:outerShdw>
                </a:effectLst>
                <a:latin typeface="+mj-lt"/>
              </a:rPr>
              <a:t>   - attractional to the exclusion of missional ministry </a:t>
            </a:r>
          </a:p>
          <a:p>
            <a:pPr marL="400050" indent="-217488">
              <a:buClr>
                <a:schemeClr val="bg1"/>
              </a:buClr>
            </a:pPr>
            <a:endParaRPr lang="en-US" sz="2400" b="1" kern="0" dirty="0">
              <a:solidFill>
                <a:schemeClr val="bg1"/>
              </a:solidFill>
              <a:effectLst>
                <a:outerShdw blurRad="38100" dist="38100" dir="2700000" algn="tl">
                  <a:srgbClr val="000000">
                    <a:alpha val="43137"/>
                  </a:srgbClr>
                </a:outerShdw>
              </a:effectLst>
              <a:latin typeface="+mj-lt"/>
            </a:endParaRPr>
          </a:p>
          <a:p>
            <a:pPr marL="525462" indent="-342900">
              <a:buClr>
                <a:schemeClr val="bg1"/>
              </a:buClr>
              <a:buFont typeface="Arial" panose="020B0604020202020204" pitchFamily="34" charset="0"/>
              <a:buChar char="•"/>
            </a:pPr>
            <a:r>
              <a:rPr lang="en-US" sz="2400" b="1" u="sng" kern="0" dirty="0">
                <a:solidFill>
                  <a:srgbClr val="FFC000"/>
                </a:solidFill>
                <a:effectLst>
                  <a:outerShdw blurRad="38100" dist="38100" dir="2700000" algn="tl">
                    <a:srgbClr val="000000">
                      <a:alpha val="43137"/>
                    </a:srgbClr>
                  </a:outerShdw>
                </a:effectLst>
                <a:latin typeface="+mj-lt"/>
              </a:rPr>
              <a:t>SOLUTIONS:</a:t>
            </a:r>
            <a:r>
              <a:rPr lang="en-US" sz="2400" b="1" kern="0" dirty="0">
                <a:solidFill>
                  <a:srgbClr val="FFC000"/>
                </a:solidFill>
                <a:effectLst>
                  <a:outerShdw blurRad="38100" dist="38100" dir="2700000" algn="tl">
                    <a:srgbClr val="000000">
                      <a:alpha val="43137"/>
                    </a:srgbClr>
                  </a:outerShdw>
                </a:effectLst>
                <a:latin typeface="+mj-lt"/>
              </a:rPr>
              <a:t> </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Go back to the Bible 		- Repentance</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Planning e.g. grow on site, plant, multisite, merge	</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Redefine Top and Bottom Bones Health with External Focus</a:t>
            </a:r>
          </a:p>
        </p:txBody>
      </p:sp>
      <p:pic>
        <p:nvPicPr>
          <p:cNvPr id="9" name="Picture 8">
            <a:extLst>
              <a:ext uri="{FF2B5EF4-FFF2-40B4-BE49-F238E27FC236}">
                <a16:creationId xmlns:a16="http://schemas.microsoft.com/office/drawing/2014/main" id="{6C2E9892-90A3-4DD5-B6D8-D51607616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Tree>
    <p:extLst>
      <p:ext uri="{BB962C8B-B14F-4D97-AF65-F5344CB8AC3E}">
        <p14:creationId xmlns:p14="http://schemas.microsoft.com/office/powerpoint/2010/main" val="2516677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48</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8" name="TextBox 7">
            <a:extLst>
              <a:ext uri="{FF2B5EF4-FFF2-40B4-BE49-F238E27FC236}">
                <a16:creationId xmlns:a16="http://schemas.microsoft.com/office/drawing/2014/main" id="{2BBAD5C1-42A8-48F8-900B-7962BAB3026D}"/>
              </a:ext>
            </a:extLst>
          </p:cNvPr>
          <p:cNvSpPr txBox="1"/>
          <p:nvPr/>
        </p:nvSpPr>
        <p:spPr>
          <a:xfrm>
            <a:off x="1177734" y="1964595"/>
            <a:ext cx="10588476" cy="4524315"/>
          </a:xfrm>
          <a:prstGeom prst="rect">
            <a:avLst/>
          </a:prstGeom>
          <a:noFill/>
        </p:spPr>
        <p:txBody>
          <a:bodyPr wrap="none" rtlCol="0">
            <a:spAutoFit/>
          </a:bodyPr>
          <a:lstStyle/>
          <a:p>
            <a:pPr marL="400050" indent="-217488">
              <a:buClr>
                <a:schemeClr val="bg1"/>
              </a:buClr>
              <a:buFont typeface="Arial" panose="020B0604020202020204" pitchFamily="34" charset="0"/>
              <a:buChar char="•"/>
            </a:pPr>
            <a:r>
              <a:rPr lang="en-US" sz="2800" b="1" kern="0" dirty="0">
                <a:solidFill>
                  <a:srgbClr val="FF0000"/>
                </a:solidFill>
                <a:effectLst>
                  <a:outerShdw blurRad="38100" dist="38100" dir="2700000" algn="tl">
                    <a:srgbClr val="000000">
                      <a:alpha val="43137"/>
                    </a:srgbClr>
                  </a:outerShdw>
                </a:effectLst>
                <a:latin typeface="+mj-lt"/>
              </a:rPr>
              <a:t>Symptoms </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No Strategic Planning in the past five years or more</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Structure is not right sized or not aligned with vision and strategies</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Weak Leadership Development</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Lack of Outreach and Onboarding Ministries </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Lack of Resource Development </a:t>
            </a:r>
            <a:endParaRPr lang="en-US" sz="3200" b="1" kern="0" dirty="0">
              <a:solidFill>
                <a:schemeClr val="bg1"/>
              </a:solidFill>
              <a:effectLst>
                <a:outerShdw blurRad="38100" dist="38100" dir="2700000" algn="tl">
                  <a:srgbClr val="000000">
                    <a:alpha val="43137"/>
                  </a:srgbClr>
                </a:outerShdw>
              </a:effectLst>
              <a:latin typeface="+mj-lt"/>
            </a:endParaRPr>
          </a:p>
          <a:p>
            <a:pPr marL="741363" indent="-342900">
              <a:buClr>
                <a:schemeClr val="bg1"/>
              </a:buClr>
              <a:buFontTx/>
              <a:buChar char="-"/>
            </a:pPr>
            <a:endParaRPr lang="en-US" sz="2000" b="1" kern="0" dirty="0">
              <a:solidFill>
                <a:schemeClr val="bg1"/>
              </a:solidFill>
              <a:effectLst>
                <a:outerShdw blurRad="38100" dist="38100" dir="2700000" algn="tl">
                  <a:srgbClr val="000000">
                    <a:alpha val="43137"/>
                  </a:srgbClr>
                </a:outerShdw>
              </a:effectLst>
              <a:latin typeface="+mj-lt"/>
            </a:endParaRPr>
          </a:p>
          <a:p>
            <a:pPr marL="741363" indent="-342900">
              <a:buClr>
                <a:schemeClr val="bg1"/>
              </a:buClr>
              <a:buFontTx/>
              <a:buChar char="-"/>
            </a:pPr>
            <a:endParaRPr lang="en-US" sz="2400" b="1" kern="0" dirty="0">
              <a:solidFill>
                <a:schemeClr val="bg1"/>
              </a:solidFill>
              <a:effectLst>
                <a:outerShdw blurRad="38100" dist="38100" dir="2700000" algn="tl">
                  <a:srgbClr val="000000">
                    <a:alpha val="43137"/>
                  </a:srgbClr>
                </a:outerShdw>
              </a:effectLst>
              <a:latin typeface="+mj-lt"/>
            </a:endParaRPr>
          </a:p>
          <a:p>
            <a:pPr marL="525462" indent="-342900">
              <a:buClr>
                <a:schemeClr val="bg1"/>
              </a:buClr>
              <a:buFont typeface="Arial" panose="020B0604020202020204" pitchFamily="34" charset="0"/>
              <a:buChar char="•"/>
            </a:pPr>
            <a:r>
              <a:rPr lang="en-US" sz="2400" b="1" u="sng" kern="0" dirty="0">
                <a:solidFill>
                  <a:srgbClr val="FFC000"/>
                </a:solidFill>
                <a:effectLst>
                  <a:outerShdw blurRad="38100" dist="38100" dir="2700000" algn="tl">
                    <a:srgbClr val="000000">
                      <a:alpha val="43137"/>
                    </a:srgbClr>
                  </a:outerShdw>
                </a:effectLst>
                <a:latin typeface="+mj-lt"/>
              </a:rPr>
              <a:t>SOLUTIONS:</a:t>
            </a:r>
            <a:r>
              <a:rPr lang="en-US" sz="2400" b="1" kern="0" dirty="0">
                <a:solidFill>
                  <a:srgbClr val="FFC000"/>
                </a:solidFill>
                <a:effectLst>
                  <a:outerShdw blurRad="38100" dist="38100" dir="2700000" algn="tl">
                    <a:srgbClr val="000000">
                      <a:alpha val="43137"/>
                    </a:srgbClr>
                  </a:outerShdw>
                </a:effectLst>
                <a:latin typeface="+mj-lt"/>
              </a:rPr>
              <a:t> </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Redefine Church Health: Organic and Organizational</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a:t>
            </a:r>
            <a:r>
              <a:rPr lang="en-US" sz="2400" b="1" kern="0" dirty="0">
                <a:solidFill>
                  <a:srgbClr val="FFC000"/>
                </a:solidFill>
                <a:effectLst>
                  <a:outerShdw blurRad="38100" dist="38100" dir="2700000" algn="tl">
                    <a:srgbClr val="000000">
                      <a:alpha val="43137"/>
                    </a:srgbClr>
                  </a:outerShdw>
                </a:effectLst>
                <a:latin typeface="+mj-lt"/>
              </a:rPr>
              <a:t>Start with Strategic Planning </a:t>
            </a:r>
            <a:r>
              <a:rPr lang="en-US" sz="2400" b="1" kern="0" dirty="0">
                <a:solidFill>
                  <a:schemeClr val="bg1"/>
                </a:solidFill>
                <a:effectLst>
                  <a:outerShdw blurRad="38100" dist="38100" dir="2700000" algn="tl">
                    <a:srgbClr val="000000">
                      <a:alpha val="43137"/>
                    </a:srgbClr>
                  </a:outerShdw>
                </a:effectLst>
                <a:latin typeface="+mj-lt"/>
              </a:rPr>
              <a:t>– Get help as needed</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Right size or align as needed     	</a:t>
            </a:r>
          </a:p>
        </p:txBody>
      </p:sp>
      <p:pic>
        <p:nvPicPr>
          <p:cNvPr id="9" name="Picture 8" descr="A picture containing object&#10;&#10;Description generated with very high confidence">
            <a:extLst>
              <a:ext uri="{FF2B5EF4-FFF2-40B4-BE49-F238E27FC236}">
                <a16:creationId xmlns:a16="http://schemas.microsoft.com/office/drawing/2014/main" id="{AADEB47D-69EE-401C-99E6-DC9E44D09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613" y="1596692"/>
            <a:ext cx="2481164" cy="649955"/>
          </a:xfrm>
          <a:prstGeom prst="rect">
            <a:avLst/>
          </a:prstGeom>
        </p:spPr>
      </p:pic>
      <p:pic>
        <p:nvPicPr>
          <p:cNvPr id="10" name="Picture 9">
            <a:extLst>
              <a:ext uri="{FF2B5EF4-FFF2-40B4-BE49-F238E27FC236}">
                <a16:creationId xmlns:a16="http://schemas.microsoft.com/office/drawing/2014/main" id="{E3D8F7E6-65D6-497E-A958-25C93C9A1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pic>
        <p:nvPicPr>
          <p:cNvPr id="11" name="Picture 10" descr="A picture containing object&#10;&#10;Description generated with very high confidence">
            <a:extLst>
              <a:ext uri="{FF2B5EF4-FFF2-40B4-BE49-F238E27FC236}">
                <a16:creationId xmlns:a16="http://schemas.microsoft.com/office/drawing/2014/main" id="{D8AE1410-C87D-4CA2-BBDB-29F943897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778" y="1639617"/>
            <a:ext cx="2481164" cy="649955"/>
          </a:xfrm>
          <a:prstGeom prst="rect">
            <a:avLst/>
          </a:prstGeom>
        </p:spPr>
      </p:pic>
      <p:pic>
        <p:nvPicPr>
          <p:cNvPr id="12" name="Picture 11">
            <a:extLst>
              <a:ext uri="{FF2B5EF4-FFF2-40B4-BE49-F238E27FC236}">
                <a16:creationId xmlns:a16="http://schemas.microsoft.com/office/drawing/2014/main" id="{532001A2-8C93-4ACB-A4F7-AA44FF1CC1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8885" y="307221"/>
            <a:ext cx="1724297" cy="1319966"/>
          </a:xfrm>
          <a:prstGeom prst="rect">
            <a:avLst/>
          </a:prstGeom>
        </p:spPr>
      </p:pic>
      <p:sp>
        <p:nvSpPr>
          <p:cNvPr id="2" name="Rectangle 1">
            <a:extLst>
              <a:ext uri="{FF2B5EF4-FFF2-40B4-BE49-F238E27FC236}">
                <a16:creationId xmlns:a16="http://schemas.microsoft.com/office/drawing/2014/main" id="{7476A387-075A-44AE-AF6B-66DF436BECFF}"/>
              </a:ext>
            </a:extLst>
          </p:cNvPr>
          <p:cNvSpPr/>
          <p:nvPr/>
        </p:nvSpPr>
        <p:spPr>
          <a:xfrm>
            <a:off x="1097467" y="458396"/>
            <a:ext cx="7724551" cy="1181221"/>
          </a:xfrm>
          <a:prstGeom prst="rect">
            <a:avLst/>
          </a:prstGeom>
        </p:spPr>
        <p:txBody>
          <a:bodyPr wrap="square">
            <a:spAutoFit/>
          </a:bodyPr>
          <a:lstStyle/>
          <a:p>
            <a:pPr algn="ctr">
              <a:lnSpc>
                <a:spcPct val="115000"/>
              </a:lnSpc>
            </a:pPr>
            <a:r>
              <a:rPr lang="en-US" sz="3200" b="1" dirty="0">
                <a:solidFill>
                  <a:srgbClr val="FFFFFF"/>
                </a:solidFill>
              </a:rPr>
              <a:t>Disappointing Revitalization Methods</a:t>
            </a:r>
          </a:p>
          <a:p>
            <a:pPr algn="ctr">
              <a:lnSpc>
                <a:spcPct val="115000"/>
              </a:lnSpc>
            </a:pPr>
            <a:r>
              <a:rPr lang="en-US" sz="3200" b="1" dirty="0">
                <a:solidFill>
                  <a:srgbClr val="FFFFFF"/>
                </a:solidFill>
              </a:rPr>
              <a:t>#2: Organic but not Organizational</a:t>
            </a:r>
          </a:p>
        </p:txBody>
      </p:sp>
    </p:spTree>
    <p:extLst>
      <p:ext uri="{BB962C8B-B14F-4D97-AF65-F5344CB8AC3E}">
        <p14:creationId xmlns:p14="http://schemas.microsoft.com/office/powerpoint/2010/main" val="3176171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49</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869950" y="415471"/>
            <a:ext cx="8153400" cy="1181221"/>
          </a:xfrm>
          <a:prstGeom prst="rect">
            <a:avLst/>
          </a:prstGeom>
        </p:spPr>
        <p:txBody>
          <a:bodyPr wrap="square">
            <a:spAutoFit/>
          </a:bodyPr>
          <a:lstStyle/>
          <a:p>
            <a:pPr algn="ctr">
              <a:lnSpc>
                <a:spcPct val="115000"/>
              </a:lnSpc>
            </a:pPr>
            <a:r>
              <a:rPr lang="en-US" sz="3200" b="1" dirty="0">
                <a:solidFill>
                  <a:srgbClr val="FFFFFF"/>
                </a:solidFill>
                <a:latin typeface="Gill Sans MT"/>
              </a:rPr>
              <a:t>Disappointing Revitalization Methods</a:t>
            </a:r>
          </a:p>
          <a:p>
            <a:pPr algn="ctr">
              <a:lnSpc>
                <a:spcPct val="115000"/>
              </a:lnSpc>
            </a:pPr>
            <a:r>
              <a:rPr lang="en-US" sz="3200" b="1" dirty="0">
                <a:solidFill>
                  <a:srgbClr val="FFFFFF"/>
                </a:solidFill>
                <a:latin typeface="Gill Sans MT"/>
              </a:rPr>
              <a:t>#3: </a:t>
            </a:r>
            <a:r>
              <a:rPr lang="en-US" sz="3200" b="1" dirty="0">
                <a:solidFill>
                  <a:srgbClr val="FFFFFF"/>
                </a:solidFill>
              </a:rPr>
              <a:t>Organizational but not </a:t>
            </a:r>
            <a:r>
              <a:rPr lang="en-US" sz="3200" b="1" dirty="0">
                <a:solidFill>
                  <a:srgbClr val="FFFFFF"/>
                </a:solidFill>
                <a:latin typeface="Gill Sans MT"/>
              </a:rPr>
              <a:t>Organic</a:t>
            </a:r>
          </a:p>
        </p:txBody>
      </p:sp>
      <p:pic>
        <p:nvPicPr>
          <p:cNvPr id="8" name="Picture 7" descr="A picture containing object&#10;&#10;Description generated with very high confidence">
            <a:extLst>
              <a:ext uri="{FF2B5EF4-FFF2-40B4-BE49-F238E27FC236}">
                <a16:creationId xmlns:a16="http://schemas.microsoft.com/office/drawing/2014/main" id="{26B63241-647F-495B-9DC0-5A5F12A64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778" y="1639617"/>
            <a:ext cx="2481164" cy="649955"/>
          </a:xfrm>
          <a:prstGeom prst="rect">
            <a:avLst/>
          </a:prstGeom>
        </p:spPr>
      </p:pic>
      <p:pic>
        <p:nvPicPr>
          <p:cNvPr id="9" name="Picture 8">
            <a:extLst>
              <a:ext uri="{FF2B5EF4-FFF2-40B4-BE49-F238E27FC236}">
                <a16:creationId xmlns:a16="http://schemas.microsoft.com/office/drawing/2014/main" id="{EEE33D4F-89F3-488A-8955-6BBFFD846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8885" y="307221"/>
            <a:ext cx="1724297" cy="1319966"/>
          </a:xfrm>
          <a:prstGeom prst="rect">
            <a:avLst/>
          </a:prstGeom>
        </p:spPr>
      </p:pic>
      <p:sp>
        <p:nvSpPr>
          <p:cNvPr id="10" name="TextBox 9">
            <a:extLst>
              <a:ext uri="{FF2B5EF4-FFF2-40B4-BE49-F238E27FC236}">
                <a16:creationId xmlns:a16="http://schemas.microsoft.com/office/drawing/2014/main" id="{E9CF03A0-C0DB-4207-9EC0-1CF4FBFF7032}"/>
              </a:ext>
            </a:extLst>
          </p:cNvPr>
          <p:cNvSpPr txBox="1"/>
          <p:nvPr/>
        </p:nvSpPr>
        <p:spPr>
          <a:xfrm>
            <a:off x="1177734" y="1964595"/>
            <a:ext cx="10852971" cy="4693593"/>
          </a:xfrm>
          <a:prstGeom prst="rect">
            <a:avLst/>
          </a:prstGeom>
          <a:noFill/>
        </p:spPr>
        <p:txBody>
          <a:bodyPr wrap="none" rtlCol="0">
            <a:spAutoFit/>
          </a:bodyPr>
          <a:lstStyle/>
          <a:p>
            <a:pPr marL="400050" indent="-217488">
              <a:buClr>
                <a:schemeClr val="bg1"/>
              </a:buClr>
              <a:buFont typeface="Arial" panose="020B0604020202020204" pitchFamily="34" charset="0"/>
              <a:buChar char="•"/>
            </a:pPr>
            <a:r>
              <a:rPr lang="en-US" sz="2800" b="1" kern="0" dirty="0">
                <a:solidFill>
                  <a:srgbClr val="FF0000"/>
                </a:solidFill>
                <a:effectLst>
                  <a:outerShdw blurRad="38100" dist="38100" dir="2700000" algn="tl">
                    <a:srgbClr val="000000">
                      <a:alpha val="43137"/>
                    </a:srgbClr>
                  </a:outerShdw>
                </a:effectLst>
                <a:latin typeface="+mj-lt"/>
              </a:rPr>
              <a:t>Symptoms </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Worship: poor teaching, music, no interest in inviting  (not common)</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Much more common: weak disciple-making</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Lack of definition of what a disciple is</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Lack of programming process to make disciples</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Lack of clear communication of priorities </a:t>
            </a:r>
            <a:endParaRPr lang="en-US" sz="3200" b="1" kern="0" dirty="0">
              <a:solidFill>
                <a:schemeClr val="bg1"/>
              </a:solidFill>
              <a:effectLst>
                <a:outerShdw blurRad="38100" dist="38100" dir="2700000" algn="tl">
                  <a:srgbClr val="000000">
                    <a:alpha val="43137"/>
                  </a:srgbClr>
                </a:outerShdw>
              </a:effectLst>
              <a:latin typeface="+mj-lt"/>
            </a:endParaRPr>
          </a:p>
          <a:p>
            <a:pPr marL="741363" indent="-342900">
              <a:buClr>
                <a:schemeClr val="bg1"/>
              </a:buClr>
              <a:buFontTx/>
              <a:buChar char="-"/>
            </a:pPr>
            <a:endParaRPr lang="en-US" sz="2000" b="1" kern="0" dirty="0">
              <a:solidFill>
                <a:schemeClr val="bg1"/>
              </a:solidFill>
              <a:effectLst>
                <a:outerShdw blurRad="38100" dist="38100" dir="2700000" algn="tl">
                  <a:srgbClr val="000000">
                    <a:alpha val="43137"/>
                  </a:srgbClr>
                </a:outerShdw>
              </a:effectLst>
              <a:latin typeface="+mj-lt"/>
            </a:endParaRPr>
          </a:p>
          <a:p>
            <a:pPr marL="398463">
              <a:buClr>
                <a:schemeClr val="bg1"/>
              </a:buClr>
            </a:pPr>
            <a:endParaRPr lang="en-US" sz="1100" b="1" kern="0" dirty="0">
              <a:solidFill>
                <a:schemeClr val="bg1"/>
              </a:solidFill>
              <a:effectLst>
                <a:outerShdw blurRad="38100" dist="38100" dir="2700000" algn="tl">
                  <a:srgbClr val="000000">
                    <a:alpha val="43137"/>
                  </a:srgbClr>
                </a:outerShdw>
              </a:effectLst>
              <a:latin typeface="+mj-lt"/>
            </a:endParaRPr>
          </a:p>
          <a:p>
            <a:pPr marL="525462" indent="-342900">
              <a:buClr>
                <a:schemeClr val="bg1"/>
              </a:buClr>
              <a:buFont typeface="Arial" panose="020B0604020202020204" pitchFamily="34" charset="0"/>
              <a:buChar char="•"/>
            </a:pPr>
            <a:r>
              <a:rPr lang="en-US" sz="2400" b="1" u="sng" kern="0" dirty="0">
                <a:solidFill>
                  <a:srgbClr val="FFC000"/>
                </a:solidFill>
                <a:effectLst>
                  <a:outerShdw blurRad="38100" dist="38100" dir="2700000" algn="tl">
                    <a:srgbClr val="000000">
                      <a:alpha val="43137"/>
                    </a:srgbClr>
                  </a:outerShdw>
                </a:effectLst>
                <a:latin typeface="+mj-lt"/>
              </a:rPr>
              <a:t>SOLUTIONS:</a:t>
            </a:r>
            <a:r>
              <a:rPr lang="en-US" sz="2400" b="1" kern="0" dirty="0">
                <a:solidFill>
                  <a:srgbClr val="FFC000"/>
                </a:solidFill>
                <a:effectLst>
                  <a:outerShdw blurRad="38100" dist="38100" dir="2700000" algn="tl">
                    <a:srgbClr val="000000">
                      <a:alpha val="43137"/>
                    </a:srgbClr>
                  </a:outerShdw>
                </a:effectLst>
                <a:latin typeface="+mj-lt"/>
              </a:rPr>
              <a:t> </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Start with Strategy (Bottom Bones) which can improve all</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a:t>
            </a:r>
            <a:r>
              <a:rPr lang="en-US" sz="2400" b="1" kern="0" dirty="0">
                <a:solidFill>
                  <a:srgbClr val="FFC000"/>
                </a:solidFill>
                <a:effectLst>
                  <a:outerShdw blurRad="38100" dist="38100" dir="2700000" algn="tl">
                    <a:srgbClr val="000000">
                      <a:alpha val="43137"/>
                    </a:srgbClr>
                  </a:outerShdw>
                </a:effectLst>
                <a:latin typeface="+mj-lt"/>
              </a:rPr>
              <a:t>Improve Disciplemaking </a:t>
            </a:r>
            <a:r>
              <a:rPr lang="en-US" sz="2400" b="1" kern="0" dirty="0">
                <a:solidFill>
                  <a:schemeClr val="bg1"/>
                </a:solidFill>
                <a:effectLst>
                  <a:outerShdw blurRad="38100" dist="38100" dir="2700000" algn="tl">
                    <a:srgbClr val="000000">
                      <a:alpha val="43137"/>
                    </a:srgbClr>
                  </a:outerShdw>
                </a:effectLst>
                <a:latin typeface="+mj-lt"/>
              </a:rPr>
              <a:t>(evangelism, prayer, ministry, fellowship </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Can all flow from this if it is designed well)</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273843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5</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graphicFrame>
        <p:nvGraphicFramePr>
          <p:cNvPr id="2" name="Diagram 1"/>
          <p:cNvGraphicFramePr/>
          <p:nvPr>
            <p:extLst>
              <p:ext uri="{D42A27DB-BD31-4B8C-83A1-F6EECF244321}">
                <p14:modId xmlns:p14="http://schemas.microsoft.com/office/powerpoint/2010/main" val="3586189545"/>
              </p:ext>
            </p:extLst>
          </p:nvPr>
        </p:nvGraphicFramePr>
        <p:xfrm>
          <a:off x="3048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Session #1 Outline</a:t>
            </a:r>
          </a:p>
        </p:txBody>
      </p:sp>
    </p:spTree>
    <p:extLst>
      <p:ext uri="{BB962C8B-B14F-4D97-AF65-F5344CB8AC3E}">
        <p14:creationId xmlns:p14="http://schemas.microsoft.com/office/powerpoint/2010/main" val="1840025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50</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869950" y="415471"/>
            <a:ext cx="8153400" cy="1181221"/>
          </a:xfrm>
          <a:prstGeom prst="rect">
            <a:avLst/>
          </a:prstGeom>
        </p:spPr>
        <p:txBody>
          <a:bodyPr wrap="square">
            <a:spAutoFit/>
          </a:bodyPr>
          <a:lstStyle/>
          <a:p>
            <a:pPr algn="ctr">
              <a:lnSpc>
                <a:spcPct val="115000"/>
              </a:lnSpc>
            </a:pPr>
            <a:r>
              <a:rPr lang="en-US" sz="3200" b="1" dirty="0">
                <a:solidFill>
                  <a:srgbClr val="FFFFFF"/>
                </a:solidFill>
                <a:latin typeface="Gill Sans MT"/>
              </a:rPr>
              <a:t>Disappointing Revitalization Methods</a:t>
            </a:r>
          </a:p>
          <a:p>
            <a:pPr algn="ctr">
              <a:lnSpc>
                <a:spcPct val="115000"/>
              </a:lnSpc>
            </a:pPr>
            <a:r>
              <a:rPr lang="en-US" sz="3200" b="1" dirty="0">
                <a:solidFill>
                  <a:srgbClr val="FFFFFF"/>
                </a:solidFill>
                <a:latin typeface="Gill Sans MT"/>
              </a:rPr>
              <a:t>#4: Silver Bullet Mentality</a:t>
            </a:r>
          </a:p>
        </p:txBody>
      </p:sp>
      <p:pic>
        <p:nvPicPr>
          <p:cNvPr id="8" name="Picture 7" descr="A picture containing object&#10;&#10;Description generated with very high confidence">
            <a:extLst>
              <a:ext uri="{FF2B5EF4-FFF2-40B4-BE49-F238E27FC236}">
                <a16:creationId xmlns:a16="http://schemas.microsoft.com/office/drawing/2014/main" id="{4E5C046F-47A9-48AE-89C7-0976ECE4A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778" y="1639617"/>
            <a:ext cx="2481164" cy="649955"/>
          </a:xfrm>
          <a:prstGeom prst="rect">
            <a:avLst/>
          </a:prstGeom>
        </p:spPr>
      </p:pic>
      <p:pic>
        <p:nvPicPr>
          <p:cNvPr id="9" name="Picture 8">
            <a:extLst>
              <a:ext uri="{FF2B5EF4-FFF2-40B4-BE49-F238E27FC236}">
                <a16:creationId xmlns:a16="http://schemas.microsoft.com/office/drawing/2014/main" id="{B210F585-13DD-4D29-8496-1FC670C9D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8885" y="307221"/>
            <a:ext cx="1724297" cy="1319966"/>
          </a:xfrm>
          <a:prstGeom prst="rect">
            <a:avLst/>
          </a:prstGeom>
        </p:spPr>
      </p:pic>
      <p:sp>
        <p:nvSpPr>
          <p:cNvPr id="10" name="TextBox 9">
            <a:extLst>
              <a:ext uri="{FF2B5EF4-FFF2-40B4-BE49-F238E27FC236}">
                <a16:creationId xmlns:a16="http://schemas.microsoft.com/office/drawing/2014/main" id="{C70EB0BA-C7E1-4014-9B1E-E07E7C877ACB}"/>
              </a:ext>
            </a:extLst>
          </p:cNvPr>
          <p:cNvSpPr txBox="1"/>
          <p:nvPr/>
        </p:nvSpPr>
        <p:spPr>
          <a:xfrm>
            <a:off x="425058" y="1966764"/>
            <a:ext cx="11135100" cy="4693593"/>
          </a:xfrm>
          <a:prstGeom prst="rect">
            <a:avLst/>
          </a:prstGeom>
          <a:noFill/>
        </p:spPr>
        <p:txBody>
          <a:bodyPr wrap="none" rtlCol="0">
            <a:spAutoFit/>
          </a:bodyPr>
          <a:lstStyle/>
          <a:p>
            <a:pPr marL="400050" indent="-217488">
              <a:buClr>
                <a:schemeClr val="bg1"/>
              </a:buClr>
              <a:buFont typeface="Arial" panose="020B0604020202020204" pitchFamily="34" charset="0"/>
              <a:buChar char="•"/>
            </a:pPr>
            <a:r>
              <a:rPr lang="en-US" sz="2800" b="1" kern="0" dirty="0">
                <a:solidFill>
                  <a:srgbClr val="FF0000"/>
                </a:solidFill>
                <a:effectLst>
                  <a:outerShdw blurRad="38100" dist="38100" dir="2700000" algn="tl">
                    <a:srgbClr val="000000">
                      <a:alpha val="43137"/>
                    </a:srgbClr>
                  </a:outerShdw>
                </a:effectLst>
                <a:latin typeface="+mj-lt"/>
              </a:rPr>
              <a:t>Symptoms </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Trying to solve everything with one discipline element like Prayer</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Trying to solve everything with one tool like </a:t>
            </a:r>
            <a:r>
              <a:rPr lang="en-US" sz="2400" b="1" i="1" kern="0" dirty="0">
                <a:solidFill>
                  <a:schemeClr val="bg1"/>
                </a:solidFill>
                <a:effectLst>
                  <a:outerShdw blurRad="38100" dist="38100" dir="2700000" algn="tl">
                    <a:srgbClr val="000000">
                      <a:alpha val="43137"/>
                    </a:srgbClr>
                  </a:outerShdw>
                </a:effectLst>
                <a:latin typeface="+mj-lt"/>
              </a:rPr>
              <a:t>Reveal</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Trying to solve everything with one book, or one conference</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Adding more of what you already have </a:t>
            </a:r>
          </a:p>
          <a:p>
            <a:pPr marL="398463">
              <a:buClr>
                <a:schemeClr val="bg1"/>
              </a:buClr>
            </a:pPr>
            <a:r>
              <a:rPr lang="en-US" sz="2400" b="1" kern="0" dirty="0">
                <a:solidFill>
                  <a:schemeClr val="bg1"/>
                </a:solidFill>
                <a:effectLst>
                  <a:outerShdw blurRad="38100" dist="38100" dir="2700000" algn="tl">
                    <a:srgbClr val="000000">
                      <a:alpha val="43137"/>
                    </a:srgbClr>
                  </a:outerShdw>
                </a:effectLst>
                <a:latin typeface="+mj-lt"/>
              </a:rPr>
              <a:t>     (adding broth to broth when you want </a:t>
            </a:r>
            <a:r>
              <a:rPr lang="en-US" sz="2400" b="1" kern="0" dirty="0">
                <a:solidFill>
                  <a:schemeClr val="bg1"/>
                </a:solidFill>
                <a:effectLst>
                  <a:outerShdw blurRad="38100" dist="38100" dir="2700000" algn="tl">
                    <a:srgbClr val="000000">
                      <a:alpha val="43137"/>
                    </a:srgbClr>
                  </a:outerShdw>
                </a:effectLst>
              </a:rPr>
              <a:t>crab meat and </a:t>
            </a:r>
            <a:r>
              <a:rPr lang="en-US" sz="2400" b="1" kern="0" dirty="0">
                <a:solidFill>
                  <a:schemeClr val="bg1"/>
                </a:solidFill>
                <a:effectLst>
                  <a:outerShdw blurRad="38100" dist="38100" dir="2700000" algn="tl">
                    <a:srgbClr val="000000">
                      <a:alpha val="43137"/>
                    </a:srgbClr>
                  </a:outerShdw>
                </a:effectLst>
                <a:latin typeface="+mj-lt"/>
              </a:rPr>
              <a:t>asparagus soup)</a:t>
            </a:r>
          </a:p>
          <a:p>
            <a:pPr marL="398463">
              <a:buClr>
                <a:schemeClr val="bg1"/>
              </a:buClr>
            </a:pPr>
            <a:endParaRPr lang="en-US" sz="2000" b="1" kern="0" dirty="0">
              <a:solidFill>
                <a:schemeClr val="bg1"/>
              </a:solidFill>
              <a:effectLst>
                <a:outerShdw blurRad="38100" dist="38100" dir="2700000" algn="tl">
                  <a:srgbClr val="000000">
                    <a:alpha val="43137"/>
                  </a:srgbClr>
                </a:outerShdw>
              </a:effectLst>
              <a:latin typeface="+mj-lt"/>
            </a:endParaRPr>
          </a:p>
          <a:p>
            <a:pPr marL="398463">
              <a:buClr>
                <a:schemeClr val="bg1"/>
              </a:buClr>
            </a:pPr>
            <a:endParaRPr lang="en-US" sz="1100" b="1" kern="0" dirty="0">
              <a:solidFill>
                <a:schemeClr val="bg1"/>
              </a:solidFill>
              <a:effectLst>
                <a:outerShdw blurRad="38100" dist="38100" dir="2700000" algn="tl">
                  <a:srgbClr val="000000">
                    <a:alpha val="43137"/>
                  </a:srgbClr>
                </a:outerShdw>
              </a:effectLst>
              <a:latin typeface="+mj-lt"/>
            </a:endParaRPr>
          </a:p>
          <a:p>
            <a:pPr marL="525462" indent="-342900">
              <a:buClr>
                <a:schemeClr val="bg1"/>
              </a:buClr>
              <a:buFont typeface="Arial" panose="020B0604020202020204" pitchFamily="34" charset="0"/>
              <a:buChar char="•"/>
            </a:pPr>
            <a:r>
              <a:rPr lang="en-US" sz="2400" b="1" u="sng" kern="0" dirty="0">
                <a:solidFill>
                  <a:srgbClr val="FFC000"/>
                </a:solidFill>
                <a:effectLst>
                  <a:outerShdw blurRad="38100" dist="38100" dir="2700000" algn="tl">
                    <a:srgbClr val="000000">
                      <a:alpha val="43137"/>
                    </a:srgbClr>
                  </a:outerShdw>
                </a:effectLst>
                <a:latin typeface="+mj-lt"/>
              </a:rPr>
              <a:t>SOLUTIONS:</a:t>
            </a:r>
            <a:r>
              <a:rPr lang="en-US" sz="2400" b="1" kern="0" dirty="0">
                <a:solidFill>
                  <a:srgbClr val="FFC000"/>
                </a:solidFill>
                <a:effectLst>
                  <a:outerShdw blurRad="38100" dist="38100" dir="2700000" algn="tl">
                    <a:srgbClr val="000000">
                      <a:alpha val="43137"/>
                    </a:srgbClr>
                  </a:outerShdw>
                </a:effectLst>
                <a:latin typeface="+mj-lt"/>
              </a:rPr>
              <a:t> </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Face into the </a:t>
            </a:r>
            <a:r>
              <a:rPr lang="en-US" sz="2400" b="1" kern="0" dirty="0">
                <a:solidFill>
                  <a:srgbClr val="FFC000"/>
                </a:solidFill>
                <a:effectLst>
                  <a:outerShdw blurRad="38100" dist="38100" dir="2700000" algn="tl">
                    <a:srgbClr val="000000">
                      <a:alpha val="43137"/>
                    </a:srgbClr>
                  </a:outerShdw>
                </a:effectLst>
                <a:latin typeface="+mj-lt"/>
              </a:rPr>
              <a:t>difficult discipline </a:t>
            </a:r>
            <a:r>
              <a:rPr lang="en-US" sz="2400" b="1" kern="0" dirty="0">
                <a:solidFill>
                  <a:schemeClr val="bg1"/>
                </a:solidFill>
                <a:effectLst>
                  <a:outerShdw blurRad="38100" dist="38100" dir="2700000" algn="tl">
                    <a:srgbClr val="000000">
                      <a:alpha val="43137"/>
                    </a:srgbClr>
                  </a:outerShdw>
                </a:effectLst>
                <a:latin typeface="+mj-lt"/>
              </a:rPr>
              <a:t>of assessing today’s reality for both</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the top and bottom bones, all of them, and each of them</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Strategic Plan your way to health</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Reality, Action Plan, Vision (See Tool #6)</a:t>
            </a:r>
          </a:p>
        </p:txBody>
      </p:sp>
      <p:pic>
        <p:nvPicPr>
          <p:cNvPr id="11" name="BLOGGER_PHOTO_ID_5395944249454275410" descr="http://1.bp.blogspot.com/_xll8Dsx6kIY/SuI-tLiIq1I/AAAAAAAAAB4/FL6N4xm4RFE/s200/A+Good+Soup.jpg">
            <a:hlinkClick r:id="rId5"/>
            <a:extLst>
              <a:ext uri="{FF2B5EF4-FFF2-40B4-BE49-F238E27FC236}">
                <a16:creationId xmlns:a16="http://schemas.microsoft.com/office/drawing/2014/main" id="{3ECECD40-1C3B-466C-BAE8-AD37A8824F05}"/>
              </a:ext>
            </a:extLst>
          </p:cNvPr>
          <p:cNvPicPr/>
          <p:nvPr/>
        </p:nvPicPr>
        <p:blipFill>
          <a:blip r:embed="rId6" cstate="print"/>
          <a:srcRect/>
          <a:stretch>
            <a:fillRect/>
          </a:stretch>
        </p:blipFill>
        <p:spPr bwMode="auto">
          <a:xfrm>
            <a:off x="10639283" y="3084733"/>
            <a:ext cx="1178994" cy="863065"/>
          </a:xfrm>
          <a:prstGeom prst="rect">
            <a:avLst/>
          </a:prstGeom>
          <a:noFill/>
          <a:ln w="9525">
            <a:noFill/>
            <a:miter lim="800000"/>
            <a:headEnd/>
            <a:tailEnd/>
          </a:ln>
        </p:spPr>
      </p:pic>
    </p:spTree>
    <p:extLst>
      <p:ext uri="{BB962C8B-B14F-4D97-AF65-F5344CB8AC3E}">
        <p14:creationId xmlns:p14="http://schemas.microsoft.com/office/powerpoint/2010/main" val="499145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51</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869950" y="415471"/>
            <a:ext cx="8153400" cy="1181221"/>
          </a:xfrm>
          <a:prstGeom prst="rect">
            <a:avLst/>
          </a:prstGeom>
        </p:spPr>
        <p:txBody>
          <a:bodyPr wrap="square">
            <a:spAutoFit/>
          </a:bodyPr>
          <a:lstStyle/>
          <a:p>
            <a:pPr algn="ctr">
              <a:lnSpc>
                <a:spcPct val="115000"/>
              </a:lnSpc>
            </a:pPr>
            <a:r>
              <a:rPr lang="en-US" sz="3200" b="1" dirty="0">
                <a:solidFill>
                  <a:srgbClr val="FFFFFF"/>
                </a:solidFill>
                <a:latin typeface="Gill Sans MT"/>
              </a:rPr>
              <a:t>Disappointing Revitalization Methods</a:t>
            </a:r>
          </a:p>
          <a:p>
            <a:pPr algn="ctr">
              <a:lnSpc>
                <a:spcPct val="115000"/>
              </a:lnSpc>
            </a:pPr>
            <a:r>
              <a:rPr lang="en-US" sz="3200" b="1" dirty="0">
                <a:solidFill>
                  <a:srgbClr val="FFFFFF"/>
                </a:solidFill>
                <a:latin typeface="Gill Sans MT"/>
              </a:rPr>
              <a:t>#5 Waiting for 100% Consensus</a:t>
            </a:r>
          </a:p>
        </p:txBody>
      </p:sp>
      <p:pic>
        <p:nvPicPr>
          <p:cNvPr id="8" name="Picture 7" descr="A picture containing object&#10;&#10;Description generated with very high confidence">
            <a:extLst>
              <a:ext uri="{FF2B5EF4-FFF2-40B4-BE49-F238E27FC236}">
                <a16:creationId xmlns:a16="http://schemas.microsoft.com/office/drawing/2014/main" id="{4E5C046F-47A9-48AE-89C7-0976ECE4A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778" y="1639617"/>
            <a:ext cx="2481164" cy="649955"/>
          </a:xfrm>
          <a:prstGeom prst="rect">
            <a:avLst/>
          </a:prstGeom>
        </p:spPr>
      </p:pic>
      <p:pic>
        <p:nvPicPr>
          <p:cNvPr id="9" name="Picture 8">
            <a:extLst>
              <a:ext uri="{FF2B5EF4-FFF2-40B4-BE49-F238E27FC236}">
                <a16:creationId xmlns:a16="http://schemas.microsoft.com/office/drawing/2014/main" id="{B210F585-13DD-4D29-8496-1FC670C9D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8885" y="307221"/>
            <a:ext cx="1724297" cy="1319966"/>
          </a:xfrm>
          <a:prstGeom prst="rect">
            <a:avLst/>
          </a:prstGeom>
        </p:spPr>
      </p:pic>
      <p:sp>
        <p:nvSpPr>
          <p:cNvPr id="11" name="TextBox 10">
            <a:extLst>
              <a:ext uri="{FF2B5EF4-FFF2-40B4-BE49-F238E27FC236}">
                <a16:creationId xmlns:a16="http://schemas.microsoft.com/office/drawing/2014/main" id="{919DD2AC-80C0-4832-A2BA-91A11926E4B2}"/>
              </a:ext>
            </a:extLst>
          </p:cNvPr>
          <p:cNvSpPr txBox="1"/>
          <p:nvPr/>
        </p:nvSpPr>
        <p:spPr>
          <a:xfrm>
            <a:off x="869950" y="2167186"/>
            <a:ext cx="10182596" cy="4324261"/>
          </a:xfrm>
          <a:prstGeom prst="rect">
            <a:avLst/>
          </a:prstGeom>
          <a:noFill/>
        </p:spPr>
        <p:txBody>
          <a:bodyPr wrap="none" rtlCol="0">
            <a:spAutoFit/>
          </a:bodyPr>
          <a:lstStyle/>
          <a:p>
            <a:pPr marL="400050" indent="-217488">
              <a:buClr>
                <a:schemeClr val="bg1"/>
              </a:buClr>
              <a:buFont typeface="Arial" panose="020B0604020202020204" pitchFamily="34" charset="0"/>
              <a:buChar char="•"/>
            </a:pPr>
            <a:r>
              <a:rPr lang="en-US" sz="2800" b="1" kern="0" dirty="0">
                <a:solidFill>
                  <a:srgbClr val="FF0000"/>
                </a:solidFill>
                <a:effectLst>
                  <a:outerShdw blurRad="38100" dist="38100" dir="2700000" algn="tl">
                    <a:srgbClr val="000000">
                      <a:alpha val="43137"/>
                    </a:srgbClr>
                  </a:outerShdw>
                </a:effectLst>
                <a:latin typeface="+mj-lt"/>
              </a:rPr>
              <a:t>Symptoms </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Not moving ahead with changes leaders see the need for </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Not leading the leadership team to consensus </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Not leading the congregation to consensus</a:t>
            </a:r>
          </a:p>
          <a:p>
            <a:pPr marL="741363" indent="-342900">
              <a:buClr>
                <a:schemeClr val="bg1"/>
              </a:buClr>
              <a:buFontTx/>
              <a:buChar char="-"/>
            </a:pPr>
            <a:r>
              <a:rPr lang="en-US" sz="2400" b="1" kern="0" dirty="0">
                <a:solidFill>
                  <a:schemeClr val="bg1"/>
                </a:solidFill>
                <a:effectLst>
                  <a:outerShdw blurRad="38100" dist="38100" dir="2700000" algn="tl">
                    <a:srgbClr val="000000">
                      <a:alpha val="43137"/>
                    </a:srgbClr>
                  </a:outerShdw>
                </a:effectLst>
                <a:latin typeface="+mj-lt"/>
              </a:rPr>
              <a:t>Bowing to a power group in the church </a:t>
            </a:r>
          </a:p>
          <a:p>
            <a:pPr marL="741363" indent="-342900">
              <a:buClr>
                <a:schemeClr val="bg1"/>
              </a:buClr>
              <a:buFontTx/>
              <a:buChar char="-"/>
            </a:pPr>
            <a:endParaRPr lang="en-US" sz="2000" b="1" kern="0" dirty="0">
              <a:solidFill>
                <a:schemeClr val="bg1"/>
              </a:solidFill>
              <a:effectLst>
                <a:outerShdw blurRad="38100" dist="38100" dir="2700000" algn="tl">
                  <a:srgbClr val="000000">
                    <a:alpha val="43137"/>
                  </a:srgbClr>
                </a:outerShdw>
              </a:effectLst>
              <a:latin typeface="+mj-lt"/>
            </a:endParaRPr>
          </a:p>
          <a:p>
            <a:pPr marL="398463">
              <a:buClr>
                <a:schemeClr val="bg1"/>
              </a:buClr>
            </a:pPr>
            <a:endParaRPr lang="en-US" sz="1100" b="1" kern="0" dirty="0">
              <a:solidFill>
                <a:schemeClr val="bg1"/>
              </a:solidFill>
              <a:effectLst>
                <a:outerShdw blurRad="38100" dist="38100" dir="2700000" algn="tl">
                  <a:srgbClr val="000000">
                    <a:alpha val="43137"/>
                  </a:srgbClr>
                </a:outerShdw>
              </a:effectLst>
              <a:latin typeface="+mj-lt"/>
            </a:endParaRPr>
          </a:p>
          <a:p>
            <a:pPr marL="525462" indent="-342900">
              <a:buClr>
                <a:schemeClr val="bg1"/>
              </a:buClr>
              <a:buFont typeface="Arial" panose="020B0604020202020204" pitchFamily="34" charset="0"/>
              <a:buChar char="•"/>
            </a:pPr>
            <a:r>
              <a:rPr lang="en-US" sz="2400" b="1" u="sng" kern="0" dirty="0">
                <a:solidFill>
                  <a:srgbClr val="FFC000"/>
                </a:solidFill>
                <a:effectLst>
                  <a:outerShdw blurRad="38100" dist="38100" dir="2700000" algn="tl">
                    <a:srgbClr val="000000">
                      <a:alpha val="43137"/>
                    </a:srgbClr>
                  </a:outerShdw>
                </a:effectLst>
                <a:latin typeface="+mj-lt"/>
              </a:rPr>
              <a:t>SOLUTIONS:</a:t>
            </a:r>
            <a:r>
              <a:rPr lang="en-US" sz="2400" b="1" kern="0" dirty="0">
                <a:solidFill>
                  <a:srgbClr val="FFC000"/>
                </a:solidFill>
                <a:effectLst>
                  <a:outerShdw blurRad="38100" dist="38100" dir="2700000" algn="tl">
                    <a:srgbClr val="000000">
                      <a:alpha val="43137"/>
                    </a:srgbClr>
                  </a:outerShdw>
                </a:effectLst>
                <a:latin typeface="+mj-lt"/>
              </a:rPr>
              <a:t> </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Learn change leadership principles (Rogers, Kotter, Whitesel)</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Agree as a leadership how to move forward if vote is 7 to 2</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Find an early win (positive legitimizing event)</a:t>
            </a:r>
          </a:p>
          <a:p>
            <a:pPr marL="182562">
              <a:buClr>
                <a:schemeClr val="bg1"/>
              </a:buClr>
            </a:pPr>
            <a:r>
              <a:rPr lang="en-US" sz="2400" b="1" kern="0" dirty="0">
                <a:solidFill>
                  <a:schemeClr val="bg1"/>
                </a:solidFill>
                <a:effectLst>
                  <a:outerShdw blurRad="38100" dist="38100" dir="2700000" algn="tl">
                    <a:srgbClr val="000000">
                      <a:alpha val="43137"/>
                    </a:srgbClr>
                  </a:outerShdw>
                </a:effectLst>
                <a:latin typeface="+mj-lt"/>
              </a:rPr>
              <a:t>	- Confront divisive people and call it sin (Mt 18:15-17) </a:t>
            </a:r>
          </a:p>
        </p:txBody>
      </p:sp>
    </p:spTree>
    <p:extLst>
      <p:ext uri="{BB962C8B-B14F-4D97-AF65-F5344CB8AC3E}">
        <p14:creationId xmlns:p14="http://schemas.microsoft.com/office/powerpoint/2010/main" val="17826605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52</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sp>
        <p:nvSpPr>
          <p:cNvPr id="6" name="Rectangle 5"/>
          <p:cNvSpPr/>
          <p:nvPr/>
        </p:nvSpPr>
        <p:spPr>
          <a:xfrm>
            <a:off x="1288869" y="660400"/>
            <a:ext cx="8921931" cy="614912"/>
          </a:xfrm>
          <a:prstGeom prst="rect">
            <a:avLst/>
          </a:prstGeom>
        </p:spPr>
        <p:txBody>
          <a:bodyPr wrap="square">
            <a:spAutoFit/>
          </a:bodyPr>
          <a:lstStyle/>
          <a:p>
            <a:pPr algn="ctr">
              <a:lnSpc>
                <a:spcPct val="115000"/>
              </a:lnSpc>
            </a:pPr>
            <a:r>
              <a:rPr lang="en-US" sz="3200" b="1" dirty="0">
                <a:solidFill>
                  <a:srgbClr val="FFFFFF"/>
                </a:solidFill>
                <a:latin typeface="Gill Sans MT"/>
              </a:rPr>
              <a:t>Fishbone Diagram Process of Revitalization</a:t>
            </a:r>
          </a:p>
        </p:txBody>
      </p:sp>
      <p:graphicFrame>
        <p:nvGraphicFramePr>
          <p:cNvPr id="7" name="Diagram 6">
            <a:extLst>
              <a:ext uri="{FF2B5EF4-FFF2-40B4-BE49-F238E27FC236}">
                <a16:creationId xmlns:a16="http://schemas.microsoft.com/office/drawing/2014/main" id="{48BF97EA-FE8B-43AC-9085-03C1010DDABF}"/>
              </a:ext>
            </a:extLst>
          </p:cNvPr>
          <p:cNvGraphicFramePr/>
          <p:nvPr>
            <p:extLst>
              <p:ext uri="{D42A27DB-BD31-4B8C-83A1-F6EECF244321}">
                <p14:modId xmlns:p14="http://schemas.microsoft.com/office/powerpoint/2010/main" val="2278100157"/>
              </p:ext>
            </p:extLst>
          </p:nvPr>
        </p:nvGraphicFramePr>
        <p:xfrm>
          <a:off x="2059577" y="1567404"/>
          <a:ext cx="7380514" cy="4555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D235689-2F65-4789-9163-16F154B48EA5}"/>
              </a:ext>
            </a:extLst>
          </p:cNvPr>
          <p:cNvSpPr txBox="1"/>
          <p:nvPr/>
        </p:nvSpPr>
        <p:spPr>
          <a:xfrm>
            <a:off x="635726" y="5596712"/>
            <a:ext cx="8286243" cy="1135247"/>
          </a:xfrm>
          <a:prstGeom prst="rect">
            <a:avLst/>
          </a:prstGeom>
          <a:noFill/>
        </p:spPr>
        <p:txBody>
          <a:bodyPr wrap="none" rtlCol="0">
            <a:spAutoFit/>
          </a:bodyPr>
          <a:lstStyle/>
          <a:p>
            <a:pP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Tool #          1-2             3-5              6               6                7</a:t>
            </a:r>
          </a:p>
          <a:p>
            <a:pP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Session #      1                 2                3               3                3</a:t>
            </a:r>
          </a:p>
        </p:txBody>
      </p:sp>
    </p:spTree>
    <p:extLst>
      <p:ext uri="{BB962C8B-B14F-4D97-AF65-F5344CB8AC3E}">
        <p14:creationId xmlns:p14="http://schemas.microsoft.com/office/powerpoint/2010/main" val="2831789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6736"/>
            <a:ext cx="10972800" cy="1143000"/>
          </a:xfrm>
        </p:spPr>
        <p:txBody>
          <a:bodyPr/>
          <a:lstStyle/>
          <a:p>
            <a:r>
              <a:rPr lang="en-US" sz="3600" b="1" dirty="0">
                <a:solidFill>
                  <a:schemeClr val="bg1"/>
                </a:solidFill>
              </a:rPr>
              <a:t>Questions / Comments </a:t>
            </a:r>
          </a:p>
        </p:txBody>
      </p:sp>
      <p:sp>
        <p:nvSpPr>
          <p:cNvPr id="3" name="Slide Number Placeholder 2"/>
          <p:cNvSpPr>
            <a:spLocks noGrp="1"/>
          </p:cNvSpPr>
          <p:nvPr>
            <p:ph type="sldNum" sz="quarter" idx="12"/>
          </p:nvPr>
        </p:nvSpPr>
        <p:spPr/>
        <p:txBody>
          <a:bodyPr/>
          <a:lstStyle/>
          <a:p>
            <a:pPr>
              <a:defRPr/>
            </a:pPr>
            <a:fld id="{A271FB9A-9161-45BC-9C95-C0A229B41D98}" type="slidenum">
              <a:rPr lang="en-US">
                <a:solidFill>
                  <a:srgbClr val="000000"/>
                </a:solidFill>
                <a:latin typeface="Gill Sans MT"/>
              </a:rPr>
              <a:pPr>
                <a:defRPr/>
              </a:pPr>
              <a:t>53</a:t>
            </a:fld>
            <a:endParaRPr lang="en-US" dirty="0">
              <a:solidFill>
                <a:srgbClr val="000000"/>
              </a:solidFill>
              <a:latin typeface="Gill Sans MT"/>
            </a:endParaRPr>
          </a:p>
        </p:txBody>
      </p:sp>
      <p:pic>
        <p:nvPicPr>
          <p:cNvPr id="1026" name="Picture 2" descr="https://pixabay.com/static/uploads/photo/2015/11/11/11/05/question-1038491_960_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970088"/>
            <a:ext cx="3110434" cy="205740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cdn.vectorstock.com/i/composite/59,35/question-mark-vector-9759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664" y="1989138"/>
            <a:ext cx="1936432" cy="203835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97070" y="4343401"/>
            <a:ext cx="6146234" cy="904863"/>
          </a:xfrm>
          <a:prstGeom prst="rect">
            <a:avLst/>
          </a:prstGeom>
          <a:noFill/>
        </p:spPr>
        <p:txBody>
          <a:bodyPr wrap="none" rtlCol="0">
            <a:spAutoFit/>
          </a:bodyPr>
          <a:lstStyle/>
          <a:p>
            <a:pPr algn="ctr">
              <a:spcBef>
                <a:spcPct val="20000"/>
              </a:spcBef>
              <a:buClr>
                <a:srgbClr val="000000"/>
              </a:buClr>
            </a:pPr>
            <a:r>
              <a:rPr lang="en-US" sz="2400" b="1" kern="0" dirty="0">
                <a:solidFill>
                  <a:srgbClr val="FFFFFF"/>
                </a:solidFill>
                <a:effectLst>
                  <a:outerShdw blurRad="38100" dist="38100" dir="2700000" algn="tl">
                    <a:srgbClr val="000000">
                      <a:alpha val="43137"/>
                    </a:srgbClr>
                  </a:outerShdw>
                </a:effectLst>
                <a:latin typeface="Gill Sans MT"/>
              </a:rPr>
              <a:t>What questions do you have?</a:t>
            </a:r>
          </a:p>
          <a:p>
            <a:pPr algn="ctr">
              <a:spcBef>
                <a:spcPct val="20000"/>
              </a:spcBef>
              <a:buClr>
                <a:srgbClr val="000000"/>
              </a:buClr>
            </a:pPr>
            <a:r>
              <a:rPr lang="en-US" sz="2400" b="1" kern="0" dirty="0">
                <a:solidFill>
                  <a:srgbClr val="FFFFFF"/>
                </a:solidFill>
                <a:effectLst>
                  <a:outerShdw blurRad="38100" dist="38100" dir="2700000" algn="tl">
                    <a:srgbClr val="000000">
                      <a:alpha val="43137"/>
                    </a:srgbClr>
                  </a:outerShdw>
                </a:effectLst>
                <a:latin typeface="Gill Sans MT"/>
              </a:rPr>
              <a:t>Or comments + or – about the material?</a:t>
            </a:r>
          </a:p>
        </p:txBody>
      </p:sp>
      <p:sp>
        <p:nvSpPr>
          <p:cNvPr id="5" name="TextBox 4">
            <a:extLst>
              <a:ext uri="{FF2B5EF4-FFF2-40B4-BE49-F238E27FC236}">
                <a16:creationId xmlns:a16="http://schemas.microsoft.com/office/drawing/2014/main" id="{1E596814-F5B6-4576-A7F6-1E7B995DE087}"/>
              </a:ext>
            </a:extLst>
          </p:cNvPr>
          <p:cNvSpPr txBox="1"/>
          <p:nvPr/>
        </p:nvSpPr>
        <p:spPr>
          <a:xfrm>
            <a:off x="4742848" y="5608815"/>
            <a:ext cx="3023584" cy="874535"/>
          </a:xfrm>
          <a:prstGeom prst="rect">
            <a:avLst/>
          </a:prstGeom>
          <a:noFill/>
        </p:spPr>
        <p:txBody>
          <a:bodyPr wrap="none" rtlCol="0">
            <a:spAutoFit/>
          </a:bodyPr>
          <a:lstStyle/>
          <a:p>
            <a:pPr algn="ctr">
              <a:lnSpc>
                <a:spcPct val="150000"/>
              </a:lnSpc>
              <a:buClr>
                <a:srgbClr val="000000"/>
              </a:buClr>
            </a:pPr>
            <a:r>
              <a:rPr lang="en-US" b="1" kern="0" dirty="0">
                <a:solidFill>
                  <a:srgbClr val="FFFFFF"/>
                </a:solidFill>
                <a:effectLst>
                  <a:outerShdw blurRad="38100" dist="38100" dir="2700000" algn="tl">
                    <a:srgbClr val="000000">
                      <a:alpha val="43137"/>
                    </a:srgbClr>
                  </a:outerShdw>
                </a:effectLst>
                <a:latin typeface="Gill Sans MT"/>
              </a:rPr>
              <a:t>jim@churchconsulting.org</a:t>
            </a:r>
          </a:p>
          <a:p>
            <a:pPr algn="ctr">
              <a:lnSpc>
                <a:spcPct val="150000"/>
              </a:lnSpc>
              <a:buClr>
                <a:srgbClr val="000000"/>
              </a:buClr>
            </a:pPr>
            <a:r>
              <a:rPr lang="en-US" b="1" kern="0" dirty="0">
                <a:solidFill>
                  <a:srgbClr val="FFFFFF"/>
                </a:solidFill>
                <a:effectLst>
                  <a:outerShdw blurRad="38100" dist="38100" dir="2700000" algn="tl">
                    <a:srgbClr val="000000">
                      <a:alpha val="43137"/>
                    </a:srgbClr>
                  </a:outerShdw>
                </a:effectLst>
                <a:latin typeface="Gill Sans MT"/>
              </a:rPr>
              <a:t>1-866-221-6313</a:t>
            </a:r>
          </a:p>
        </p:txBody>
      </p:sp>
    </p:spTree>
    <p:extLst>
      <p:ext uri="{BB962C8B-B14F-4D97-AF65-F5344CB8AC3E}">
        <p14:creationId xmlns:p14="http://schemas.microsoft.com/office/powerpoint/2010/main" val="339080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F9AC84-8807-41F7-BB4E-ABFE0867D177}"/>
              </a:ext>
            </a:extLst>
          </p:cNvPr>
          <p:cNvSpPr>
            <a:spLocks noGrp="1"/>
          </p:cNvSpPr>
          <p:nvPr>
            <p:ph type="sldNum" sz="quarter" idx="12"/>
          </p:nvPr>
        </p:nvSpPr>
        <p:spPr/>
        <p:txBody>
          <a:bodyPr/>
          <a:lstStyle/>
          <a:p>
            <a:pPr>
              <a:defRPr/>
            </a:pPr>
            <a:fld id="{FE6E1054-4447-4404-9FA4-978379A892FC}" type="slidenum">
              <a:rPr lang="en-US" smtClean="0">
                <a:solidFill>
                  <a:srgbClr val="000000"/>
                </a:solidFill>
              </a:rPr>
              <a:pPr>
                <a:defRPr/>
              </a:pPr>
              <a:t>6</a:t>
            </a:fld>
            <a:endParaRPr lang="en-US" dirty="0">
              <a:solidFill>
                <a:srgbClr val="000000"/>
              </a:solidFill>
            </a:endParaRPr>
          </a:p>
        </p:txBody>
      </p:sp>
      <p:sp>
        <p:nvSpPr>
          <p:cNvPr id="2" name="Title 1">
            <a:extLst>
              <a:ext uri="{FF2B5EF4-FFF2-40B4-BE49-F238E27FC236}">
                <a16:creationId xmlns:a16="http://schemas.microsoft.com/office/drawing/2014/main" id="{3E90D33D-5C13-4929-B4D5-2287A23C7B79}"/>
              </a:ext>
            </a:extLst>
          </p:cNvPr>
          <p:cNvSpPr>
            <a:spLocks noGrp="1"/>
          </p:cNvSpPr>
          <p:nvPr>
            <p:ph type="title" idx="4294967295"/>
          </p:nvPr>
        </p:nvSpPr>
        <p:spPr>
          <a:xfrm>
            <a:off x="487680" y="431392"/>
            <a:ext cx="10972800" cy="1143000"/>
          </a:xfrm>
        </p:spPr>
        <p:txBody>
          <a:bodyPr/>
          <a:lstStyle/>
          <a:p>
            <a:r>
              <a:rPr lang="en-US" sz="3200" b="1" dirty="0">
                <a:solidFill>
                  <a:srgbClr val="FFC000"/>
                </a:solidFill>
              </a:rPr>
              <a:t>Revitalization Tool #1: The Church Lifecycle Curve </a:t>
            </a:r>
          </a:p>
        </p:txBody>
      </p:sp>
      <p:pic>
        <p:nvPicPr>
          <p:cNvPr id="6" name="Picture 5">
            <a:extLst>
              <a:ext uri="{FF2B5EF4-FFF2-40B4-BE49-F238E27FC236}">
                <a16:creationId xmlns:a16="http://schemas.microsoft.com/office/drawing/2014/main" id="{6847753E-F1B9-4BBA-8793-0D5544ED8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4" y="2481943"/>
            <a:ext cx="4743446" cy="3631156"/>
          </a:xfrm>
          <a:prstGeom prst="rect">
            <a:avLst/>
          </a:prstGeom>
        </p:spPr>
      </p:pic>
      <p:sp>
        <p:nvSpPr>
          <p:cNvPr id="7" name="TextBox 6">
            <a:extLst>
              <a:ext uri="{FF2B5EF4-FFF2-40B4-BE49-F238E27FC236}">
                <a16:creationId xmlns:a16="http://schemas.microsoft.com/office/drawing/2014/main" id="{FE0800B3-6023-4EA6-8C9C-2B614451C82E}"/>
              </a:ext>
            </a:extLst>
          </p:cNvPr>
          <p:cNvSpPr txBox="1"/>
          <p:nvPr/>
        </p:nvSpPr>
        <p:spPr>
          <a:xfrm>
            <a:off x="5738949" y="1800701"/>
            <a:ext cx="6248827" cy="4893647"/>
          </a:xfrm>
          <a:prstGeom prst="rect">
            <a:avLst/>
          </a:prstGeom>
          <a:noFill/>
        </p:spPr>
        <p:txBody>
          <a:bodyPr wrap="none" rtlCol="0">
            <a:spAutoFit/>
          </a:bodyPr>
          <a:lstStyle/>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Every church fits on this curve</a:t>
            </a:r>
          </a:p>
          <a:p>
            <a:pPr>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r>
              <a:rPr lang="en-US" sz="2000" b="1" i="1" kern="0" dirty="0">
                <a:solidFill>
                  <a:schemeClr val="bg1"/>
                </a:solidFill>
                <a:effectLst>
                  <a:outerShdw blurRad="38100" dist="38100" dir="2700000" algn="tl">
                    <a:srgbClr val="000000">
                      <a:alpha val="43137"/>
                    </a:srgbClr>
                  </a:outerShdw>
                </a:effectLst>
                <a:latin typeface="+mj-lt"/>
              </a:rPr>
              <a:t>(plot with at least 10 years of history)</a:t>
            </a:r>
            <a:endParaRPr lang="en-US" sz="2400" b="1" i="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Every church starts with a dream</a:t>
            </a:r>
          </a:p>
          <a:p>
            <a:pPr>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r>
              <a:rPr lang="en-US" sz="2000" b="1" i="1" kern="0" dirty="0">
                <a:solidFill>
                  <a:schemeClr val="bg1"/>
                </a:solidFill>
                <a:effectLst>
                  <a:outerShdw blurRad="38100" dist="38100" dir="2700000" algn="tl">
                    <a:srgbClr val="000000">
                      <a:alpha val="43137"/>
                    </a:srgbClr>
                  </a:outerShdw>
                </a:effectLst>
                <a:latin typeface="+mj-lt"/>
              </a:rPr>
              <a:t>(interview to learn)</a:t>
            </a: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Every church starts externally focused</a:t>
            </a: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Churches are born and </a:t>
            </a:r>
            <a:r>
              <a:rPr lang="en-US" sz="2400" b="1" u="sng" kern="0" dirty="0">
                <a:solidFill>
                  <a:schemeClr val="bg1"/>
                </a:solidFill>
                <a:effectLst>
                  <a:outerShdw blurRad="38100" dist="38100" dir="2700000" algn="tl">
                    <a:srgbClr val="000000">
                      <a:alpha val="43137"/>
                    </a:srgbClr>
                  </a:outerShdw>
                </a:effectLst>
                <a:latin typeface="+mj-lt"/>
              </a:rPr>
              <a:t>grow</a:t>
            </a: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They tend to become internally focused</a:t>
            </a: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They may plateau and even die</a:t>
            </a:r>
          </a:p>
          <a:p>
            <a:pPr marL="342900" indent="-342900">
              <a:buClr>
                <a:schemeClr val="bg1"/>
              </a:buClr>
              <a:buFont typeface="Arial" panose="020B0604020202020204" pitchFamily="34" charset="0"/>
              <a:buChar char="•"/>
            </a:pPr>
            <a:endParaRPr lang="en-US" sz="2400" b="1" kern="0" dirty="0">
              <a:solidFill>
                <a:schemeClr val="bg1"/>
              </a:solidFill>
              <a:effectLst>
                <a:outerShdw blurRad="38100" dist="38100" dir="2700000" algn="tl">
                  <a:srgbClr val="000000">
                    <a:alpha val="43137"/>
                  </a:srgbClr>
                </a:outerShdw>
              </a:effectLst>
              <a:latin typeface="+mj-lt"/>
            </a:endParaRPr>
          </a:p>
          <a:p>
            <a:pPr>
              <a:buClr>
                <a:schemeClr val="bg1"/>
              </a:buClr>
            </a:pPr>
            <a:endParaRPr lang="en-US" sz="2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Example: A Florida Church</a:t>
            </a: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Example: Constance Free Church</a:t>
            </a: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Example: Twin Cities MN avg. 70 yrs.</a:t>
            </a:r>
          </a:p>
        </p:txBody>
      </p:sp>
      <p:sp>
        <p:nvSpPr>
          <p:cNvPr id="9" name="TextBox 8">
            <a:extLst>
              <a:ext uri="{FF2B5EF4-FFF2-40B4-BE49-F238E27FC236}">
                <a16:creationId xmlns:a16="http://schemas.microsoft.com/office/drawing/2014/main" id="{799C4579-E364-4B01-AD89-C5250C94DB48}"/>
              </a:ext>
            </a:extLst>
          </p:cNvPr>
          <p:cNvSpPr txBox="1"/>
          <p:nvPr/>
        </p:nvSpPr>
        <p:spPr>
          <a:xfrm>
            <a:off x="347182" y="6113099"/>
            <a:ext cx="5274201" cy="581249"/>
          </a:xfrm>
          <a:prstGeom prst="rect">
            <a:avLst/>
          </a:prstGeom>
          <a:noFill/>
        </p:spPr>
        <p:txBody>
          <a:bodyPr wrap="none" rtlCol="0">
            <a:spAutoFit/>
          </a:bodyPr>
          <a:lstStyle/>
          <a:p>
            <a:pPr marL="990600" indent="-533400">
              <a:lnSpc>
                <a:spcPct val="150000"/>
              </a:lnSpc>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See </a:t>
            </a:r>
            <a:r>
              <a:rPr lang="en-US" sz="2400" b="1" i="1" u="sng" kern="0" dirty="0">
                <a:solidFill>
                  <a:schemeClr val="bg1"/>
                </a:solidFill>
                <a:effectLst>
                  <a:outerShdw blurRad="38100" dist="38100" dir="2700000" algn="tl">
                    <a:srgbClr val="000000">
                      <a:alpha val="43137"/>
                    </a:srgbClr>
                  </a:outerShdw>
                </a:effectLst>
                <a:latin typeface="+mj-lt"/>
              </a:rPr>
              <a:t>to dream again </a:t>
            </a:r>
            <a:r>
              <a:rPr lang="en-US" sz="2400" b="1" kern="0" dirty="0">
                <a:solidFill>
                  <a:schemeClr val="bg1"/>
                </a:solidFill>
                <a:effectLst>
                  <a:outerShdw blurRad="38100" dist="38100" dir="2700000" algn="tl">
                    <a:srgbClr val="000000">
                      <a:alpha val="43137"/>
                    </a:srgbClr>
                  </a:outerShdw>
                </a:effectLst>
                <a:latin typeface="+mj-lt"/>
              </a:rPr>
              <a:t>Robert Dale</a:t>
            </a:r>
          </a:p>
        </p:txBody>
      </p:sp>
    </p:spTree>
    <p:extLst>
      <p:ext uri="{BB962C8B-B14F-4D97-AF65-F5344CB8AC3E}">
        <p14:creationId xmlns:p14="http://schemas.microsoft.com/office/powerpoint/2010/main" val="93505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F9AC84-8807-41F7-BB4E-ABFE0867D177}"/>
              </a:ext>
            </a:extLst>
          </p:cNvPr>
          <p:cNvSpPr>
            <a:spLocks noGrp="1"/>
          </p:cNvSpPr>
          <p:nvPr>
            <p:ph type="sldNum" sz="quarter" idx="12"/>
          </p:nvPr>
        </p:nvSpPr>
        <p:spPr/>
        <p:txBody>
          <a:bodyPr/>
          <a:lstStyle/>
          <a:p>
            <a:pPr>
              <a:defRPr/>
            </a:pPr>
            <a:fld id="{FE6E1054-4447-4404-9FA4-978379A892FC}" type="slidenum">
              <a:rPr lang="en-US" smtClean="0">
                <a:solidFill>
                  <a:srgbClr val="000000"/>
                </a:solidFill>
              </a:rPr>
              <a:pPr>
                <a:defRPr/>
              </a:pPr>
              <a:t>7</a:t>
            </a:fld>
            <a:endParaRPr lang="en-US" dirty="0">
              <a:solidFill>
                <a:srgbClr val="000000"/>
              </a:solidFill>
            </a:endParaRPr>
          </a:p>
        </p:txBody>
      </p:sp>
      <p:sp>
        <p:nvSpPr>
          <p:cNvPr id="2" name="Title 1">
            <a:extLst>
              <a:ext uri="{FF2B5EF4-FFF2-40B4-BE49-F238E27FC236}">
                <a16:creationId xmlns:a16="http://schemas.microsoft.com/office/drawing/2014/main" id="{3E90D33D-5C13-4929-B4D5-2287A23C7B79}"/>
              </a:ext>
            </a:extLst>
          </p:cNvPr>
          <p:cNvSpPr>
            <a:spLocks noGrp="1"/>
          </p:cNvSpPr>
          <p:nvPr>
            <p:ph type="title" idx="4294967295"/>
          </p:nvPr>
        </p:nvSpPr>
        <p:spPr>
          <a:xfrm>
            <a:off x="487680" y="431392"/>
            <a:ext cx="10972800" cy="1143000"/>
          </a:xfrm>
        </p:spPr>
        <p:txBody>
          <a:bodyPr/>
          <a:lstStyle/>
          <a:p>
            <a:r>
              <a:rPr lang="en-US" sz="3200" b="1" dirty="0">
                <a:solidFill>
                  <a:srgbClr val="FFC000"/>
                </a:solidFill>
              </a:rPr>
              <a:t>Revitalization Tool #1: The Church Lifecycle Curve </a:t>
            </a:r>
          </a:p>
        </p:txBody>
      </p:sp>
      <p:pic>
        <p:nvPicPr>
          <p:cNvPr id="6" name="Picture 5">
            <a:extLst>
              <a:ext uri="{FF2B5EF4-FFF2-40B4-BE49-F238E27FC236}">
                <a16:creationId xmlns:a16="http://schemas.microsoft.com/office/drawing/2014/main" id="{6847753E-F1B9-4BBA-8793-0D5544ED8E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4" y="2481943"/>
            <a:ext cx="4743446" cy="3631156"/>
          </a:xfrm>
          <a:prstGeom prst="rect">
            <a:avLst/>
          </a:prstGeom>
        </p:spPr>
      </p:pic>
      <p:sp>
        <p:nvSpPr>
          <p:cNvPr id="9" name="TextBox 8">
            <a:extLst>
              <a:ext uri="{FF2B5EF4-FFF2-40B4-BE49-F238E27FC236}">
                <a16:creationId xmlns:a16="http://schemas.microsoft.com/office/drawing/2014/main" id="{799C4579-E364-4B01-AD89-C5250C94DB48}"/>
              </a:ext>
            </a:extLst>
          </p:cNvPr>
          <p:cNvSpPr txBox="1"/>
          <p:nvPr/>
        </p:nvSpPr>
        <p:spPr>
          <a:xfrm>
            <a:off x="347182" y="6113099"/>
            <a:ext cx="5274201" cy="581249"/>
          </a:xfrm>
          <a:prstGeom prst="rect">
            <a:avLst/>
          </a:prstGeom>
          <a:noFill/>
        </p:spPr>
        <p:txBody>
          <a:bodyPr wrap="none" rtlCol="0">
            <a:spAutoFit/>
          </a:bodyPr>
          <a:lstStyle/>
          <a:p>
            <a:pPr marL="990600" indent="-533400">
              <a:lnSpc>
                <a:spcPct val="150000"/>
              </a:lnSpc>
              <a:spcBef>
                <a:spcPct val="20000"/>
              </a:spcBef>
              <a:buClr>
                <a:schemeClr val="tx1"/>
              </a:buClr>
            </a:pPr>
            <a:r>
              <a:rPr lang="en-US" sz="2400" b="1" kern="0" dirty="0">
                <a:solidFill>
                  <a:schemeClr val="bg1"/>
                </a:solidFill>
                <a:effectLst>
                  <a:outerShdw blurRad="38100" dist="38100" dir="2700000" algn="tl">
                    <a:srgbClr val="000000">
                      <a:alpha val="43137"/>
                    </a:srgbClr>
                  </a:outerShdw>
                </a:effectLst>
                <a:latin typeface="+mj-lt"/>
              </a:rPr>
              <a:t>See </a:t>
            </a:r>
            <a:r>
              <a:rPr lang="en-US" sz="2400" b="1" i="1" u="sng" kern="0" dirty="0">
                <a:solidFill>
                  <a:schemeClr val="bg1"/>
                </a:solidFill>
                <a:effectLst>
                  <a:outerShdw blurRad="38100" dist="38100" dir="2700000" algn="tl">
                    <a:srgbClr val="000000">
                      <a:alpha val="43137"/>
                    </a:srgbClr>
                  </a:outerShdw>
                </a:effectLst>
                <a:latin typeface="+mj-lt"/>
              </a:rPr>
              <a:t>to dream again </a:t>
            </a:r>
            <a:r>
              <a:rPr lang="en-US" sz="2400" b="1" kern="0" dirty="0">
                <a:solidFill>
                  <a:schemeClr val="bg1"/>
                </a:solidFill>
                <a:effectLst>
                  <a:outerShdw blurRad="38100" dist="38100" dir="2700000" algn="tl">
                    <a:srgbClr val="000000">
                      <a:alpha val="43137"/>
                    </a:srgbClr>
                  </a:outerShdw>
                </a:effectLst>
                <a:latin typeface="+mj-lt"/>
              </a:rPr>
              <a:t>Robert Dale</a:t>
            </a:r>
          </a:p>
        </p:txBody>
      </p:sp>
      <p:cxnSp>
        <p:nvCxnSpPr>
          <p:cNvPr id="5" name="Straight Arrow Connector 4">
            <a:extLst>
              <a:ext uri="{FF2B5EF4-FFF2-40B4-BE49-F238E27FC236}">
                <a16:creationId xmlns:a16="http://schemas.microsoft.com/office/drawing/2014/main" id="{51704BBF-3819-4B23-9EF0-F2011D179C8D}"/>
              </a:ext>
            </a:extLst>
          </p:cNvPr>
          <p:cNvCxnSpPr>
            <a:cxnSpLocks/>
          </p:cNvCxnSpPr>
          <p:nvPr/>
        </p:nvCxnSpPr>
        <p:spPr>
          <a:xfrm flipH="1" flipV="1">
            <a:off x="2673531" y="3617323"/>
            <a:ext cx="966652" cy="51924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56602B9-F82D-465A-BBA4-726EC6FEE9C6}"/>
              </a:ext>
            </a:extLst>
          </p:cNvPr>
          <p:cNvCxnSpPr>
            <a:cxnSpLocks/>
          </p:cNvCxnSpPr>
          <p:nvPr/>
        </p:nvCxnSpPr>
        <p:spPr>
          <a:xfrm flipH="1">
            <a:off x="2385849" y="4136571"/>
            <a:ext cx="1254334" cy="33032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F340B5C-C9FA-47ED-9A64-AF68777EF481}"/>
              </a:ext>
            </a:extLst>
          </p:cNvPr>
          <p:cNvCxnSpPr>
            <a:cxnSpLocks/>
          </p:cNvCxnSpPr>
          <p:nvPr/>
        </p:nvCxnSpPr>
        <p:spPr>
          <a:xfrm flipH="1">
            <a:off x="2039007" y="4136571"/>
            <a:ext cx="1601176" cy="136033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DA33190-5EF4-4644-97BE-C289D8315108}"/>
              </a:ext>
            </a:extLst>
          </p:cNvPr>
          <p:cNvSpPr txBox="1"/>
          <p:nvPr/>
        </p:nvSpPr>
        <p:spPr>
          <a:xfrm>
            <a:off x="5826334" y="2389405"/>
            <a:ext cx="6090129" cy="4154984"/>
          </a:xfrm>
          <a:prstGeom prst="rect">
            <a:avLst/>
          </a:prstGeom>
          <a:noFill/>
        </p:spPr>
        <p:txBody>
          <a:bodyPr wrap="none" rtlCol="0">
            <a:spAutoFit/>
          </a:bodyPr>
          <a:lstStyle/>
          <a:p>
            <a:pPr marL="342900" indent="-342900">
              <a:buClr>
                <a:schemeClr val="bg1"/>
              </a:buClr>
              <a:buFont typeface="Arial" panose="020B0604020202020204" pitchFamily="34" charset="0"/>
              <a:buChar char="•"/>
            </a:pPr>
            <a:r>
              <a:rPr lang="en-US" sz="2400" b="1" u="sng" kern="0" dirty="0">
                <a:solidFill>
                  <a:schemeClr val="bg1"/>
                </a:solidFill>
                <a:effectLst>
                  <a:outerShdw blurRad="38100" dist="38100" dir="2700000" algn="tl">
                    <a:srgbClr val="000000">
                      <a:alpha val="43137"/>
                    </a:srgbClr>
                  </a:outerShdw>
                </a:effectLst>
                <a:latin typeface="+mj-lt"/>
              </a:rPr>
              <a:t>Most </a:t>
            </a:r>
            <a:r>
              <a:rPr lang="en-US" sz="2400" b="1" kern="0" dirty="0">
                <a:solidFill>
                  <a:schemeClr val="bg1"/>
                </a:solidFill>
                <a:effectLst>
                  <a:outerShdw blurRad="38100" dist="38100" dir="2700000" algn="tl">
                    <a:srgbClr val="000000">
                      <a:alpha val="43137"/>
                    </a:srgbClr>
                  </a:outerShdw>
                </a:effectLst>
                <a:latin typeface="+mj-lt"/>
              </a:rPr>
              <a:t>churches can get a new curve</a:t>
            </a: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It starts with assessing today’s reality</a:t>
            </a: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To assess, must define church health</a:t>
            </a:r>
          </a:p>
          <a:p>
            <a:pPr>
              <a:buClr>
                <a:schemeClr val="bg1"/>
              </a:buClr>
            </a:pPr>
            <a:endParaRPr lang="en-US" sz="2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We then need to agree on change</a:t>
            </a: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Change requires leadership </a:t>
            </a: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Change also requires consensus</a:t>
            </a:r>
          </a:p>
          <a:p>
            <a:pPr marL="342900" indent="-342900">
              <a:buClr>
                <a:schemeClr val="bg1"/>
              </a:buClr>
              <a:buFont typeface="Arial" panose="020B0604020202020204" pitchFamily="34" charset="0"/>
              <a:buChar char="•"/>
            </a:pPr>
            <a:endParaRPr lang="en-US" sz="2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The degree of change depends on the </a:t>
            </a:r>
          </a:p>
          <a:p>
            <a:pPr>
              <a:buClr>
                <a:schemeClr val="bg1"/>
              </a:buClr>
            </a:pPr>
            <a:r>
              <a:rPr lang="en-US" sz="2400" b="1" kern="0" dirty="0">
                <a:solidFill>
                  <a:schemeClr val="bg1"/>
                </a:solidFill>
                <a:effectLst>
                  <a:outerShdw blurRad="38100" dist="38100" dir="2700000" algn="tl">
                    <a:srgbClr val="000000">
                      <a:alpha val="43137"/>
                    </a:srgbClr>
                  </a:outerShdw>
                </a:effectLst>
                <a:latin typeface="+mj-lt"/>
              </a:rPr>
              <a:t>     the degree of unhealth</a:t>
            </a:r>
          </a:p>
          <a:p>
            <a:pPr marL="914400" indent="-533400">
              <a:buClr>
                <a:schemeClr val="tx1"/>
              </a:buClr>
              <a:buFont typeface="Arial" panose="020B0604020202020204" pitchFamily="34" charset="0"/>
              <a:buChar char="•"/>
            </a:pPr>
            <a:endParaRPr lang="en-US" sz="2400" b="1" kern="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697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E4799E-ADC8-47E4-9C5F-A7DABB37DAD9}" type="slidenum">
              <a:rPr lang="en-US">
                <a:solidFill>
                  <a:srgbClr val="000000"/>
                </a:solidFill>
                <a:latin typeface="Gill Sans MT"/>
              </a:rPr>
              <a:pPr>
                <a:defRPr/>
              </a:pPr>
              <a:t>8</a:t>
            </a:fld>
            <a:endParaRPr lang="en-US" dirty="0">
              <a:solidFill>
                <a:srgbClr val="000000"/>
              </a:solidFill>
              <a:latin typeface="Gill Sans MT"/>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altLang="en-US" dirty="0">
              <a:solidFill>
                <a:srgbClr val="000000"/>
              </a:solidFill>
            </a:endParaRPr>
          </a:p>
        </p:txBody>
      </p:sp>
      <p:graphicFrame>
        <p:nvGraphicFramePr>
          <p:cNvPr id="2" name="Diagram 1"/>
          <p:cNvGraphicFramePr/>
          <p:nvPr>
            <p:extLst>
              <p:ext uri="{D42A27DB-BD31-4B8C-83A1-F6EECF244321}">
                <p14:modId xmlns:p14="http://schemas.microsoft.com/office/powerpoint/2010/main" val="1747108999"/>
              </p:ext>
            </p:extLst>
          </p:nvPr>
        </p:nvGraphicFramePr>
        <p:xfrm>
          <a:off x="3048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algn="ctr">
              <a:lnSpc>
                <a:spcPct val="115000"/>
              </a:lnSpc>
            </a:pPr>
            <a:r>
              <a:rPr lang="en-US" sz="3600" b="1" dirty="0">
                <a:solidFill>
                  <a:srgbClr val="FFFFFF"/>
                </a:solidFill>
                <a:latin typeface="Gill Sans MT"/>
              </a:rPr>
              <a:t>Session #1 Outline</a:t>
            </a:r>
          </a:p>
        </p:txBody>
      </p:sp>
      <p:pic>
        <p:nvPicPr>
          <p:cNvPr id="7" name="Picture 6">
            <a:extLst>
              <a:ext uri="{FF2B5EF4-FFF2-40B4-BE49-F238E27FC236}">
                <a16:creationId xmlns:a16="http://schemas.microsoft.com/office/drawing/2014/main" id="{C177B786-DA55-4C97-AC50-EDFE14D229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a:ln w="47625">
            <a:solidFill>
              <a:srgbClr val="FFC000"/>
            </a:solidFill>
          </a:ln>
        </p:spPr>
      </p:pic>
    </p:spTree>
    <p:extLst>
      <p:ext uri="{BB962C8B-B14F-4D97-AF65-F5344CB8AC3E}">
        <p14:creationId xmlns:p14="http://schemas.microsoft.com/office/powerpoint/2010/main" val="143033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2209800" y="152400"/>
            <a:ext cx="8001000" cy="1143000"/>
          </a:xfrm>
          <a:prstGeom prst="rect">
            <a:avLst/>
          </a:prstGeom>
          <a:noFill/>
          <a:ln w="9525">
            <a:noFill/>
            <a:miter lim="800000"/>
            <a:headEnd/>
            <a:tailEnd/>
          </a:ln>
          <a:effectLst>
            <a:outerShdw dist="35921" dir="2700000" algn="ctr" rotWithShape="0">
              <a:schemeClr val="tx1"/>
            </a:outerShdw>
          </a:effectLst>
        </p:spPr>
        <p:txBody>
          <a:bodyPr lIns="92075" tIns="46038" rIns="92075" bIns="46038" anchor="ctr"/>
          <a:lstStyle/>
          <a:p>
            <a:pPr algn="ctr" eaLnBrk="0" fontAlgn="base" hangingPunct="0">
              <a:spcBef>
                <a:spcPct val="0"/>
              </a:spcBef>
              <a:spcAft>
                <a:spcPct val="0"/>
              </a:spcAft>
              <a:defRPr/>
            </a:pPr>
            <a:r>
              <a:rPr lang="en-US" sz="3200" b="1" dirty="0">
                <a:solidFill>
                  <a:srgbClr val="FFFFFF"/>
                </a:solidFill>
                <a:latin typeface="Gill Sans MT"/>
              </a:rPr>
              <a:t>Changes in American Culture</a:t>
            </a:r>
          </a:p>
        </p:txBody>
      </p:sp>
      <p:sp>
        <p:nvSpPr>
          <p:cNvPr id="5" name="Rectangle 4"/>
          <p:cNvSpPr/>
          <p:nvPr/>
        </p:nvSpPr>
        <p:spPr>
          <a:xfrm>
            <a:off x="2484120" y="1584262"/>
            <a:ext cx="7086600" cy="3540125"/>
          </a:xfrm>
          <a:prstGeom prst="rect">
            <a:avLst/>
          </a:prstGeom>
        </p:spPr>
        <p:txBody>
          <a:bodyPr>
            <a:spAutoFit/>
          </a:bodyPr>
          <a:lstStyle/>
          <a:p>
            <a:pPr marL="342900" indent="-342900" eaLnBrk="0" fontAlgn="base" hangingPunct="0">
              <a:spcBef>
                <a:spcPct val="0"/>
              </a:spcBef>
              <a:spcAft>
                <a:spcPct val="0"/>
              </a:spcAft>
              <a:defRPr/>
            </a:pPr>
            <a:r>
              <a:rPr lang="en-US" sz="3200" b="1" dirty="0">
                <a:solidFill>
                  <a:srgbClr val="FFFFFF"/>
                </a:solidFill>
                <a:latin typeface="Gill Sans MT"/>
              </a:rPr>
              <a:t>1.  Uncertainty of </a:t>
            </a:r>
            <a:r>
              <a:rPr lang="en-US" sz="3200" b="1" u="sng" dirty="0">
                <a:solidFill>
                  <a:srgbClr val="FBDF53"/>
                </a:solidFill>
                <a:latin typeface="Gill Sans MT"/>
              </a:rPr>
              <a:t>Truth</a:t>
            </a:r>
            <a:endParaRPr lang="en-US" sz="3200" b="1" dirty="0">
              <a:solidFill>
                <a:srgbClr val="FFFFFF"/>
              </a:solidFill>
              <a:latin typeface="Gill Sans MT"/>
            </a:endParaRPr>
          </a:p>
          <a:p>
            <a:pPr marL="342900" indent="-342900" eaLnBrk="0" fontAlgn="base" hangingPunct="0">
              <a:spcBef>
                <a:spcPct val="0"/>
              </a:spcBef>
              <a:spcAft>
                <a:spcPct val="0"/>
              </a:spcAft>
              <a:defRPr/>
            </a:pPr>
            <a:r>
              <a:rPr lang="en-US" sz="3200" b="1" dirty="0">
                <a:solidFill>
                  <a:srgbClr val="FFFFFF"/>
                </a:solidFill>
                <a:latin typeface="Gill Sans MT"/>
              </a:rPr>
              <a:t>2.  Uncertainty of </a:t>
            </a:r>
            <a:r>
              <a:rPr lang="en-US" sz="3200" b="1" u="sng" dirty="0">
                <a:solidFill>
                  <a:srgbClr val="FBDF53"/>
                </a:solidFill>
                <a:latin typeface="Gill Sans MT"/>
              </a:rPr>
              <a:t>Security</a:t>
            </a:r>
            <a:endParaRPr lang="en-US" sz="3200" b="1" dirty="0">
              <a:solidFill>
                <a:srgbClr val="FFFFFF"/>
              </a:solidFill>
              <a:latin typeface="Gill Sans MT"/>
            </a:endParaRPr>
          </a:p>
          <a:p>
            <a:pPr marL="342900" indent="-342900" eaLnBrk="0" fontAlgn="base" hangingPunct="0">
              <a:spcBef>
                <a:spcPct val="0"/>
              </a:spcBef>
              <a:spcAft>
                <a:spcPct val="0"/>
              </a:spcAft>
              <a:defRPr/>
            </a:pPr>
            <a:r>
              <a:rPr lang="en-US" sz="3200" b="1" dirty="0">
                <a:solidFill>
                  <a:srgbClr val="FFFFFF"/>
                </a:solidFill>
                <a:latin typeface="Gill Sans MT"/>
              </a:rPr>
              <a:t>3.  Uncertainty of </a:t>
            </a:r>
            <a:r>
              <a:rPr lang="en-US" sz="3200" b="1" u="sng" dirty="0">
                <a:solidFill>
                  <a:srgbClr val="FBDF53"/>
                </a:solidFill>
                <a:latin typeface="Gill Sans MT"/>
              </a:rPr>
              <a:t>Community</a:t>
            </a:r>
            <a:endParaRPr lang="en-US" sz="3200" b="1" dirty="0">
              <a:solidFill>
                <a:srgbClr val="FFFFFF"/>
              </a:solidFill>
              <a:latin typeface="Gill Sans MT"/>
            </a:endParaRPr>
          </a:p>
          <a:p>
            <a:pPr marL="342900" indent="-342900" eaLnBrk="0" fontAlgn="base" hangingPunct="0">
              <a:spcBef>
                <a:spcPct val="0"/>
              </a:spcBef>
              <a:spcAft>
                <a:spcPct val="0"/>
              </a:spcAft>
              <a:defRPr/>
            </a:pPr>
            <a:r>
              <a:rPr lang="en-US" sz="3200" b="1" dirty="0">
                <a:solidFill>
                  <a:srgbClr val="FFFFFF"/>
                </a:solidFill>
                <a:latin typeface="Gill Sans MT"/>
              </a:rPr>
              <a:t>4.  Uncertainty of </a:t>
            </a:r>
            <a:r>
              <a:rPr lang="en-US" sz="3200" b="1" u="sng" dirty="0">
                <a:solidFill>
                  <a:srgbClr val="FBDF53"/>
                </a:solidFill>
                <a:latin typeface="Gill Sans MT"/>
              </a:rPr>
              <a:t>Social Structures</a:t>
            </a:r>
            <a:endParaRPr lang="en-US" sz="3200" b="1" dirty="0">
              <a:solidFill>
                <a:srgbClr val="FFFFFF"/>
              </a:solidFill>
              <a:latin typeface="Gill Sans MT"/>
            </a:endParaRPr>
          </a:p>
          <a:p>
            <a:pPr marL="342900" indent="-342900" eaLnBrk="0" fontAlgn="base" hangingPunct="0">
              <a:spcBef>
                <a:spcPct val="0"/>
              </a:spcBef>
              <a:spcAft>
                <a:spcPct val="0"/>
              </a:spcAft>
              <a:defRPr/>
            </a:pPr>
            <a:r>
              <a:rPr lang="en-US" sz="3200" b="1" dirty="0">
                <a:solidFill>
                  <a:srgbClr val="FFFFFF"/>
                </a:solidFill>
                <a:latin typeface="Gill Sans MT"/>
              </a:rPr>
              <a:t>5.  Uncertainty of </a:t>
            </a:r>
            <a:r>
              <a:rPr lang="en-US" sz="3200" b="1" u="sng" dirty="0">
                <a:solidFill>
                  <a:srgbClr val="FBDF53"/>
                </a:solidFill>
                <a:latin typeface="Gill Sans MT"/>
              </a:rPr>
              <a:t>Morality</a:t>
            </a:r>
            <a:endParaRPr lang="en-US" sz="3200" b="1" dirty="0">
              <a:solidFill>
                <a:srgbClr val="FFFFFF"/>
              </a:solidFill>
              <a:latin typeface="Gill Sans MT"/>
            </a:endParaRPr>
          </a:p>
          <a:p>
            <a:pPr marL="342900" indent="-342900" eaLnBrk="0" fontAlgn="base" hangingPunct="0">
              <a:spcBef>
                <a:spcPct val="0"/>
              </a:spcBef>
              <a:spcAft>
                <a:spcPct val="0"/>
              </a:spcAft>
              <a:defRPr/>
            </a:pPr>
            <a:r>
              <a:rPr lang="en-US" sz="3200" b="1" dirty="0">
                <a:solidFill>
                  <a:srgbClr val="FFFFFF"/>
                </a:solidFill>
                <a:latin typeface="Gill Sans MT"/>
              </a:rPr>
              <a:t>6.  Uncertainty of </a:t>
            </a:r>
            <a:r>
              <a:rPr lang="en-US" sz="3200" b="1" u="sng" dirty="0">
                <a:solidFill>
                  <a:srgbClr val="FBDF53"/>
                </a:solidFill>
                <a:latin typeface="Gill Sans MT"/>
              </a:rPr>
              <a:t>Doctrine</a:t>
            </a:r>
            <a:endParaRPr lang="en-US" sz="3200" b="1" dirty="0">
              <a:solidFill>
                <a:srgbClr val="FFFFFF"/>
              </a:solidFill>
              <a:latin typeface="Gill Sans MT"/>
            </a:endParaRPr>
          </a:p>
          <a:p>
            <a:pPr marL="342900" indent="-342900" eaLnBrk="0" fontAlgn="base" hangingPunct="0">
              <a:spcBef>
                <a:spcPct val="0"/>
              </a:spcBef>
              <a:spcAft>
                <a:spcPct val="0"/>
              </a:spcAft>
              <a:defRPr/>
            </a:pPr>
            <a:r>
              <a:rPr lang="en-US" sz="3200" b="1" dirty="0">
                <a:solidFill>
                  <a:srgbClr val="FFFFFF"/>
                </a:solidFill>
                <a:latin typeface="Gill Sans MT"/>
              </a:rPr>
              <a:t>7.  Uncertainty of </a:t>
            </a:r>
            <a:r>
              <a:rPr lang="en-US" sz="3200" b="1" u="sng" dirty="0">
                <a:solidFill>
                  <a:srgbClr val="FBDF53"/>
                </a:solidFill>
                <a:latin typeface="Gill Sans MT"/>
              </a:rPr>
              <a:t>Change</a:t>
            </a:r>
            <a:endParaRPr lang="en-US" sz="3200" b="1" dirty="0">
              <a:solidFill>
                <a:srgbClr val="FFFFFF"/>
              </a:solidFill>
              <a:latin typeface="Gill Sans MT"/>
            </a:endParaRPr>
          </a:p>
        </p:txBody>
      </p:sp>
      <p:pic>
        <p:nvPicPr>
          <p:cNvPr id="6" name="Picture 5">
            <a:extLst>
              <a:ext uri="{FF2B5EF4-FFF2-40B4-BE49-F238E27FC236}">
                <a16:creationId xmlns:a16="http://schemas.microsoft.com/office/drawing/2014/main" id="{F892012C-2B82-4150-A015-C88759742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0720" y="264296"/>
            <a:ext cx="1724297" cy="1319966"/>
          </a:xfrm>
          <a:prstGeom prst="rect">
            <a:avLst/>
          </a:prstGeom>
        </p:spPr>
      </p:pic>
      <p:sp>
        <p:nvSpPr>
          <p:cNvPr id="7" name="Content Placeholder 2">
            <a:extLst>
              <a:ext uri="{FF2B5EF4-FFF2-40B4-BE49-F238E27FC236}">
                <a16:creationId xmlns:a16="http://schemas.microsoft.com/office/drawing/2014/main" id="{A5125419-90C0-4104-823B-15DDA394C963}"/>
              </a:ext>
            </a:extLst>
          </p:cNvPr>
          <p:cNvSpPr txBox="1">
            <a:spLocks/>
          </p:cNvSpPr>
          <p:nvPr/>
        </p:nvSpPr>
        <p:spPr bwMode="auto">
          <a:xfrm>
            <a:off x="1562166" y="5435773"/>
            <a:ext cx="8989394" cy="115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eaLnBrk="1" hangingPunct="1">
              <a:lnSpc>
                <a:spcPct val="80000"/>
              </a:lnSpc>
              <a:defRPr/>
            </a:pPr>
            <a:r>
              <a:rPr lang="en-US" sz="2800" b="1" kern="0" dirty="0">
                <a:solidFill>
                  <a:schemeClr val="bg1"/>
                </a:solidFill>
              </a:rPr>
              <a:t>This is where the Church is seeking to be effective. This presents barriers and opportunities, and informs the forms of ministry. </a:t>
            </a:r>
          </a:p>
        </p:txBody>
      </p:sp>
    </p:spTree>
    <p:extLst>
      <p:ext uri="{BB962C8B-B14F-4D97-AF65-F5344CB8AC3E}">
        <p14:creationId xmlns:p14="http://schemas.microsoft.com/office/powerpoint/2010/main" val="1043019140"/>
      </p:ext>
    </p:extLst>
  </p:cSld>
  <p:clrMapOvr>
    <a:masterClrMapping/>
  </p:clrMapOvr>
</p:sld>
</file>

<file path=ppt/theme/theme1.xml><?xml version="1.0" encoding="utf-8"?>
<a:theme xmlns:a="http://schemas.openxmlformats.org/drawingml/2006/main" name="4_Default Design">
  <a:themeElements>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990600" indent="-533400">
          <a:lnSpc>
            <a:spcPct val="150000"/>
          </a:lnSpc>
          <a:spcBef>
            <a:spcPct val="20000"/>
          </a:spcBef>
          <a:buClr>
            <a:schemeClr val="tx1"/>
          </a:buClr>
          <a:defRPr sz="3600" b="1" kern="0" dirty="0">
            <a:solidFill>
              <a:schemeClr val="bg1"/>
            </a:solidFill>
            <a:effectLst>
              <a:outerShdw blurRad="38100" dist="38100" dir="2700000" algn="tl">
                <a:srgbClr val="000000">
                  <a:alpha val="43137"/>
                </a:srgbClr>
              </a:outerShdw>
            </a:effectLst>
            <a:latin typeface="+mj-lt"/>
          </a:defRPr>
        </a:defPPr>
      </a:lstStyle>
    </a:tx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22569</TotalTime>
  <Words>2724</Words>
  <Application>Microsoft Office PowerPoint</Application>
  <PresentationFormat>Widescreen</PresentationFormat>
  <Paragraphs>741</Paragraphs>
  <Slides>53</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Batik Regular</vt:lpstr>
      <vt:lpstr>Calibri</vt:lpstr>
      <vt:lpstr>Gill Sans MT</vt:lpstr>
      <vt:lpstr>Symbol</vt:lpstr>
      <vt:lpstr>Times New Roman</vt:lpstr>
      <vt:lpstr>Wingdings</vt:lpstr>
      <vt:lpstr>4_Default Design</vt:lpstr>
      <vt:lpstr>PowerPoint Presentation</vt:lpstr>
      <vt:lpstr>PowerPoint Presentation</vt:lpstr>
      <vt:lpstr>PowerPoint Presentation</vt:lpstr>
      <vt:lpstr>PowerPoint Presentation</vt:lpstr>
      <vt:lpstr>PowerPoint Presentation</vt:lpstr>
      <vt:lpstr>Revitalization Tool #1: The Church Lifecycle Curve </vt:lpstr>
      <vt:lpstr>Revitalization Tool #1: The Church Lifecycle Curve </vt:lpstr>
      <vt:lpstr>PowerPoint Presentation</vt:lpstr>
      <vt:lpstr>PowerPoint Presentation</vt:lpstr>
      <vt:lpstr>Changes in American Culture </vt:lpstr>
      <vt:lpstr>Changes in American Culture  </vt:lpstr>
      <vt:lpstr>Changes in American Culture  </vt:lpstr>
      <vt:lpstr>Changes in American Culture  </vt:lpstr>
      <vt:lpstr>State of the American Church Part A Approx. 2000-2017</vt:lpstr>
      <vt:lpstr>State of the American Church Part A Approx. 2000-2017</vt:lpstr>
      <vt:lpstr>State of the American Church Part A Approx. 2000-2017</vt:lpstr>
      <vt:lpstr>State of the American Church – Part B  Biblical Perspective</vt:lpstr>
      <vt:lpstr>State of the American Church – Part B  Ed Stetzer Article Sep 2016</vt:lpstr>
      <vt:lpstr>State of the American Church – Part B  Thom Rainer: 9 Hopeful Signs May 2017</vt:lpstr>
      <vt:lpstr>State of the American Church – Part B  Thom Rainer: Dispelling The 80% Myth - Jun ‘17</vt:lpstr>
      <vt:lpstr>State of the American Church – Part B Trends and Positive Signs:  Church Plants vs. Closures  </vt:lpstr>
      <vt:lpstr>State of the American Church – Part B  Trends and Positive Signs:  Organizations Devoted to Revitalization </vt:lpstr>
      <vt:lpstr>PowerPoint Presentation</vt:lpstr>
      <vt:lpstr>Growth Barriers See Handout for Overcoming - Rainer</vt:lpstr>
      <vt:lpstr>Growth Barriers </vt:lpstr>
      <vt:lpstr>Growth Barriers </vt:lpstr>
      <vt:lpstr>PowerPoint Presentation</vt:lpstr>
      <vt:lpstr>Future Trends Report Overview</vt:lpstr>
      <vt:lpstr>Future Trends Report Overview</vt:lpstr>
      <vt:lpstr>Society Future Trends Report 2017 Update Motivations to Seek a Consultant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15 Analytical Observations cont’d </vt:lpstr>
      <vt:lpstr>A Definition of Church Health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 BARBER</dc:creator>
  <cp:lastModifiedBy>JAMES M BARBER</cp:lastModifiedBy>
  <cp:revision>139</cp:revision>
  <cp:lastPrinted>2018-05-05T16:27:28Z</cp:lastPrinted>
  <dcterms:created xsi:type="dcterms:W3CDTF">2018-05-02T16:05:51Z</dcterms:created>
  <dcterms:modified xsi:type="dcterms:W3CDTF">2018-05-23T19:03:19Z</dcterms:modified>
</cp:coreProperties>
</file>